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90" r:id="rId5"/>
    <p:sldId id="337" r:id="rId6"/>
    <p:sldId id="339" r:id="rId7"/>
    <p:sldId id="338" r:id="rId8"/>
    <p:sldId id="340" r:id="rId9"/>
    <p:sldId id="341" r:id="rId10"/>
    <p:sldId id="336" r:id="rId11"/>
    <p:sldId id="272" r:id="rId12"/>
  </p:sldIdLst>
  <p:sldSz cx="14630400" cy="8229600"/>
  <p:notesSz cx="7010400" cy="9296400"/>
  <p:defaultTextStyle>
    <a:defPPr>
      <a:defRPr lang="en-US"/>
    </a:defPPr>
    <a:lvl1pPr marL="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9">
          <p15:clr>
            <a:srgbClr val="A4A3A4"/>
          </p15:clr>
        </p15:guide>
        <p15:guide id="2" pos="3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lle Sheen" initials="JS" lastIdx="2" clrIdx="0">
    <p:extLst>
      <p:ext uri="{19B8F6BF-5375-455C-9EA6-DF929625EA0E}">
        <p15:presenceInfo xmlns:p15="http://schemas.microsoft.com/office/powerpoint/2012/main" userId="S-1-5-21-86704946-189008726-618671499-89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463"/>
    <a:srgbClr val="A05AE6"/>
    <a:srgbClr val="663AB6"/>
    <a:srgbClr val="3C0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72913" autoAdjust="0"/>
  </p:normalViewPr>
  <p:slideViewPr>
    <p:cSldViewPr snapToGrid="0" snapToObjects="1" showGuides="1">
      <p:cViewPr varScale="1">
        <p:scale>
          <a:sx n="46" d="100"/>
          <a:sy n="46" d="100"/>
        </p:scale>
        <p:origin x="1476" y="48"/>
      </p:cViewPr>
      <p:guideLst>
        <p:guide orient="horz" pos="739"/>
        <p:guide pos="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Cully" userId="c09ddc4f-ad51-4189-9ef4-574d6cf93e55" providerId="ADAL" clId="{A2F3D10B-7870-4F01-A2F3-FCE9AED1AC58}"/>
    <pc:docChg chg="undo custSel addSld delSld modSld">
      <pc:chgData name="Amy Cully" userId="c09ddc4f-ad51-4189-9ef4-574d6cf93e55" providerId="ADAL" clId="{A2F3D10B-7870-4F01-A2F3-FCE9AED1AC58}" dt="2022-10-11T14:45:38.079" v="122" actId="20577"/>
      <pc:docMkLst>
        <pc:docMk/>
      </pc:docMkLst>
      <pc:sldChg chg="modSp mod">
        <pc:chgData name="Amy Cully" userId="c09ddc4f-ad51-4189-9ef4-574d6cf93e55" providerId="ADAL" clId="{A2F3D10B-7870-4F01-A2F3-FCE9AED1AC58}" dt="2022-10-11T14:45:38.079" v="122" actId="20577"/>
        <pc:sldMkLst>
          <pc:docMk/>
          <pc:sldMk cId="3045408202" sldId="341"/>
        </pc:sldMkLst>
        <pc:spChg chg="mod">
          <ac:chgData name="Amy Cully" userId="c09ddc4f-ad51-4189-9ef4-574d6cf93e55" providerId="ADAL" clId="{A2F3D10B-7870-4F01-A2F3-FCE9AED1AC58}" dt="2022-10-11T14:45:38.079" v="122" actId="20577"/>
          <ac:spMkLst>
            <pc:docMk/>
            <pc:sldMk cId="3045408202" sldId="341"/>
            <ac:spMk id="3" creationId="{7D1890B4-A685-4612-B028-41B299C29054}"/>
          </ac:spMkLst>
        </pc:spChg>
        <pc:graphicFrameChg chg="mod modGraphic">
          <ac:chgData name="Amy Cully" userId="c09ddc4f-ad51-4189-9ef4-574d6cf93e55" providerId="ADAL" clId="{A2F3D10B-7870-4F01-A2F3-FCE9AED1AC58}" dt="2022-10-11T14:40:22.669" v="7" actId="14734"/>
          <ac:graphicFrameMkLst>
            <pc:docMk/>
            <pc:sldMk cId="3045408202" sldId="341"/>
            <ac:graphicFrameMk id="4" creationId="{DBA6FF57-0963-4DB7-B38B-FE2E42F127E0}"/>
          </ac:graphicFrameMkLst>
        </pc:graphicFrameChg>
      </pc:sldChg>
      <pc:sldChg chg="addSp modSp new del mod">
        <pc:chgData name="Amy Cully" userId="c09ddc4f-ad51-4189-9ef4-574d6cf93e55" providerId="ADAL" clId="{A2F3D10B-7870-4F01-A2F3-FCE9AED1AC58}" dt="2022-10-11T14:43:00.210" v="74" actId="2696"/>
        <pc:sldMkLst>
          <pc:docMk/>
          <pc:sldMk cId="3492949544" sldId="342"/>
        </pc:sldMkLst>
        <pc:spChg chg="mod">
          <ac:chgData name="Amy Cully" userId="c09ddc4f-ad51-4189-9ef4-574d6cf93e55" providerId="ADAL" clId="{A2F3D10B-7870-4F01-A2F3-FCE9AED1AC58}" dt="2022-10-11T14:41:49.997" v="22" actId="20577"/>
          <ac:spMkLst>
            <pc:docMk/>
            <pc:sldMk cId="3492949544" sldId="342"/>
            <ac:spMk id="3" creationId="{A4BC9332-FB3C-4184-862B-8C50B1B52A0E}"/>
          </ac:spMkLst>
        </pc:spChg>
        <pc:picChg chg="add mod">
          <ac:chgData name="Amy Cully" userId="c09ddc4f-ad51-4189-9ef4-574d6cf93e55" providerId="ADAL" clId="{A2F3D10B-7870-4F01-A2F3-FCE9AED1AC58}" dt="2022-10-11T14:41:59.949" v="23" actId="1076"/>
          <ac:picMkLst>
            <pc:docMk/>
            <pc:sldMk cId="3492949544" sldId="342"/>
            <ac:picMk id="5" creationId="{DC261113-9615-4381-A9B7-F79F8D534BB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C672AF-1F81-4CA3-90F1-ABB251E7E41D}" type="datetimeFigureOut">
              <a:rPr lang="en-US" smtClean="0"/>
              <a:t>10/11/2023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9F3520B-3123-48FE-A5C0-C4C4A99C33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6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B8787-B8C9-4418-8784-902DCE66CC86}" type="datetimeFigureOut">
              <a:rPr lang="en-US" smtClean="0"/>
              <a:t>10/11/2023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1B086-DDF4-43A8-81E7-C35E104843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75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1B086-DDF4-43A8-81E7-C35E104843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859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1B086-DDF4-43A8-81E7-C35E1048439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93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1B086-DDF4-43A8-81E7-C35E1048439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5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AFB9"/>
          </a:solidFill>
        </p:spPr>
        <p:txBody>
          <a:bodyPr>
            <a:normAutofit/>
          </a:bodyPr>
          <a:lstStyle>
            <a:lvl1pPr>
              <a:buFontTx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528319" y="5194300"/>
            <a:ext cx="6484797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FFFFFE"/>
                </a:solidFill>
              </a:defRPr>
            </a:lvl1pPr>
            <a:lvl2pPr marL="0" indent="0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300" y="2857500"/>
            <a:ext cx="6946900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000" y="4277360"/>
            <a:ext cx="694690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09184" y="382115"/>
            <a:ext cx="2227872" cy="574648"/>
          </a:xfrm>
          <a:prstGeom prst="rect">
            <a:avLst/>
          </a:prstGeom>
        </p:spPr>
      </p:pic>
      <p:sp>
        <p:nvSpPr>
          <p:cNvPr id="8" name="Freeform 7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731000" y="0"/>
            <a:ext cx="7899400" cy="8229600"/>
          </a:xfrm>
          <a:prstGeom prst="rect">
            <a:avLst/>
          </a:prstGeom>
          <a:solidFill>
            <a:srgbClr val="2744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656785"/>
            <a:ext cx="5745162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23558" y="3231380"/>
            <a:ext cx="5737542" cy="2926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799580"/>
            <a:ext cx="5732462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0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70214"/>
            <a:ext cx="1529109" cy="394414"/>
          </a:xfrm>
          <a:prstGeom prst="rect">
            <a:avLst/>
          </a:prstGeom>
        </p:spPr>
      </p:pic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656785"/>
            <a:ext cx="5745162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23558" y="3231380"/>
            <a:ext cx="5737542" cy="2926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799580"/>
            <a:ext cx="5732462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0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63365" cy="15847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3319780" cy="32308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3314700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008438" y="2130424"/>
            <a:ext cx="10045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3932238" y="2185740"/>
            <a:ext cx="10121900" cy="6604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3238" y="548065"/>
            <a:ext cx="12064924" cy="15748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2185981"/>
            <a:ext cx="3095942" cy="927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515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008438" y="2133564"/>
            <a:ext cx="10045700" cy="3176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3932238" y="2185980"/>
            <a:ext cx="10121900" cy="6604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593697" y="3113080"/>
            <a:ext cx="3200400" cy="1066800"/>
          </a:xfrm>
          <a:prstGeom prst="rect">
            <a:avLst/>
          </a:prstGeom>
          <a:solidFill>
            <a:srgbClr val="274463"/>
          </a:solidFill>
          <a:ln>
            <a:noFill/>
          </a:ln>
        </p:spPr>
        <p:txBody>
          <a:bodyPr vert="horz" tIns="91440"/>
          <a:lstStyle>
            <a:lvl1pPr marL="114300" indent="0">
              <a:buFontTx/>
              <a:buNone/>
              <a:defRPr sz="2000">
                <a:solidFill>
                  <a:srgbClr val="FFFFFE"/>
                </a:solidFill>
              </a:defRPr>
            </a:lvl1pPr>
            <a:lvl2pPr>
              <a:buFontTx/>
              <a:buNone/>
              <a:defRPr sz="1800">
                <a:solidFill>
                  <a:srgbClr val="FFFFFE"/>
                </a:solidFill>
              </a:defRPr>
            </a:lvl2pPr>
            <a:lvl3pPr>
              <a:buFontTx/>
              <a:buNone/>
              <a:defRPr sz="1800">
                <a:solidFill>
                  <a:srgbClr val="FFFFFE"/>
                </a:solidFill>
              </a:defRPr>
            </a:lvl3pPr>
            <a:lvl4pPr>
              <a:buFontTx/>
              <a:buNone/>
              <a:defRPr sz="1800">
                <a:solidFill>
                  <a:srgbClr val="FFFFFE"/>
                </a:solidFill>
              </a:defRPr>
            </a:lvl4pPr>
            <a:lvl5pPr>
              <a:buFontTx/>
              <a:buNone/>
              <a:defRPr sz="1800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3932238" y="3113080"/>
            <a:ext cx="10121900" cy="1066800"/>
          </a:xfrm>
          <a:prstGeom prst="rect">
            <a:avLst/>
          </a:prstGeom>
        </p:spPr>
        <p:txBody>
          <a:bodyPr vert="horz"/>
          <a:lstStyle>
            <a:lvl1pPr marL="177800" indent="-177800">
              <a:defRPr sz="2000">
                <a:solidFill>
                  <a:srgbClr val="141313"/>
                </a:solidFill>
              </a:defRPr>
            </a:lvl1pPr>
            <a:lvl2pPr>
              <a:defRPr sz="2000">
                <a:solidFill>
                  <a:srgbClr val="141313"/>
                </a:solidFill>
              </a:defRPr>
            </a:lvl2pPr>
            <a:lvl3pPr>
              <a:defRPr sz="2000">
                <a:solidFill>
                  <a:srgbClr val="141313"/>
                </a:solidFill>
              </a:defRPr>
            </a:lvl3pPr>
            <a:lvl4pPr>
              <a:defRPr sz="2000">
                <a:solidFill>
                  <a:srgbClr val="141313"/>
                </a:solidFill>
              </a:defRPr>
            </a:lvl4pPr>
            <a:lvl5pPr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593697" y="4332280"/>
            <a:ext cx="3200400" cy="1066800"/>
          </a:xfrm>
          <a:prstGeom prst="rect">
            <a:avLst/>
          </a:prstGeom>
          <a:solidFill>
            <a:srgbClr val="274463"/>
          </a:solidFill>
          <a:ln>
            <a:noFill/>
          </a:ln>
        </p:spPr>
        <p:txBody>
          <a:bodyPr vert="horz" tIns="91440"/>
          <a:lstStyle>
            <a:lvl1pPr marL="114300" indent="0">
              <a:buFontTx/>
              <a:buNone/>
              <a:defRPr sz="2000">
                <a:solidFill>
                  <a:srgbClr val="FFFFFE"/>
                </a:solidFill>
              </a:defRPr>
            </a:lvl1pPr>
            <a:lvl2pPr>
              <a:buFontTx/>
              <a:buNone/>
              <a:defRPr sz="1800">
                <a:solidFill>
                  <a:srgbClr val="FFFFFE"/>
                </a:solidFill>
              </a:defRPr>
            </a:lvl2pPr>
            <a:lvl3pPr>
              <a:buFontTx/>
              <a:buNone/>
              <a:defRPr sz="1800">
                <a:solidFill>
                  <a:srgbClr val="FFFFFE"/>
                </a:solidFill>
              </a:defRPr>
            </a:lvl3pPr>
            <a:lvl4pPr>
              <a:buFontTx/>
              <a:buNone/>
              <a:defRPr sz="1800">
                <a:solidFill>
                  <a:srgbClr val="FFFFFE"/>
                </a:solidFill>
              </a:defRPr>
            </a:lvl4pPr>
            <a:lvl5pPr>
              <a:buFontTx/>
              <a:buNone/>
              <a:defRPr sz="1800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3944938" y="4332280"/>
            <a:ext cx="10109200" cy="1066800"/>
          </a:xfrm>
          <a:prstGeom prst="rect">
            <a:avLst/>
          </a:prstGeom>
        </p:spPr>
        <p:txBody>
          <a:bodyPr vert="horz"/>
          <a:lstStyle>
            <a:lvl1pPr marL="177800" indent="-177800">
              <a:defRPr sz="2000">
                <a:solidFill>
                  <a:srgbClr val="141313"/>
                </a:solidFill>
              </a:defRPr>
            </a:lvl1pPr>
            <a:lvl2pPr>
              <a:defRPr sz="2000">
                <a:solidFill>
                  <a:srgbClr val="141313"/>
                </a:solidFill>
              </a:defRPr>
            </a:lvl2pPr>
            <a:lvl3pPr>
              <a:defRPr sz="2000">
                <a:solidFill>
                  <a:srgbClr val="141313"/>
                </a:solidFill>
              </a:defRPr>
            </a:lvl3pPr>
            <a:lvl4pPr>
              <a:defRPr sz="2000">
                <a:solidFill>
                  <a:srgbClr val="141313"/>
                </a:solidFill>
              </a:defRPr>
            </a:lvl4pPr>
            <a:lvl5pPr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593697" y="5546401"/>
            <a:ext cx="3200400" cy="1066800"/>
          </a:xfrm>
          <a:prstGeom prst="rect">
            <a:avLst/>
          </a:prstGeom>
          <a:solidFill>
            <a:srgbClr val="274463"/>
          </a:solidFill>
          <a:ln>
            <a:noFill/>
          </a:ln>
        </p:spPr>
        <p:txBody>
          <a:bodyPr vert="horz" tIns="91440"/>
          <a:lstStyle>
            <a:lvl1pPr marL="114300" indent="0">
              <a:buFontTx/>
              <a:buNone/>
              <a:defRPr sz="2000">
                <a:solidFill>
                  <a:srgbClr val="FFFFFE"/>
                </a:solidFill>
              </a:defRPr>
            </a:lvl1pPr>
            <a:lvl2pPr>
              <a:buFontTx/>
              <a:buNone/>
              <a:defRPr sz="1800">
                <a:solidFill>
                  <a:srgbClr val="FFFFFE"/>
                </a:solidFill>
              </a:defRPr>
            </a:lvl2pPr>
            <a:lvl3pPr>
              <a:buFontTx/>
              <a:buNone/>
              <a:defRPr sz="1800">
                <a:solidFill>
                  <a:srgbClr val="FFFFFE"/>
                </a:solidFill>
              </a:defRPr>
            </a:lvl3pPr>
            <a:lvl4pPr>
              <a:buFontTx/>
              <a:buNone/>
              <a:defRPr sz="1800">
                <a:solidFill>
                  <a:srgbClr val="FFFFFE"/>
                </a:solidFill>
              </a:defRPr>
            </a:lvl4pPr>
            <a:lvl5pPr>
              <a:buFontTx/>
              <a:buNone/>
              <a:defRPr sz="1800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20" hasCustomPrompt="1"/>
          </p:nvPr>
        </p:nvSpPr>
        <p:spPr>
          <a:xfrm>
            <a:off x="3944938" y="5546401"/>
            <a:ext cx="10109200" cy="1066800"/>
          </a:xfrm>
          <a:prstGeom prst="rect">
            <a:avLst/>
          </a:prstGeom>
        </p:spPr>
        <p:txBody>
          <a:bodyPr vert="horz"/>
          <a:lstStyle>
            <a:lvl1pPr marL="177800" indent="-177800">
              <a:defRPr sz="2000">
                <a:solidFill>
                  <a:srgbClr val="141313"/>
                </a:solidFill>
              </a:defRPr>
            </a:lvl1pPr>
            <a:lvl2pPr>
              <a:defRPr sz="2000">
                <a:solidFill>
                  <a:srgbClr val="141313"/>
                </a:solidFill>
              </a:defRPr>
            </a:lvl2pPr>
            <a:lvl3pPr>
              <a:defRPr sz="2000">
                <a:solidFill>
                  <a:srgbClr val="141313"/>
                </a:solidFill>
              </a:defRPr>
            </a:lvl3pPr>
            <a:lvl4pPr>
              <a:defRPr sz="2000">
                <a:solidFill>
                  <a:srgbClr val="141313"/>
                </a:solidFill>
              </a:defRPr>
            </a:lvl4pPr>
            <a:lvl5pPr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4008437" y="2130424"/>
            <a:ext cx="10034716" cy="5286376"/>
          </a:xfrm>
          <a:prstGeom prst="rect">
            <a:avLst/>
          </a:prstGeom>
          <a:solidFill>
            <a:srgbClr val="2744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18802" cy="15847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84320"/>
            <a:ext cx="3319780" cy="32308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3314700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4110038" y="2185740"/>
            <a:ext cx="8120062" cy="6604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FFFFFE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41084" cy="158158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4492748" cy="4102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4487668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604842" y="2130424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052956" y="2185740"/>
            <a:ext cx="4459032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9578834" y="2185740"/>
            <a:ext cx="4475304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052956" y="3074740"/>
            <a:ext cx="4459032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9578832" y="3074740"/>
            <a:ext cx="4475305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 flipV="1">
            <a:off x="5151324" y="2128836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9693474" y="2127248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41084" cy="158158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4492748" cy="4102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4487668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604842" y="2130424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052956" y="2185740"/>
            <a:ext cx="4459032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chemeClr val="accent1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9578834" y="2185740"/>
            <a:ext cx="4475304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052956" y="3074740"/>
            <a:ext cx="4459032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9578832" y="3074740"/>
            <a:ext cx="4475305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 flipV="1">
            <a:off x="5151324" y="2128836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9693474" y="2127248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63365" cy="15847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3319780" cy="32308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3314700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008438" y="2130424"/>
            <a:ext cx="10045700" cy="3176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3932238" y="2241440"/>
            <a:ext cx="2540000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6472238" y="2241440"/>
            <a:ext cx="2540000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9012238" y="2241440"/>
            <a:ext cx="2540000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1552238" y="2241440"/>
            <a:ext cx="2626042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63365" cy="158635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5786300"/>
            <a:ext cx="6697980" cy="178562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13538201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134493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592138" y="5727700"/>
            <a:ext cx="65786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7404101" y="5786300"/>
            <a:ext cx="6650038" cy="1765300"/>
          </a:xfrm>
          <a:prstGeom prst="rect">
            <a:avLst/>
          </a:prstGeom>
        </p:spPr>
        <p:txBody>
          <a:bodyPr vert="horz"/>
          <a:lstStyle>
            <a:lvl1pPr marL="177800" indent="-177800">
              <a:tabLst/>
              <a:defRPr sz="2200">
                <a:solidFill>
                  <a:srgbClr val="141313"/>
                </a:solidFill>
              </a:defRPr>
            </a:lvl1pPr>
            <a:lvl2pPr marL="457200" indent="-279400">
              <a:defRPr sz="2200">
                <a:solidFill>
                  <a:srgbClr val="141313"/>
                </a:solidFill>
              </a:defRPr>
            </a:lvl2pPr>
            <a:lvl3pPr>
              <a:defRPr sz="2200">
                <a:solidFill>
                  <a:srgbClr val="141313"/>
                </a:solidFill>
              </a:defRPr>
            </a:lvl3pPr>
            <a:lvl4pPr>
              <a:defRPr sz="2200">
                <a:solidFill>
                  <a:srgbClr val="141313"/>
                </a:solidFill>
              </a:defRPr>
            </a:lvl4pPr>
            <a:lvl5pPr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7404100" y="5726112"/>
            <a:ext cx="6650038" cy="3176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duent_logo_black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2307" y="3204604"/>
            <a:ext cx="4845910" cy="1249899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2256415" y="7627621"/>
            <a:ext cx="101219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kern="1200" dirty="0">
                <a:solidFill>
                  <a:srgbClr val="141313"/>
                </a:solidFill>
                <a:latin typeface="+mn-lt"/>
                <a:ea typeface="+mn-ea"/>
                <a:cs typeface="+mn-cs"/>
              </a:rPr>
              <a:t>© 2017 Conduent Business Services, LLC. All rights reserved. Conduent and Conduent Agile Star are trademarks of Conduent Business Services, LLC in the United States and/or other countries.</a:t>
            </a:r>
            <a:endParaRPr lang="en-US" sz="900" dirty="0">
              <a:solidFill>
                <a:srgbClr val="141313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2432916" y="233938"/>
            <a:ext cx="1815918" cy="8020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Option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ver_new_10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0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5057141" y="2819400"/>
            <a:ext cx="572008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>
              <a:spcBef>
                <a:spcPts val="0"/>
              </a:spcBef>
              <a:spcAft>
                <a:spcPts val="400"/>
              </a:spcAft>
              <a:buFontTx/>
              <a:buNone/>
              <a:defRPr sz="24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15865" y="3581400"/>
            <a:ext cx="5761355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44440" y="5003800"/>
            <a:ext cx="575818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8607896" y="7170957"/>
            <a:ext cx="550536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141313"/>
                </a:solidFill>
              </a:defRPr>
            </a:lvl1pPr>
            <a:lvl2pPr marL="0" indent="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5176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conduent_logo_black.ep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809184" y="388401"/>
            <a:ext cx="2253909" cy="5813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Opt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8854050" y="7170957"/>
            <a:ext cx="530377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141313"/>
                </a:solidFill>
              </a:defRPr>
            </a:lvl1pPr>
            <a:lvl2pPr marL="0" indent="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4630400" cy="5486400"/>
          </a:xfrm>
          <a:prstGeom prst="rect">
            <a:avLst/>
          </a:prstGeom>
          <a:solidFill>
            <a:srgbClr val="AAAFB9"/>
          </a:solidFill>
          <a:ln>
            <a:noFill/>
          </a:ln>
        </p:spPr>
        <p:txBody>
          <a:bodyPr>
            <a:normAutofit/>
          </a:bodyPr>
          <a:lstStyle>
            <a:lvl1pPr>
              <a:buFontTx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09184" y="382115"/>
            <a:ext cx="2227872" cy="57464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15621" y="5232400"/>
            <a:ext cx="13576617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700" y="6591300"/>
            <a:ext cx="890778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reeform 7"/>
          <p:cNvSpPr>
            <a:spLocks/>
          </p:cNvSpPr>
          <p:nvPr userDrawn="1"/>
        </p:nvSpPr>
        <p:spPr>
          <a:xfrm>
            <a:off x="604838" y="548640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_Opt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6400"/>
            <a:ext cx="14630400" cy="2743200"/>
          </a:xfrm>
          <a:prstGeom prst="rect">
            <a:avLst/>
          </a:prstGeom>
          <a:solidFill>
            <a:srgbClr val="2744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8854050" y="7170957"/>
            <a:ext cx="530377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FFFFFE"/>
                </a:solidFill>
              </a:defRPr>
            </a:lvl1pPr>
            <a:lvl2pPr marL="0" indent="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4630400" cy="5486400"/>
          </a:xfrm>
          <a:prstGeom prst="rect">
            <a:avLst/>
          </a:prstGeom>
          <a:solidFill>
            <a:srgbClr val="AAAFB9"/>
          </a:solidFill>
        </p:spPr>
        <p:txBody>
          <a:bodyPr>
            <a:normAutofit/>
          </a:bodyPr>
          <a:lstStyle>
            <a:lvl1pPr>
              <a:buFontTx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09184" y="382115"/>
            <a:ext cx="2227872" cy="57464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15621" y="5232400"/>
            <a:ext cx="13576617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FFFFF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700" y="6591300"/>
            <a:ext cx="890778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FFFFFE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548640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7365" y="2882900"/>
            <a:ext cx="12103735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7365" y="1016000"/>
            <a:ext cx="12878435" cy="5562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ts val="6540"/>
              </a:lnSpc>
              <a:defRPr sz="4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70214"/>
            <a:ext cx="1529109" cy="394414"/>
          </a:xfrm>
          <a:prstGeom prst="rect">
            <a:avLst/>
          </a:prstGeom>
        </p:spPr>
      </p:pic>
      <p:sp>
        <p:nvSpPr>
          <p:cNvPr id="9" name="Freeform 8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Text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99" y="546778"/>
            <a:ext cx="12038685" cy="158032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5620" y="3731442"/>
            <a:ext cx="4196080" cy="4089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698" y="2127098"/>
            <a:ext cx="12013286" cy="113689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6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15938" y="4073353"/>
            <a:ext cx="4195762" cy="25224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>
                <a:solidFill>
                  <a:srgbClr val="141313"/>
                </a:solidFill>
              </a:defRPr>
            </a:lvl1pPr>
            <a:lvl2pPr marL="653110" indent="0">
              <a:buFontTx/>
              <a:buNone/>
              <a:defRPr sz="1800"/>
            </a:lvl2pPr>
            <a:lvl3pPr marL="1306221" indent="0">
              <a:buFontTx/>
              <a:buNone/>
              <a:defRPr sz="1800"/>
            </a:lvl3pPr>
            <a:lvl4pPr marL="1959331" indent="0">
              <a:buFontTx/>
              <a:buNone/>
              <a:defRPr sz="1800"/>
            </a:lvl4pPr>
            <a:lvl5pPr marL="2612441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5194162" y="3731442"/>
            <a:ext cx="4196080" cy="4089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5194480" y="4073353"/>
            <a:ext cx="4195762" cy="25224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>
                <a:solidFill>
                  <a:srgbClr val="141313"/>
                </a:solidFill>
              </a:defRPr>
            </a:lvl1pPr>
            <a:lvl2pPr marL="653110" indent="0">
              <a:buFontTx/>
              <a:buNone/>
              <a:defRPr sz="1800"/>
            </a:lvl2pPr>
            <a:lvl3pPr marL="1306221" indent="0">
              <a:buFontTx/>
              <a:buNone/>
              <a:defRPr sz="1800"/>
            </a:lvl3pPr>
            <a:lvl4pPr marL="1959331" indent="0">
              <a:buFontTx/>
              <a:buNone/>
              <a:defRPr sz="1800"/>
            </a:lvl4pPr>
            <a:lvl5pPr marL="2612441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9858335" y="3731442"/>
            <a:ext cx="4196080" cy="4089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858653" y="4073353"/>
            <a:ext cx="4195762" cy="25224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>
                <a:solidFill>
                  <a:srgbClr val="141313"/>
                </a:solidFill>
              </a:defRPr>
            </a:lvl1pPr>
            <a:lvl2pPr marL="653110" indent="0">
              <a:buFontTx/>
              <a:buNone/>
              <a:defRPr sz="1800"/>
            </a:lvl2pPr>
            <a:lvl3pPr marL="1306221" indent="0">
              <a:buFontTx/>
              <a:buNone/>
              <a:defRPr sz="1800"/>
            </a:lvl3pPr>
            <a:lvl4pPr marL="1959331" indent="0">
              <a:buFontTx/>
              <a:buNone/>
              <a:defRPr sz="1800"/>
            </a:lvl4pPr>
            <a:lvl5pPr marL="2612441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4" name="Picture 13" descr="conduent_logo_black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64601"/>
            <a:ext cx="1529109" cy="394401"/>
          </a:xfrm>
          <a:prstGeom prst="rect">
            <a:avLst/>
          </a:prstGeom>
        </p:spPr>
      </p:pic>
      <p:cxnSp>
        <p:nvCxnSpPr>
          <p:cNvPr id="21" name="Straight Connector 20"/>
          <p:cNvCxnSpPr/>
          <p:nvPr userDrawn="1"/>
        </p:nvCxnSpPr>
        <p:spPr>
          <a:xfrm>
            <a:off x="592138" y="3563332"/>
            <a:ext cx="4094162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5283380" y="3561744"/>
            <a:ext cx="4094162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9960253" y="3560156"/>
            <a:ext cx="4094162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431800"/>
            <a:ext cx="13581063" cy="1371600"/>
          </a:xfrm>
          <a:prstGeom prst="rect">
            <a:avLst/>
          </a:prstGeom>
        </p:spPr>
        <p:txBody>
          <a:bodyPr vert="horz"/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6616-F1EC-9F4F-8152-D70734806A6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Conduent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0699" y="2082800"/>
            <a:ext cx="13542393" cy="422910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000">
                <a:solidFill>
                  <a:srgbClr val="141313"/>
                </a:solidFill>
              </a:defRPr>
            </a:lvl1pPr>
            <a:lvl2pPr>
              <a:buFontTx/>
              <a:buNone/>
              <a:defRPr sz="2000">
                <a:solidFill>
                  <a:srgbClr val="141313"/>
                </a:solidFill>
              </a:defRPr>
            </a:lvl2pPr>
            <a:lvl3pPr>
              <a:buFontTx/>
              <a:buNone/>
              <a:defRPr sz="2000">
                <a:solidFill>
                  <a:srgbClr val="141313"/>
                </a:solidFill>
              </a:defRPr>
            </a:lvl3pPr>
            <a:lvl4pPr>
              <a:buFontTx/>
              <a:buNone/>
              <a:defRPr sz="2000">
                <a:solidFill>
                  <a:srgbClr val="141313"/>
                </a:solidFill>
              </a:defRPr>
            </a:lvl4pPr>
            <a:lvl5pPr>
              <a:buFontTx/>
              <a:buNone/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04838" y="2144712"/>
            <a:ext cx="134493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Text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300" y="546778"/>
            <a:ext cx="12038684" cy="153602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conduent_logo_black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64601"/>
            <a:ext cx="1529109" cy="394401"/>
          </a:xfrm>
          <a:prstGeom prst="rect">
            <a:avLst/>
          </a:prstGeom>
        </p:spPr>
      </p:pic>
      <p:sp>
        <p:nvSpPr>
          <p:cNvPr id="26" name="Freeform 25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0699" y="2082800"/>
            <a:ext cx="13542393" cy="422910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000">
                <a:solidFill>
                  <a:srgbClr val="141313"/>
                </a:solidFill>
              </a:defRPr>
            </a:lvl1pPr>
            <a:lvl2pPr>
              <a:buFontTx/>
              <a:buNone/>
              <a:defRPr sz="2000">
                <a:solidFill>
                  <a:srgbClr val="141313"/>
                </a:solidFill>
              </a:defRPr>
            </a:lvl2pPr>
            <a:lvl3pPr>
              <a:buFontTx/>
              <a:buNone/>
              <a:defRPr sz="2000">
                <a:solidFill>
                  <a:srgbClr val="141313"/>
                </a:solidFill>
              </a:defRPr>
            </a:lvl3pPr>
            <a:lvl4pPr>
              <a:buFontTx/>
              <a:buNone/>
              <a:defRPr sz="2000">
                <a:solidFill>
                  <a:srgbClr val="141313"/>
                </a:solidFill>
              </a:defRPr>
            </a:lvl4pPr>
            <a:lvl5pPr>
              <a:buFontTx/>
              <a:buNone/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44712"/>
            <a:ext cx="134493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77520" y="7627621"/>
            <a:ext cx="1385195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000">
                <a:solidFill>
                  <a:srgbClr val="AAAFB9"/>
                </a:solidFill>
                <a:latin typeface="Arial"/>
                <a:cs typeface="Arial"/>
              </a:defRPr>
            </a:lvl1pPr>
          </a:lstStyle>
          <a:p>
            <a:fld id="{6AC36616-F1EC-9F4F-8152-D70734806A6B}" type="datetime4">
              <a:rPr lang="en-US" smtClean="0"/>
              <a:pPr/>
              <a:t>October 11, 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62715" y="7627621"/>
            <a:ext cx="7514965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000">
                <a:solidFill>
                  <a:srgbClr val="AAAFB9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4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000">
                <a:solidFill>
                  <a:srgbClr val="AAAFB9"/>
                </a:solidFill>
                <a:latin typeface="Arial"/>
                <a:cs typeface="Arial"/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conduent_logo_black.eps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2533984" y="464601"/>
            <a:ext cx="1529109" cy="3944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69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8" r:id="rId16"/>
    <p:sldLayoutId id="2147483665" r:id="rId17"/>
    <p:sldLayoutId id="2147483666" r:id="rId18"/>
    <p:sldLayoutId id="2147483667" r:id="rId19"/>
  </p:sldLayoutIdLst>
  <p:txStyles>
    <p:titleStyle>
      <a:lvl1pPr algn="ctr" defTabSz="65311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653110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65311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65311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653110" rtl="0" eaLnBrk="1" latinLnBrk="0" hangingPunct="1">
        <a:spcBef>
          <a:spcPct val="20000"/>
        </a:spcBef>
        <a:buFont typeface="Arial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653110" rtl="0" eaLnBrk="1" latinLnBrk="0" hangingPunct="1">
        <a:spcBef>
          <a:spcPct val="20000"/>
        </a:spcBef>
        <a:buFont typeface="Arial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5"/>
          </p:nvPr>
        </p:nvSpPr>
        <p:spPr/>
        <p:txBody>
          <a:bodyPr lIns="91440" tIns="45720" rIns="91440" bIns="45720" anchor="t">
            <a:noAutofit/>
          </a:bodyPr>
          <a:lstStyle/>
          <a:p>
            <a:r>
              <a:rPr lang="en-US" dirty="0"/>
              <a:t>October 19, 2022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15864" y="3389586"/>
            <a:ext cx="9188867" cy="2255519"/>
          </a:xfrm>
        </p:spPr>
        <p:txBody>
          <a:bodyPr/>
          <a:lstStyle/>
          <a:p>
            <a:r>
              <a:rPr lang="en-US" dirty="0"/>
              <a:t>Missouri DUR Board </a:t>
            </a:r>
            <a:br>
              <a:rPr lang="en-US" dirty="0"/>
            </a:br>
            <a:r>
              <a:rPr lang="en-US" dirty="0"/>
              <a:t>Retrospective-DUR Interventions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057140" y="5788045"/>
            <a:ext cx="8375081" cy="695960"/>
          </a:xfrm>
        </p:spPr>
        <p:txBody>
          <a:bodyPr lIns="91440" tIns="45720" rIns="91440" bIns="45720" anchor="t">
            <a:noAutofit/>
          </a:bodyPr>
          <a:lstStyle/>
          <a:p>
            <a:r>
              <a:rPr lang="en-US" dirty="0"/>
              <a:t>Prepared by</a:t>
            </a:r>
            <a:r>
              <a:rPr lang="en-US" dirty="0">
                <a:solidFill>
                  <a:schemeClr val="tx1"/>
                </a:solidFill>
              </a:rPr>
              <a:t>: Amy Cully, PharmD</a:t>
            </a:r>
          </a:p>
        </p:txBody>
      </p:sp>
    </p:spTree>
    <p:extLst>
      <p:ext uri="{BB962C8B-B14F-4D97-AF65-F5344CB8AC3E}">
        <p14:creationId xmlns:p14="http://schemas.microsoft.com/office/powerpoint/2010/main" val="319021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54" y="800580"/>
            <a:ext cx="12038684" cy="90102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0699" y="2266950"/>
            <a:ext cx="13542393" cy="5676900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3200" b="1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Recent RetroDUR Interventions</a:t>
            </a:r>
            <a:endParaRPr lang="en-US" dirty="0"/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+mn-lt"/>
                <a:cs typeface="+mn-lt"/>
              </a:rPr>
              <a:t>Concurrent Use of Opioids and Stimulants</a:t>
            </a: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+mn-lt"/>
                <a:cs typeface="+mn-lt"/>
              </a:rPr>
              <a:t>Hepatitis C – Project Hep Cure</a:t>
            </a:r>
            <a:endParaRPr lang="en-US" sz="2800" dirty="0">
              <a:cs typeface="Arial"/>
            </a:endParaRP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,Sans-Serif"/>
              <a:buChar char="•"/>
            </a:pPr>
            <a:r>
              <a:rPr lang="en-US" sz="2800" dirty="0">
                <a:ea typeface="+mn-lt"/>
                <a:cs typeface="+mn-lt"/>
              </a:rPr>
              <a:t>Overutilization of Short-acting Beta Agonist Inhalers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Potential RetroDUR Interventions</a:t>
            </a: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Preventing Overdose in Patients Using Medication-Assisted Treatment (MAT)</a:t>
            </a:r>
            <a:endParaRPr lang="en-US" sz="2800" dirty="0">
              <a:cs typeface="Arial"/>
            </a:endParaRP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490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RetroDUR Interventions:</a:t>
            </a:r>
            <a:endParaRPr lang="en-US" sz="4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F67B89-B1D6-48EA-8F58-5AC7CBA47A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715FB28-792B-40C5-8E86-4F092E041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874215"/>
              </p:ext>
            </p:extLst>
          </p:nvPr>
        </p:nvGraphicFramePr>
        <p:xfrm>
          <a:off x="588614" y="2217711"/>
          <a:ext cx="12939175" cy="349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7976">
                  <a:extLst>
                    <a:ext uri="{9D8B030D-6E8A-4147-A177-3AD203B41FA5}">
                      <a16:colId xmlns:a16="http://schemas.microsoft.com/office/drawing/2014/main" val="1420381097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631614764"/>
                    </a:ext>
                  </a:extLst>
                </a:gridCol>
                <a:gridCol w="3014133">
                  <a:extLst>
                    <a:ext uri="{9D8B030D-6E8A-4147-A177-3AD203B41FA5}">
                      <a16:colId xmlns:a16="http://schemas.microsoft.com/office/drawing/2014/main" val="3174934093"/>
                    </a:ext>
                  </a:extLst>
                </a:gridCol>
                <a:gridCol w="2675466">
                  <a:extLst>
                    <a:ext uri="{9D8B030D-6E8A-4147-A177-3AD203B41FA5}">
                      <a16:colId xmlns:a16="http://schemas.microsoft.com/office/drawing/2014/main" val="1448440834"/>
                    </a:ext>
                  </a:extLst>
                </a:gridCol>
              </a:tblGrid>
              <a:tr h="6992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 Mailed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Provider Letters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43260"/>
                  </a:ext>
                </a:extLst>
              </a:tr>
              <a:tr h="103157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Concurrent Use of Opioids and Stimulants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9/15/22</a:t>
                      </a:r>
                      <a:endParaRPr lang="en-US"/>
                    </a:p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526153"/>
                  </a:ext>
                </a:extLst>
              </a:tr>
              <a:tr h="77199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600" b="0" i="0" u="none" strike="noStrike" noProof="0" dirty="0">
                          <a:latin typeface="Arial"/>
                        </a:rPr>
                        <a:t>Hepatitis C – Project Hep Cure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8/15/22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651040"/>
                  </a:ext>
                </a:extLst>
              </a:tr>
              <a:tr h="77199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600" b="0" i="0" u="none" strike="noStrike" noProof="0" dirty="0">
                          <a:latin typeface="Arial"/>
                        </a:rPr>
                        <a:t>Overutilization of Short-acting Beta Agonist Inhalers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8/11/22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8,722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888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244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63" y="551794"/>
            <a:ext cx="13581063" cy="1371600"/>
          </a:xfrm>
        </p:spPr>
        <p:txBody>
          <a:bodyPr vert="horz" lIns="91440" tIns="45720" rIns="91440" bIns="45720" anchor="t"/>
          <a:lstStyle/>
          <a:p>
            <a:r>
              <a:rPr lang="en-US" dirty="0"/>
              <a:t>Potential RetroDUR Intervention:</a:t>
            </a:r>
            <a:br>
              <a:rPr lang="en-US" dirty="0"/>
            </a:br>
            <a:r>
              <a:rPr lang="en-US" sz="2800" dirty="0">
                <a:ea typeface="+mj-lt"/>
                <a:cs typeface="+mj-lt"/>
              </a:rPr>
              <a:t>Preventing Overdose in Patients Using Medication-Assisted Treatment (MAT)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0699" y="2082799"/>
            <a:ext cx="13542393" cy="5595007"/>
          </a:xfrm>
        </p:spPr>
        <p:txBody>
          <a:bodyPr vert="horz" lIns="91440" tIns="45720" rIns="91440" bIns="45720" anchor="t"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Purpose: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letter is designed to inform MO HealthNet pharmacies about improving patient safety in  participants receiving MAT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Why Issue was Selected: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Individuals with a history of overdose or substance use disorder as well as individuals currently being treated for opioid use disorder are at an increased risk of overdose due to a history of misuse and high-risk behaviors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CDC and FDA recommend prescribing naloxone to all patients at high-risk of overdose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high-risk population is often a missed opportunity to improve patient safety as data indicates that less than 1% in this group receive naloxone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463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63" y="551794"/>
            <a:ext cx="13581063" cy="1371600"/>
          </a:xfrm>
        </p:spPr>
        <p:txBody>
          <a:bodyPr/>
          <a:lstStyle/>
          <a:p>
            <a:r>
              <a:rPr lang="en-US" dirty="0"/>
              <a:t>Potential RetroDUR Intervention:</a:t>
            </a:r>
            <a:br>
              <a:rPr lang="en-US" dirty="0"/>
            </a:b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Preventing Overdose in Patients Using Medication-Assisted Treatment (MAT)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0699" y="2082799"/>
            <a:ext cx="13542393" cy="559500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/>
              <a:t>Setting and Population: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Participants with a pharmacy claim history of MAT without naloxone in the past 2 years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/>
              <a:t>Type of Intervention: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Letter to pharmacies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/>
              <a:t>Outcome Measures: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The results of this intervention will be measured when six months of post-initiative data are available.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23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708F2-0497-4958-A781-0D95D06F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Potential RetroDUR Intervention:</a:t>
            </a:r>
            <a:b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Preventing Overdose in Patients Using Medication-Assisted Treatment (MAT)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890B4-A685-4612-B028-41B299C290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216727"/>
            <a:ext cx="13542393" cy="3098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*Total participants with MAT therapy who do </a:t>
            </a:r>
            <a:r>
              <a:rPr lang="en-US"/>
              <a:t>have naloxone: 3,025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A6FF57-0963-4DB7-B38B-FE2E42F127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048640"/>
              </p:ext>
            </p:extLst>
          </p:nvPr>
        </p:nvGraphicFramePr>
        <p:xfrm>
          <a:off x="506185" y="2216727"/>
          <a:ext cx="13270755" cy="2743200"/>
        </p:xfrm>
        <a:graphic>
          <a:graphicData uri="http://schemas.openxmlformats.org/drawingml/2006/table">
            <a:tbl>
              <a:tblPr/>
              <a:tblGrid>
                <a:gridCol w="10603976">
                  <a:extLst>
                    <a:ext uri="{9D8B030D-6E8A-4147-A177-3AD203B41FA5}">
                      <a16:colId xmlns:a16="http://schemas.microsoft.com/office/drawing/2014/main" val="3938697923"/>
                    </a:ext>
                  </a:extLst>
                </a:gridCol>
                <a:gridCol w="2666779">
                  <a:extLst>
                    <a:ext uri="{9D8B030D-6E8A-4147-A177-3AD203B41FA5}">
                      <a16:colId xmlns:a16="http://schemas.microsoft.com/office/drawing/2014/main" val="2593436543"/>
                    </a:ext>
                  </a:extLst>
                </a:gridCol>
              </a:tblGrid>
              <a:tr h="1551709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Performance Indicators</a:t>
                      </a:r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8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Number of Participants with Opportunities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8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599899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US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Participants with a history of MAT without naloxone in the past 2 years 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6,383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389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408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1" y="809516"/>
            <a:ext cx="13581063" cy="1209784"/>
          </a:xfrm>
        </p:spPr>
        <p:txBody>
          <a:bodyPr/>
          <a:lstStyle/>
          <a:p>
            <a:r>
              <a:rPr lang="en-US" dirty="0"/>
              <a:t>Other Proposed Interventions for FFY2023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852343-C5C6-4651-B00A-B2B828C4CA0D}"/>
              </a:ext>
            </a:extLst>
          </p:cNvPr>
          <p:cNvSpPr txBox="1"/>
          <p:nvPr/>
        </p:nvSpPr>
        <p:spPr>
          <a:xfrm>
            <a:off x="393465" y="2334620"/>
            <a:ext cx="13400123" cy="1364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031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ea typeface="Calibri" panose="020F0502020204030204" pitchFamily="34" charset="0"/>
              </a:rPr>
              <a:t>Continuous Glucose Monitors for participants with history of short acting insulin and an ER visit/admission for hypoglycemia</a:t>
            </a:r>
            <a:endParaRPr lang="en-US" sz="3200" i="0" u="none" strike="noStrike" baseline="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3505081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3F10438-975E-2D00-5054-447BF9AB015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274463"/>
      </a:dk2>
      <a:lt2>
        <a:srgbClr val="DADDDC"/>
      </a:lt2>
      <a:accent1>
        <a:srgbClr val="0047BA"/>
      </a:accent1>
      <a:accent2>
        <a:srgbClr val="468CFF"/>
      </a:accent2>
      <a:accent3>
        <a:srgbClr val="005A64"/>
      </a:accent3>
      <a:accent4>
        <a:srgbClr val="00837B"/>
      </a:accent4>
      <a:accent5>
        <a:srgbClr val="00B4A0"/>
      </a:accent5>
      <a:accent6>
        <a:srgbClr val="F79646"/>
      </a:accent6>
      <a:hlink>
        <a:srgbClr val="0047BA"/>
      </a:hlink>
      <a:folHlink>
        <a:srgbClr val="0047B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rgbClr val="FFFFFE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3998D86C074B438A6EDFCDCB5A9A64" ma:contentTypeVersion="2" ma:contentTypeDescription="Create a new document." ma:contentTypeScope="" ma:versionID="ec20f5fe588dc79f80fbef012ceb67a7">
  <xsd:schema xmlns:xsd="http://www.w3.org/2001/XMLSchema" xmlns:xs="http://www.w3.org/2001/XMLSchema" xmlns:p="http://schemas.microsoft.com/office/2006/metadata/properties" xmlns:ns2="82f1df57-f3f4-492f-adc1-a363c1c6baee" targetNamespace="http://schemas.microsoft.com/office/2006/metadata/properties" ma:root="true" ma:fieldsID="0955c9c9a82a109da12e083584b26409" ns2:_="">
    <xsd:import namespace="82f1df57-f3f4-492f-adc1-a363c1c6ba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1df57-f3f4-492f-adc1-a363c1c6ba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B39CA43-38E0-4BAF-B257-ED0C661B11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f1df57-f3f4-492f-adc1-a363c1c6ba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ED0345-34A8-4423-ABFD-79036A0855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A9E2F81-F013-493D-A476-1789282BA0A7}">
  <ds:schemaRefs>
    <ds:schemaRef ds:uri="http://schemas.microsoft.com/office/2006/metadata/properties"/>
    <ds:schemaRef ds:uri="82f1df57-f3f4-492f-adc1-a363c1c6bae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54959</TotalTime>
  <Words>346</Words>
  <Application>Microsoft Office PowerPoint</Application>
  <PresentationFormat>Custom</PresentationFormat>
  <Paragraphs>57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Arial,Sans-Serif</vt:lpstr>
      <vt:lpstr>Calibri</vt:lpstr>
      <vt:lpstr>Segoe UI</vt:lpstr>
      <vt:lpstr>Office Theme</vt:lpstr>
      <vt:lpstr>Missouri DUR Board  Retrospective-DUR Interventions</vt:lpstr>
      <vt:lpstr>Agenda</vt:lpstr>
      <vt:lpstr>Recent RetroDUR Interventions:</vt:lpstr>
      <vt:lpstr>Potential RetroDUR Intervention: Preventing Overdose in Patients Using Medication-Assisted Treatment (MAT)   </vt:lpstr>
      <vt:lpstr>Potential RetroDUR Intervention: Preventing Overdose in Patients Using Medication-Assisted Treatment (MAT)   </vt:lpstr>
      <vt:lpstr>Potential RetroDUR Intervention: Preventing Overdose in Patients Using Medication-Assisted Treatment (MAT)</vt:lpstr>
      <vt:lpstr>Other Proposed Interventions for FFY2023</vt:lpstr>
      <vt:lpstr>PowerPoint Presentation</vt:lpstr>
    </vt:vector>
  </TitlesOfParts>
  <Company>Laires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Missouri DUR Board  Proposed Retrospective-DUR Interventions</dc:title>
  <dc:creator>Susan Laires</dc:creator>
  <cp:lastModifiedBy>Kemna, Luann</cp:lastModifiedBy>
  <cp:revision>534</cp:revision>
  <cp:lastPrinted>2017-03-02T15:02:52Z</cp:lastPrinted>
  <dcterms:created xsi:type="dcterms:W3CDTF">2017-01-05T22:16:47Z</dcterms:created>
  <dcterms:modified xsi:type="dcterms:W3CDTF">2023-10-11T15:28:39Z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0x010100813998D86C074B438A6EDFCDCB5A9A64</vt:lpwstr>
  </property>
  <property fmtid="{D5CDD505-2E9C-101B-9397-08002B2CF9AE}" pid="3" name="Order">
    <vt:r8>6943900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</Properties>
</file>