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1"/>
  </p:notesMasterIdLst>
  <p:handoutMasterIdLst>
    <p:handoutMasterId r:id="rId12"/>
  </p:handoutMasterIdLst>
  <p:sldIdLst>
    <p:sldId id="256" r:id="rId2"/>
    <p:sldId id="875" r:id="rId3"/>
    <p:sldId id="876" r:id="rId4"/>
    <p:sldId id="877" r:id="rId5"/>
    <p:sldId id="844" r:id="rId6"/>
    <p:sldId id="866" r:id="rId7"/>
    <p:sldId id="878" r:id="rId8"/>
    <p:sldId id="872" r:id="rId9"/>
    <p:sldId id="86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264AF"/>
    <a:srgbClr val="CC0066"/>
    <a:srgbClr val="0099CC"/>
    <a:srgbClr val="0083C4"/>
    <a:srgbClr val="0075B0"/>
    <a:srgbClr val="005782"/>
    <a:srgbClr val="004568"/>
    <a:srgbClr val="006699"/>
    <a:srgbClr val="004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6376" autoAdjust="0"/>
  </p:normalViewPr>
  <p:slideViewPr>
    <p:cSldViewPr>
      <p:cViewPr varScale="1">
        <p:scale>
          <a:sx n="75" d="100"/>
          <a:sy n="75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FY23%20Pharmacy%20Fiscal\Table%2021(23)%20Report%20w%20wout%20duals\Master_05-23%20w%20%20wout%20du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3supp%20projections\Pharmacy\Hep%20C%20Expenditur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PUPM%20Large%20Eligibilit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FY19-FYTD22%20Rare%20Disease%20Pharmacy%20Spen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baseline="0">
                <a:solidFill>
                  <a:schemeClr val="tx1"/>
                </a:solidFill>
              </a:rPr>
              <a:t>May 2023 </a:t>
            </a:r>
            <a:r>
              <a:rPr lang="en-US" sz="2800" b="1">
                <a:solidFill>
                  <a:schemeClr val="tx1"/>
                </a:solidFill>
              </a:rPr>
              <a:t>Enrollees and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'New Chart'!$J$2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Disabled</a:t>
                    </a:r>
                    <a:r>
                      <a:rPr lang="en-US" baseline="0"/>
                      <a:t> </a:t>
                    </a:r>
                    <a:fld id="{00FAEF97-E38D-4704-A005-55EC9C2538B5}" type="VALUE">
                      <a:rPr lang="en-US"/>
                      <a:pPr/>
                      <a:t>[VALUE]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92E-45AF-B9B1-59D38A432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Disabled </a:t>
                    </a:r>
                    <a:fld id="{0645293B-0F8B-44A0-9A28-68497513247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92E-45AF-B9B1-59D38A432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May 2023 Enrollees
Total=1,517,170</c:v>
                </c:pt>
                <c:pt idx="1">
                  <c:v>July 2022-May 2023 Expenditures
Total=$1,730,624,012</c:v>
                </c:pt>
              </c:strCache>
            </c:strRef>
          </c:cat>
          <c:val>
            <c:numRef>
              <c:f>'New Chart'!$K$2:$L$2</c:f>
              <c:numCache>
                <c:formatCode>0%</c:formatCode>
                <c:ptCount val="2"/>
                <c:pt idx="0">
                  <c:v>0.10973127599412064</c:v>
                </c:pt>
                <c:pt idx="1">
                  <c:v>0.38192952854972867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2E-45AF-B9B1-59D38A432879}"/>
            </c:ext>
          </c:extLst>
        </c:ser>
        <c:ser>
          <c:idx val="1"/>
          <c:order val="1"/>
          <c:tx>
            <c:strRef>
              <c:f>'New Chart'!$J$3</c:f>
              <c:strCache>
                <c:ptCount val="1"/>
                <c:pt idx="0">
                  <c:v>Elderly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C6EF8E75-38AB-476F-BD51-1D5D26F6988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92E-45AF-B9B1-59D38A432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24048286-0411-478D-8321-99F1473590E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92E-45AF-B9B1-59D38A432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May 2023 Enrollees
Total=1,517,170</c:v>
                </c:pt>
                <c:pt idx="1">
                  <c:v>July 2022-May 2023 Expenditures
Total=$1,730,624,012</c:v>
                </c:pt>
              </c:strCache>
            </c:strRef>
          </c:cat>
          <c:val>
            <c:numRef>
              <c:f>'New Chart'!$K$3:$L$3</c:f>
              <c:numCache>
                <c:formatCode>0%</c:formatCode>
                <c:ptCount val="2"/>
                <c:pt idx="0">
                  <c:v>5.4733484052545196E-2</c:v>
                </c:pt>
                <c:pt idx="1">
                  <c:v>2.6607535594507861E-2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2E-45AF-B9B1-59D38A432879}"/>
            </c:ext>
          </c:extLst>
        </c:ser>
        <c:ser>
          <c:idx val="2"/>
          <c:order val="2"/>
          <c:tx>
            <c:strRef>
              <c:f>'New Chart'!$J$4</c:f>
              <c:strCache>
                <c:ptCount val="1"/>
                <c:pt idx="0">
                  <c:v>Other(children, custodial parents, pregnant women)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</a:t>
                    </a:r>
                    <a:r>
                      <a:rPr lang="en-US" sz="1400" dirty="0" err="1"/>
                      <a:t>Children,Custodial</a:t>
                    </a:r>
                    <a:r>
                      <a:rPr lang="en-US" sz="1400" baseline="0" dirty="0"/>
                      <a:t> Parents, Pregnant Women)</a:t>
                    </a:r>
                    <a:endParaRPr lang="en-US" sz="1400" dirty="0"/>
                  </a:p>
                  <a:p>
                    <a:fld id="{EA2172E2-6BED-4A25-9994-1EA3DF12C703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92E-45AF-B9B1-59D38A432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(Children,</a:t>
                    </a:r>
                    <a:r>
                      <a:rPr lang="en-US" sz="1400" baseline="0" dirty="0"/>
                      <a:t> Custodial Parents, Pregnant Women)</a:t>
                    </a:r>
                    <a:endParaRPr lang="en-US" sz="1400" dirty="0"/>
                  </a:p>
                  <a:p>
                    <a:fld id="{03F057D3-0BAE-4D12-9803-C11CEC694B38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92E-45AF-B9B1-59D38A432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May 2023 Enrollees
Total=1,517,170</c:v>
                </c:pt>
                <c:pt idx="1">
                  <c:v>July 2022-May 2023 Expenditures
Total=$1,730,624,012</c:v>
                </c:pt>
              </c:strCache>
            </c:strRef>
          </c:cat>
          <c:val>
            <c:numRef>
              <c:f>'New Chart'!$K$4:$L$4</c:f>
              <c:numCache>
                <c:formatCode>0%</c:formatCode>
                <c:ptCount val="2"/>
                <c:pt idx="0">
                  <c:v>0.83553523995333412</c:v>
                </c:pt>
                <c:pt idx="1">
                  <c:v>0.59146293585576348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2E-45AF-B9B1-59D38A43287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3814976"/>
        <c:axId val="543813336"/>
      </c:barChart>
      <c:catAx>
        <c:axId val="5438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813336"/>
        <c:crosses val="autoZero"/>
        <c:auto val="1"/>
        <c:lblAlgn val="ctr"/>
        <c:lblOffset val="100"/>
        <c:noMultiLvlLbl val="0"/>
      </c:catAx>
      <c:valAx>
        <c:axId val="5438133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381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July 2022-May 2023 MO HealthNet </a:t>
            </a:r>
            <a:b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</a:b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Expenditures by Service</a:t>
            </a:r>
            <a:endParaRPr lang="en-US" sz="2400" b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9434852134541317"/>
          <c:y val="1.54738878143133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all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AF-4CB6-8383-85B0D1D87C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AF-4CB6-8383-85B0D1D87C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4AF-4CB6-8383-85B0D1D87C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4AF-4CB6-8383-85B0D1D87C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4AF-4CB6-8383-85B0D1D87C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4AF-4CB6-8383-85B0D1D87C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4AF-4CB6-8383-85B0D1D87C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4AF-4CB6-8383-85B0D1D87C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D4AF-4CB6-8383-85B0D1D87C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D4AF-4CB6-8383-85B0D1D87CC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D4AF-4CB6-8383-85B0D1D87CC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D4AF-4CB6-8383-85B0D1D87CC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D4AF-4CB6-8383-85B0D1D87CC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D4AF-4CB6-8383-85B0D1D87CC2}"/>
              </c:ext>
            </c:extLst>
          </c:dPt>
          <c:dLbls>
            <c:dLbl>
              <c:idx val="0"/>
              <c:layout>
                <c:manualLayout>
                  <c:x val="-4.183007110014185E-2"/>
                  <c:y val="5.1579626047710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AF-4CB6-8383-85B0D1D87CC2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4AF-4CB6-8383-85B0D1D87CC2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4AF-4CB6-8383-85B0D1D87CC2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D4AF-4CB6-8383-85B0D1D87CC2}"/>
                </c:ext>
              </c:extLst>
            </c:dLbl>
            <c:dLbl>
              <c:idx val="4"/>
              <c:layout>
                <c:manualLayout>
                  <c:x val="0"/>
                  <c:y val="-2.321083172147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4AF-4CB6-8383-85B0D1D87CC2}"/>
                </c:ext>
              </c:extLst>
            </c:dLbl>
            <c:dLbl>
              <c:idx val="5"/>
              <c:layout>
                <c:manualLayout>
                  <c:x val="-1.0457517775035462E-2"/>
                  <c:y val="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4AF-4CB6-8383-85B0D1D87CC2}"/>
                </c:ext>
              </c:extLst>
            </c:dLbl>
            <c:dLbl>
              <c:idx val="6"/>
              <c:layout>
                <c:manualLayout>
                  <c:x val="2.4216524216524215E-2"/>
                  <c:y val="-2.083333644018975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4AF-4CB6-8383-85B0D1D87CC2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 </a:t>
                    </a:r>
                    <a:fld id="{EA6AC64B-A1AA-4FB3-A5AE-95779B988C75}" type="CATEGORYNAME">
                      <a:rPr lang="en-US" sz="1600" b="1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="1" baseline="0"/>
                      <a:t>
</a:t>
                    </a:r>
                    <a:fld id="{17833D13-21D7-407D-A372-EED24A4D37EC}" type="PERCENTAGE">
                      <a:rPr lang="en-US" sz="1600" b="1" baseline="0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="1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D4AF-4CB6-8383-85B0D1D87CC2}"/>
                </c:ext>
              </c:extLst>
            </c:dLbl>
            <c:dLbl>
              <c:idx val="8"/>
              <c:layout>
                <c:manualLayout>
                  <c:x val="-8.3660183502703184E-2"/>
                  <c:y val="-4.8362569846482022E-4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4AF-4CB6-8383-85B0D1D87CC2}"/>
                </c:ext>
              </c:extLst>
            </c:dLbl>
            <c:dLbl>
              <c:idx val="9"/>
              <c:layout>
                <c:manualLayout>
                  <c:x val="-2.2792022792022817E-2"/>
                  <c:y val="-1.8939396763808871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4AF-4CB6-8383-85B0D1D87CC2}"/>
                </c:ext>
              </c:extLst>
            </c:dLbl>
            <c:dLbl>
              <c:idx val="1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D4AF-4CB6-8383-85B0D1D87CC2}"/>
                </c:ext>
              </c:extLst>
            </c:dLbl>
            <c:dLbl>
              <c:idx val="11"/>
              <c:layout>
                <c:manualLayout>
                  <c:x val="-1.2183637301747537E-2"/>
                  <c:y val="-4.851706760276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4AF-4CB6-8383-85B0D1D87CC2}"/>
                </c:ext>
              </c:extLst>
            </c:dLbl>
            <c:dLbl>
              <c:idx val="12"/>
              <c:layout>
                <c:manualLayout>
                  <c:x val="5.5773428133522464E-2"/>
                  <c:y val="-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4AF-4CB6-8383-85B0D1D87CC2}"/>
                </c:ext>
              </c:extLst>
            </c:dLbl>
            <c:dLbl>
              <c:idx val="1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D4AF-4CB6-8383-85B0D1D87CC2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'ExpendFYTD23 Table 21'!$A$30:$A$42</c:f>
              <c:strCache>
                <c:ptCount val="13"/>
                <c:pt idx="0">
                  <c:v>Nursing Facilities</c:v>
                </c:pt>
                <c:pt idx="1">
                  <c:v>Hospitals</c:v>
                </c:pt>
                <c:pt idx="2">
                  <c:v>Dental Services</c:v>
                </c:pt>
                <c:pt idx="3">
                  <c:v>Pharmacy</c:v>
                </c:pt>
                <c:pt idx="4">
                  <c:v>Part D Copays</c:v>
                </c:pt>
                <c:pt idx="5">
                  <c:v>Physician Related</c:v>
                </c:pt>
                <c:pt idx="6">
                  <c:v>In-Home Services</c:v>
                </c:pt>
                <c:pt idx="7">
                  <c:v>Rehab &amp; Spec Svcs</c:v>
                </c:pt>
                <c:pt idx="8">
                  <c:v>Buy-In Premiums</c:v>
                </c:pt>
                <c:pt idx="9">
                  <c:v>Mental Health Services</c:v>
                </c:pt>
                <c:pt idx="10">
                  <c:v>State Institutions</c:v>
                </c:pt>
                <c:pt idx="11">
                  <c:v>EPSDT Services</c:v>
                </c:pt>
                <c:pt idx="12">
                  <c:v>Managed Care Premiums</c:v>
                </c:pt>
              </c:strCache>
            </c:strRef>
          </c:cat>
          <c:val>
            <c:numRef>
              <c:f>'ExpendFYTD23 Table 21'!$B$30:$B$42</c:f>
              <c:numCache>
                <c:formatCode>"$"#,##0</c:formatCode>
                <c:ptCount val="13"/>
                <c:pt idx="0">
                  <c:v>1061241952.1600001</c:v>
                </c:pt>
                <c:pt idx="1">
                  <c:v>1408830329.1599998</c:v>
                </c:pt>
                <c:pt idx="2">
                  <c:v>10531323.470000001</c:v>
                </c:pt>
                <c:pt idx="3">
                  <c:v>1730624012.02</c:v>
                </c:pt>
                <c:pt idx="4">
                  <c:v>2102483.25</c:v>
                </c:pt>
                <c:pt idx="5">
                  <c:v>450872802.18000007</c:v>
                </c:pt>
                <c:pt idx="6">
                  <c:v>1089728375.5899999</c:v>
                </c:pt>
                <c:pt idx="7">
                  <c:v>259519423.47</c:v>
                </c:pt>
                <c:pt idx="8">
                  <c:v>307586236.60000002</c:v>
                </c:pt>
                <c:pt idx="9">
                  <c:v>2247766022.1999998</c:v>
                </c:pt>
                <c:pt idx="10">
                  <c:v>162943913.41999999</c:v>
                </c:pt>
                <c:pt idx="11">
                  <c:v>134613458.46000001</c:v>
                </c:pt>
                <c:pt idx="12">
                  <c:v>4581198371.0900002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4AF-4CB6-8383-85B0D1D87CC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FY20-FY23(July</a:t>
            </a:r>
            <a:r>
              <a:rPr lang="en-US" sz="2400" b="1" baseline="0">
                <a:solidFill>
                  <a:schemeClr val="tx1"/>
                </a:solidFill>
              </a:rPr>
              <a:t> 22-May 23)</a:t>
            </a:r>
            <a:r>
              <a:rPr lang="en-US" sz="2400" b="1">
                <a:solidFill>
                  <a:schemeClr val="tx1"/>
                </a:solidFill>
              </a:rPr>
              <a:t> EXPENDITURES</a:t>
            </a:r>
            <a:r>
              <a:rPr lang="en-US" sz="2400" b="1" baseline="0">
                <a:solidFill>
                  <a:schemeClr val="tx1"/>
                </a:solidFill>
              </a:rPr>
              <a:t> </a:t>
            </a: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'New Slide'!$A$1:$C$1</c:f>
              <c:strCache>
                <c:ptCount val="1"/>
                <c:pt idx="0">
                  <c:v>Total Medicaid Expenditures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$9.4b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BC-47F2-B10E-1BB7EDFE9E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$10.0b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BC-47F2-B10E-1BB7EDFE9E6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$11.1b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BC-47F2-B10E-1BB7EDFE9E6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$13.4b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BC-47F2-B10E-1BB7EDFE9E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'New Slide'!$O$4:$O$7</c:f>
              <c:numCache>
                <c:formatCode>"$"#,##0</c:formatCode>
                <c:ptCount val="4"/>
                <c:pt idx="0">
                  <c:v>9390702623.5</c:v>
                </c:pt>
                <c:pt idx="1">
                  <c:v>10039408654.389999</c:v>
                </c:pt>
                <c:pt idx="2">
                  <c:v>11098424838.870003</c:v>
                </c:pt>
                <c:pt idx="3">
                  <c:v>13447558701.959999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BC-47F2-B10E-1BB7EDFE9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9914000"/>
        <c:axId val="549919904"/>
      </c:barChart>
      <c:lineChart>
        <c:grouping val="standard"/>
        <c:varyColors val="0"/>
        <c:ser>
          <c:idx val="1"/>
          <c:order val="1"/>
          <c:tx>
            <c:strRef>
              <c:f>'New Slide'!$A$10:$B$10</c:f>
              <c:strCache>
                <c:ptCount val="1"/>
                <c:pt idx="0">
                  <c:v>Total Pharmacy Expenditures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$1.3b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BC-47F2-B10E-1BB7EDFE9E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$1.4b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BC-47F2-B10E-1BB7EDFE9E6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$1.5b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BC-47F2-B10E-1BB7EDFE9E6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$1.7b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BC-47F2-B10E-1BB7EDFE9E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('New Slide'!$B$4,'New Slide'!$B$5,'New Slide'!$B$6,'New Slide'!$B$7)</c:f>
              <c:strCache>
                <c:ptCount val="4"/>
                <c:pt idx="0">
                  <c:v>FY20</c:v>
                </c:pt>
                <c:pt idx="1">
                  <c:v>FY21</c:v>
                </c:pt>
                <c:pt idx="2">
                  <c:v>FY22</c:v>
                </c:pt>
                <c:pt idx="3">
                  <c:v>FY23</c:v>
                </c:pt>
              </c:strCache>
            </c:strRef>
          </c:cat>
          <c:val>
            <c:numRef>
              <c:f>'New Slide'!$O$12:$O$15</c:f>
              <c:numCache>
                <c:formatCode>"$"#,##0</c:formatCode>
                <c:ptCount val="4"/>
                <c:pt idx="0">
                  <c:v>1317549810.0399997</c:v>
                </c:pt>
                <c:pt idx="1">
                  <c:v>1413462889.29</c:v>
                </c:pt>
                <c:pt idx="2">
                  <c:v>1499834574.3699999</c:v>
                </c:pt>
                <c:pt idx="3">
                  <c:v>1730624012.1399999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DBC-47F2-B10E-1BB7EDFE9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914000"/>
        <c:axId val="549919904"/>
      </c:lineChart>
      <c:catAx>
        <c:axId val="549914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9904"/>
        <c:crosses val="autoZero"/>
        <c:auto val="1"/>
        <c:lblAlgn val="ctr"/>
        <c:lblOffset val="100"/>
        <c:noMultiLvlLbl val="0"/>
      </c:catAx>
      <c:valAx>
        <c:axId val="54991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>
                <a:solidFill>
                  <a:schemeClr val="tx1"/>
                </a:solidFill>
              </a:rPr>
              <a:t>MAVYRET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Mavyret!$B$15</c:f>
              <c:strCache>
                <c:ptCount val="1"/>
                <c:pt idx="0">
                  <c:v> FY19 Total Spend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Mavyret!$C$15:$N$15</c:f>
              <c:numCache>
                <c:formatCode>"$"#,##0</c:formatCode>
                <c:ptCount val="12"/>
                <c:pt idx="0">
                  <c:v>2440910.52</c:v>
                </c:pt>
                <c:pt idx="1">
                  <c:v>2646620.9700000002</c:v>
                </c:pt>
                <c:pt idx="2">
                  <c:v>2145263.61</c:v>
                </c:pt>
                <c:pt idx="3">
                  <c:v>2276855.21</c:v>
                </c:pt>
                <c:pt idx="4">
                  <c:v>2790156.44</c:v>
                </c:pt>
                <c:pt idx="5">
                  <c:v>1947874.18</c:v>
                </c:pt>
                <c:pt idx="6">
                  <c:v>2093385.87</c:v>
                </c:pt>
                <c:pt idx="7">
                  <c:v>1517087.12</c:v>
                </c:pt>
                <c:pt idx="8">
                  <c:v>1714943.75</c:v>
                </c:pt>
                <c:pt idx="9">
                  <c:v>1564539.05</c:v>
                </c:pt>
                <c:pt idx="10">
                  <c:v>1841461.78</c:v>
                </c:pt>
                <c:pt idx="11">
                  <c:v>1328177.56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23-418E-916C-6E1B0051AEB5}"/>
            </c:ext>
          </c:extLst>
        </c:ser>
        <c:ser>
          <c:idx val="1"/>
          <c:order val="1"/>
          <c:tx>
            <c:strRef>
              <c:f>Mavyret!$B$16</c:f>
              <c:strCache>
                <c:ptCount val="1"/>
                <c:pt idx="0">
                  <c:v>FY20 Total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Mavyret!$C$16:$N$16</c:f>
              <c:numCache>
                <c:formatCode>"$"#,##0</c:formatCode>
                <c:ptCount val="12"/>
                <c:pt idx="0">
                  <c:v>1547042.64</c:v>
                </c:pt>
                <c:pt idx="1">
                  <c:v>1100707.21</c:v>
                </c:pt>
                <c:pt idx="2">
                  <c:v>1409301.72</c:v>
                </c:pt>
                <c:pt idx="3">
                  <c:v>887266.98</c:v>
                </c:pt>
                <c:pt idx="4">
                  <c:v>983387.76</c:v>
                </c:pt>
                <c:pt idx="5">
                  <c:v>1285788.02</c:v>
                </c:pt>
                <c:pt idx="6">
                  <c:v>858816.33</c:v>
                </c:pt>
                <c:pt idx="7">
                  <c:v>942952.1</c:v>
                </c:pt>
                <c:pt idx="8">
                  <c:v>1158047.26</c:v>
                </c:pt>
                <c:pt idx="9">
                  <c:v>1015586.41</c:v>
                </c:pt>
                <c:pt idx="10">
                  <c:v>680664.79</c:v>
                </c:pt>
                <c:pt idx="11">
                  <c:v>521927.08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23-418E-916C-6E1B0051AEB5}"/>
            </c:ext>
          </c:extLst>
        </c:ser>
        <c:ser>
          <c:idx val="2"/>
          <c:order val="2"/>
          <c:tx>
            <c:strRef>
              <c:f>Mavyret!$B$17</c:f>
              <c:strCache>
                <c:ptCount val="1"/>
                <c:pt idx="0">
                  <c:v>FY21 Total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Mavyret!$C$17:$N$17</c:f>
              <c:numCache>
                <c:formatCode>"$"#,##0</c:formatCode>
                <c:ptCount val="12"/>
                <c:pt idx="0">
                  <c:v>790287.74</c:v>
                </c:pt>
                <c:pt idx="1">
                  <c:v>748965.92</c:v>
                </c:pt>
                <c:pt idx="2">
                  <c:v>1060548.3400000001</c:v>
                </c:pt>
                <c:pt idx="3">
                  <c:v>1044232.12</c:v>
                </c:pt>
                <c:pt idx="4">
                  <c:v>628462.06000000006</c:v>
                </c:pt>
                <c:pt idx="5">
                  <c:v>663738.36</c:v>
                </c:pt>
                <c:pt idx="6">
                  <c:v>583471.92000000004</c:v>
                </c:pt>
                <c:pt idx="7">
                  <c:v>556545.04</c:v>
                </c:pt>
                <c:pt idx="8">
                  <c:v>999145.96</c:v>
                </c:pt>
                <c:pt idx="9">
                  <c:v>995306.4</c:v>
                </c:pt>
                <c:pt idx="10">
                  <c:v>798410.8</c:v>
                </c:pt>
                <c:pt idx="11">
                  <c:v>752602.4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23-418E-916C-6E1B0051AEB5}"/>
            </c:ext>
          </c:extLst>
        </c:ser>
        <c:ser>
          <c:idx val="3"/>
          <c:order val="3"/>
          <c:tx>
            <c:strRef>
              <c:f>Mavyret!$B$18</c:f>
              <c:strCache>
                <c:ptCount val="1"/>
                <c:pt idx="0">
                  <c:v>FY22 Total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(Mavyret!$C$18:$I$18,Mavyret!$J$18,Mavyret!$K$18,Mavyret!$L$18,Mavyret!$M$18,Mavyret!$N$18)</c:f>
              <c:numCache>
                <c:formatCode>"$"#,##0</c:formatCode>
                <c:ptCount val="12"/>
                <c:pt idx="0">
                  <c:v>1388654.72</c:v>
                </c:pt>
                <c:pt idx="1">
                  <c:v>932688.65</c:v>
                </c:pt>
                <c:pt idx="2">
                  <c:v>1034603.96</c:v>
                </c:pt>
                <c:pt idx="3">
                  <c:v>1616867.15</c:v>
                </c:pt>
                <c:pt idx="4">
                  <c:v>1413924.19</c:v>
                </c:pt>
                <c:pt idx="5">
                  <c:v>1679432.21</c:v>
                </c:pt>
                <c:pt idx="6">
                  <c:v>1552907.94</c:v>
                </c:pt>
                <c:pt idx="7">
                  <c:v>1925691</c:v>
                </c:pt>
                <c:pt idx="8">
                  <c:v>2393538</c:v>
                </c:pt>
                <c:pt idx="9">
                  <c:v>2249027</c:v>
                </c:pt>
                <c:pt idx="10">
                  <c:v>3553521</c:v>
                </c:pt>
                <c:pt idx="11">
                  <c:v>2319785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23-418E-916C-6E1B0051AEB5}"/>
            </c:ext>
          </c:extLst>
        </c:ser>
        <c:ser>
          <c:idx val="4"/>
          <c:order val="4"/>
          <c:tx>
            <c:strRef>
              <c:f>Mavyret!$B$19</c:f>
              <c:strCache>
                <c:ptCount val="1"/>
                <c:pt idx="0">
                  <c:v>FY23 Total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Mavyret!$C$19:$N$19</c:f>
              <c:numCache>
                <c:formatCode>"$"#,##0</c:formatCode>
                <c:ptCount val="12"/>
                <c:pt idx="0">
                  <c:v>2808204</c:v>
                </c:pt>
                <c:pt idx="1">
                  <c:v>2870792</c:v>
                </c:pt>
                <c:pt idx="2">
                  <c:v>3185833</c:v>
                </c:pt>
                <c:pt idx="3">
                  <c:v>3442647</c:v>
                </c:pt>
                <c:pt idx="4">
                  <c:v>4026382</c:v>
                </c:pt>
                <c:pt idx="5">
                  <c:v>2512664</c:v>
                </c:pt>
                <c:pt idx="6">
                  <c:v>3171031</c:v>
                </c:pt>
                <c:pt idx="7">
                  <c:v>3406514</c:v>
                </c:pt>
                <c:pt idx="8">
                  <c:v>4192774</c:v>
                </c:pt>
                <c:pt idx="9">
                  <c:v>3593274</c:v>
                </c:pt>
                <c:pt idx="10">
                  <c:v>4790669</c:v>
                </c:pt>
                <c:pt idx="11">
                  <c:v>3122934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B23-418E-916C-6E1B0051A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970480"/>
        <c:axId val="812971792"/>
      </c:lineChart>
      <c:catAx>
        <c:axId val="81297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1792"/>
        <c:crosses val="autoZero"/>
        <c:auto val="1"/>
        <c:lblAlgn val="ctr"/>
        <c:lblOffset val="100"/>
        <c:noMultiLvlLbl val="0"/>
      </c:catAx>
      <c:valAx>
        <c:axId val="81297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CY2023 PUPM Drug Claim Reimbursement </a:t>
            </a:r>
            <a:endParaRPr lang="en-US" sz="2400" b="1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'Large Eligibility PUPM'!$C$36</c:f>
              <c:strCache>
                <c:ptCount val="1"/>
                <c:pt idx="0">
                  <c:v>Children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PUPM'!$D$36:$O$36</c:f>
              <c:numCache>
                <c:formatCode>"$"#,##0</c:formatCode>
                <c:ptCount val="12"/>
                <c:pt idx="0">
                  <c:v>111.7</c:v>
                </c:pt>
                <c:pt idx="1">
                  <c:v>113.17</c:v>
                </c:pt>
                <c:pt idx="2">
                  <c:v>116.49</c:v>
                </c:pt>
                <c:pt idx="3">
                  <c:v>105</c:v>
                </c:pt>
                <c:pt idx="4">
                  <c:v>116</c:v>
                </c:pt>
                <c:pt idx="5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19-40AE-8FF8-5407D61A47FF}"/>
            </c:ext>
          </c:extLst>
        </c:ser>
        <c:ser>
          <c:idx val="1"/>
          <c:order val="1"/>
          <c:tx>
            <c:strRef>
              <c:f>'Large Eligibility PUPM'!$C$37</c:f>
              <c:strCache>
                <c:ptCount val="1"/>
                <c:pt idx="0">
                  <c:v>Custodial Parents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F00"/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PUPM'!$D$37:$O$37</c:f>
              <c:numCache>
                <c:formatCode>"$"#,##0</c:formatCode>
                <c:ptCount val="12"/>
                <c:pt idx="0">
                  <c:v>101.33</c:v>
                </c:pt>
                <c:pt idx="1">
                  <c:v>97.76</c:v>
                </c:pt>
                <c:pt idx="2">
                  <c:v>111.27</c:v>
                </c:pt>
                <c:pt idx="3">
                  <c:v>106</c:v>
                </c:pt>
                <c:pt idx="4">
                  <c:v>115</c:v>
                </c:pt>
                <c:pt idx="5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19-40AE-8FF8-5407D61A47FF}"/>
            </c:ext>
          </c:extLst>
        </c:ser>
        <c:ser>
          <c:idx val="2"/>
          <c:order val="2"/>
          <c:tx>
            <c:strRef>
              <c:f>'Large Eligibility PUPM'!$C$38</c:f>
              <c:strCache>
                <c:ptCount val="1"/>
                <c:pt idx="0">
                  <c:v>Elderly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PUPM'!$D$38:$O$38</c:f>
              <c:numCache>
                <c:formatCode>"$"#,##0</c:formatCode>
                <c:ptCount val="12"/>
                <c:pt idx="0">
                  <c:v>100.55</c:v>
                </c:pt>
                <c:pt idx="1">
                  <c:v>101.42</c:v>
                </c:pt>
                <c:pt idx="2">
                  <c:v>110.57</c:v>
                </c:pt>
                <c:pt idx="3">
                  <c:v>98</c:v>
                </c:pt>
                <c:pt idx="4">
                  <c:v>114</c:v>
                </c:pt>
                <c:pt idx="5">
                  <c:v>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19-40AE-8FF8-5407D61A47FF}"/>
            </c:ext>
          </c:extLst>
        </c:ser>
        <c:ser>
          <c:idx val="3"/>
          <c:order val="3"/>
          <c:tx>
            <c:strRef>
              <c:f>'Large Eligibility PUPM'!$C$39</c:f>
              <c:strCache>
                <c:ptCount val="1"/>
                <c:pt idx="0">
                  <c:v>Indep Foster Care 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PUPM'!$D$39:$O$39</c:f>
              <c:numCache>
                <c:formatCode>"$"#,##0</c:formatCode>
                <c:ptCount val="12"/>
                <c:pt idx="0">
                  <c:v>199.89</c:v>
                </c:pt>
                <c:pt idx="1">
                  <c:v>198.75</c:v>
                </c:pt>
                <c:pt idx="2">
                  <c:v>198.91</c:v>
                </c:pt>
                <c:pt idx="3">
                  <c:v>166</c:v>
                </c:pt>
                <c:pt idx="4">
                  <c:v>214</c:v>
                </c:pt>
                <c:pt idx="5">
                  <c:v>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19-40AE-8FF8-5407D61A47FF}"/>
            </c:ext>
          </c:extLst>
        </c:ser>
        <c:ser>
          <c:idx val="4"/>
          <c:order val="4"/>
          <c:tx>
            <c:strRef>
              <c:f>'Large Eligibility PUPM'!$C$40</c:f>
              <c:strCache>
                <c:ptCount val="1"/>
                <c:pt idx="0">
                  <c:v>Persons with Disabilities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PUPM'!$D$40:$O$40</c:f>
              <c:numCache>
                <c:formatCode>"$"#,##0</c:formatCode>
                <c:ptCount val="12"/>
                <c:pt idx="0">
                  <c:v>140.81</c:v>
                </c:pt>
                <c:pt idx="1">
                  <c:v>134.66</c:v>
                </c:pt>
                <c:pt idx="2">
                  <c:v>162.19</c:v>
                </c:pt>
                <c:pt idx="3">
                  <c:v>144</c:v>
                </c:pt>
                <c:pt idx="4">
                  <c:v>164</c:v>
                </c:pt>
                <c:pt idx="5">
                  <c:v>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819-40AE-8FF8-5407D61A47FF}"/>
            </c:ext>
          </c:extLst>
        </c:ser>
        <c:ser>
          <c:idx val="5"/>
          <c:order val="5"/>
          <c:tx>
            <c:strRef>
              <c:f>'Large Eligibility PUPM'!$C$41</c:f>
              <c:strCache>
                <c:ptCount val="1"/>
                <c:pt idx="0">
                  <c:v>Pregnant Women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PUPM'!$D$41:$O$41</c:f>
              <c:numCache>
                <c:formatCode>"$"#,##0</c:formatCode>
                <c:ptCount val="12"/>
                <c:pt idx="0">
                  <c:v>57.38</c:v>
                </c:pt>
                <c:pt idx="1">
                  <c:v>52.08</c:v>
                </c:pt>
                <c:pt idx="2">
                  <c:v>62.54</c:v>
                </c:pt>
                <c:pt idx="3">
                  <c:v>61</c:v>
                </c:pt>
                <c:pt idx="4">
                  <c:v>69</c:v>
                </c:pt>
                <c:pt idx="5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819-40AE-8FF8-5407D61A47FF}"/>
            </c:ext>
          </c:extLst>
        </c:ser>
        <c:ser>
          <c:idx val="6"/>
          <c:order val="6"/>
          <c:tx>
            <c:strRef>
              <c:f>'Large Eligibility PUPM'!$C$42</c:f>
              <c:strCache>
                <c:ptCount val="1"/>
                <c:pt idx="0">
                  <c:v>Expansion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PUPM'!$D$42:$O$42</c:f>
              <c:numCache>
                <c:formatCode>"$"#,##0</c:formatCode>
                <c:ptCount val="12"/>
                <c:pt idx="0">
                  <c:v>106.02</c:v>
                </c:pt>
                <c:pt idx="1">
                  <c:v>108.63</c:v>
                </c:pt>
                <c:pt idx="2">
                  <c:v>123.45</c:v>
                </c:pt>
                <c:pt idx="3">
                  <c:v>120</c:v>
                </c:pt>
                <c:pt idx="4">
                  <c:v>133</c:v>
                </c:pt>
                <c:pt idx="5">
                  <c:v>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819-40AE-8FF8-5407D61A4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274312"/>
        <c:axId val="211278576"/>
      </c:lineChart>
      <c:catAx>
        <c:axId val="211274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78576"/>
        <c:crosses val="autoZero"/>
        <c:auto val="1"/>
        <c:lblAlgn val="ctr"/>
        <c:lblOffset val="100"/>
        <c:noMultiLvlLbl val="0"/>
      </c:catAx>
      <c:valAx>
        <c:axId val="21127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74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FY2020-FY2023 Rare Disease Expenditures Per Day</a:t>
            </a:r>
            <a:endParaRPr lang="en-US" sz="2400" b="1"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chemeClr val="tx1"/>
                </a:solidFill>
              </a:defRPr>
            </a:pP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'FY19-FY23 Rare Disease Chart'!$A$23</c:f>
              <c:strCache>
                <c:ptCount val="1"/>
                <c:pt idx="0">
                  <c:v>FY2020 Rare Disease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Chart'!$B$23:$M$23</c:f>
              <c:numCache>
                <c:formatCode>"$"#,##0</c:formatCode>
                <c:ptCount val="12"/>
                <c:pt idx="0">
                  <c:v>137451.83428571429</c:v>
                </c:pt>
                <c:pt idx="1">
                  <c:v>145271.07357142857</c:v>
                </c:pt>
                <c:pt idx="2">
                  <c:v>128478.83742857142</c:v>
                </c:pt>
                <c:pt idx="3">
                  <c:v>221640.31250000003</c:v>
                </c:pt>
                <c:pt idx="4">
                  <c:v>156852.77285714285</c:v>
                </c:pt>
                <c:pt idx="5">
                  <c:v>201918.55800000002</c:v>
                </c:pt>
                <c:pt idx="6">
                  <c:v>174515.30928571429</c:v>
                </c:pt>
                <c:pt idx="7">
                  <c:v>200350.125</c:v>
                </c:pt>
                <c:pt idx="8">
                  <c:v>253172.08199999997</c:v>
                </c:pt>
                <c:pt idx="9">
                  <c:v>300591.77142857137</c:v>
                </c:pt>
                <c:pt idx="10">
                  <c:v>214827.42535714287</c:v>
                </c:pt>
                <c:pt idx="11">
                  <c:v>215743.8673333333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52-4639-BA53-B2F9E74FFEBB}"/>
            </c:ext>
          </c:extLst>
        </c:ser>
        <c:ser>
          <c:idx val="2"/>
          <c:order val="2"/>
          <c:tx>
            <c:strRef>
              <c:f>'FY19-FY23 Rare Disease Chart'!$A$24</c:f>
              <c:strCache>
                <c:ptCount val="1"/>
                <c:pt idx="0">
                  <c:v>FY2021 Rare Disease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Chart'!$B$24:$M$24</c:f>
              <c:numCache>
                <c:formatCode>"$"#,##0</c:formatCode>
                <c:ptCount val="12"/>
                <c:pt idx="0">
                  <c:v>230557.39393939395</c:v>
                </c:pt>
                <c:pt idx="1">
                  <c:v>229117.89285714287</c:v>
                </c:pt>
                <c:pt idx="2">
                  <c:v>213616.13257142855</c:v>
                </c:pt>
                <c:pt idx="3">
                  <c:v>211308.47999999998</c:v>
                </c:pt>
                <c:pt idx="4">
                  <c:v>225777.27285714285</c:v>
                </c:pt>
                <c:pt idx="5">
                  <c:v>225609.78571428571</c:v>
                </c:pt>
                <c:pt idx="6">
                  <c:v>194637.25</c:v>
                </c:pt>
                <c:pt idx="7">
                  <c:v>228507.78571428571</c:v>
                </c:pt>
                <c:pt idx="8">
                  <c:v>234580.2</c:v>
                </c:pt>
                <c:pt idx="9">
                  <c:v>218110.94285714286</c:v>
                </c:pt>
                <c:pt idx="10">
                  <c:v>237866.67857142858</c:v>
                </c:pt>
                <c:pt idx="11">
                  <c:v>214915.33333333334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52-4639-BA53-B2F9E74FFEBB}"/>
            </c:ext>
          </c:extLst>
        </c:ser>
        <c:ser>
          <c:idx val="3"/>
          <c:order val="3"/>
          <c:tx>
            <c:strRef>
              <c:f>'FY19-FY23 Rare Disease Chart'!$A$25</c:f>
              <c:strCache>
                <c:ptCount val="1"/>
                <c:pt idx="0">
                  <c:v>FY2022 Rare Disease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Chart'!$B$25:$M$25</c:f>
              <c:numCache>
                <c:formatCode>"$"#,##0</c:formatCode>
                <c:ptCount val="12"/>
                <c:pt idx="0">
                  <c:v>224013.05128205128</c:v>
                </c:pt>
                <c:pt idx="1">
                  <c:v>233918.16035714286</c:v>
                </c:pt>
                <c:pt idx="2">
                  <c:v>242543.71428571429</c:v>
                </c:pt>
                <c:pt idx="3">
                  <c:v>267703.71428571426</c:v>
                </c:pt>
                <c:pt idx="4">
                  <c:v>241230.78571428571</c:v>
                </c:pt>
                <c:pt idx="5">
                  <c:v>255654.07142857142</c:v>
                </c:pt>
                <c:pt idx="6">
                  <c:v>233470.5</c:v>
                </c:pt>
                <c:pt idx="7">
                  <c:v>268794.53571428574</c:v>
                </c:pt>
                <c:pt idx="8">
                  <c:v>376704.85714285716</c:v>
                </c:pt>
                <c:pt idx="9">
                  <c:v>298131.64285714284</c:v>
                </c:pt>
                <c:pt idx="10">
                  <c:v>309667.51428571431</c:v>
                </c:pt>
                <c:pt idx="11">
                  <c:v>296591.03999999998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52-4639-BA53-B2F9E74FFEBB}"/>
            </c:ext>
          </c:extLst>
        </c:ser>
        <c:ser>
          <c:idx val="4"/>
          <c:order val="4"/>
          <c:tx>
            <c:strRef>
              <c:f>'FY19-FY23 Rare Disease Chart'!$A$26</c:f>
              <c:strCache>
                <c:ptCount val="1"/>
                <c:pt idx="0">
                  <c:v>FY2023 Rare Disease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'FY19-FY23 Rare Disease Chart'!$B$26:$M$26</c:f>
              <c:numCache>
                <c:formatCode>"$"#,##0</c:formatCode>
                <c:ptCount val="12"/>
                <c:pt idx="0">
                  <c:v>326808.03225806454</c:v>
                </c:pt>
                <c:pt idx="1">
                  <c:v>317454.22857142857</c:v>
                </c:pt>
                <c:pt idx="2">
                  <c:v>214233.75</c:v>
                </c:pt>
                <c:pt idx="3">
                  <c:v>448798.53571428574</c:v>
                </c:pt>
                <c:pt idx="4" formatCode="&quot;$&quot;#,##0.00">
                  <c:v>232743.27885714287</c:v>
                </c:pt>
                <c:pt idx="5" formatCode="&quot;$&quot;#,##0.00">
                  <c:v>452162.89892857149</c:v>
                </c:pt>
                <c:pt idx="6" formatCode="&quot;$&quot;#,##0.00">
                  <c:v>318435.06999999995</c:v>
                </c:pt>
                <c:pt idx="7" formatCode="&quot;$&quot;#,##0.00">
                  <c:v>222931.62642857147</c:v>
                </c:pt>
                <c:pt idx="8" formatCode="&quot;$&quot;#,##0.00">
                  <c:v>336857.32371428574</c:v>
                </c:pt>
                <c:pt idx="9" formatCode="&quot;$&quot;#,##0.00">
                  <c:v>401263.32678571425</c:v>
                </c:pt>
                <c:pt idx="10" formatCode="&quot;$&quot;#,##0.00">
                  <c:v>442549.43485714286</c:v>
                </c:pt>
                <c:pt idx="11" formatCode="&quot;$&quot;#,##0.00">
                  <c:v>356523.16769230773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52-4639-BA53-B2F9E74FFE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14184"/>
        <c:axId val="20721090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'FY19-FY23 Rare Disease Chart'!$A$22</c15:sqref>
                        </c15:formulaRef>
                      </c:ext>
                    </c:extLst>
                    <c:strCache>
                      <c:ptCount val="1"/>
                      <c:pt idx="0">
                        <c:v>FY2019 Rare Disease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'FY19-FY23 Rare Disease Chart'!$B$21:$M$21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</c:v>
                      </c:pt>
                      <c:pt idx="2">
                        <c:v>Sept</c:v>
                      </c:pt>
                      <c:pt idx="3">
                        <c:v>Oct</c:v>
                      </c:pt>
                      <c:pt idx="4">
                        <c:v>Nov</c:v>
                      </c:pt>
                      <c:pt idx="5">
                        <c:v>Dec 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April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'FY19-FY23 Rare Disease Chart'!$B$22:$M$22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145075.94607142854</c:v>
                      </c:pt>
                      <c:pt idx="1">
                        <c:v>125143.33714285714</c:v>
                      </c:pt>
                      <c:pt idx="2">
                        <c:v>144382.01392857142</c:v>
                      </c:pt>
                      <c:pt idx="3">
                        <c:v>146690.6832142857</c:v>
                      </c:pt>
                      <c:pt idx="4">
                        <c:v>146831.49514285714</c:v>
                      </c:pt>
                      <c:pt idx="5">
                        <c:v>139347.05142857143</c:v>
                      </c:pt>
                      <c:pt idx="6">
                        <c:v>145361.41571428571</c:v>
                      </c:pt>
                      <c:pt idx="7">
                        <c:v>122618.78392857141</c:v>
                      </c:pt>
                      <c:pt idx="8">
                        <c:v>150555.05428571426</c:v>
                      </c:pt>
                      <c:pt idx="9">
                        <c:v>140750.32</c:v>
                      </c:pt>
                      <c:pt idx="10">
                        <c:v>152964.38285714283</c:v>
                      </c:pt>
                      <c:pt idx="11">
                        <c:v>123402.75214285713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B852-4639-BA53-B2F9E74FFEBB}"/>
                  </c:ext>
                </c:extLst>
              </c15:ser>
            </c15:filteredLineSeries>
          </c:ext>
        </c:extLst>
      </c:lineChart>
      <c:catAx>
        <c:axId val="20721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0904"/>
        <c:crosses val="autoZero"/>
        <c:auto val="1"/>
        <c:lblAlgn val="ctr"/>
        <c:lblOffset val="100"/>
        <c:noMultiLvlLbl val="0"/>
      </c:catAx>
      <c:valAx>
        <c:axId val="20721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 err="1"/>
              <a:t>HealthNet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PharmaCy</a:t>
            </a:r>
            <a:r>
              <a:rPr lang="en-US" altLang="en-US" b="1" dirty="0" smtClean="0"/>
              <a:t> </a:t>
            </a:r>
            <a:r>
              <a:rPr lang="en-US" altLang="en-US" b="1" dirty="0"/>
              <a:t>Program </a:t>
            </a:r>
            <a:br>
              <a:rPr lang="en-US" altLang="en-US" b="1" dirty="0"/>
            </a:br>
            <a:r>
              <a:rPr lang="en-US" altLang="en-US" b="1" dirty="0"/>
              <a:t>and Budget </a:t>
            </a:r>
            <a:r>
              <a:rPr lang="en-US" altLang="en-US" b="1" dirty="0" smtClean="0"/>
              <a:t>Update</a:t>
            </a: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 smtClean="0"/>
              <a:t>Missouri Pharmacy Advisory Boards July 2023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r>
              <a:rPr lang="en-US" altLang="en-US" sz="2400" b="1" dirty="0" smtClean="0"/>
              <a:t>Elizabeth Short, Program specialist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endParaRPr lang="en-US" sz="24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250250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39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546798"/>
              </p:ext>
            </p:extLst>
          </p:nvPr>
        </p:nvGraphicFramePr>
        <p:xfrm>
          <a:off x="76200" y="76200"/>
          <a:ext cx="8915400" cy="670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19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287846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96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38" name="Picture 14" descr="People Of The World Portraits Ethnic Diversity Stock Photo - Download Image  Now - Multiracial Group, Human Face, Image Montage - iStock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"/>
            <a:ext cx="51054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630568"/>
              </p:ext>
            </p:extLst>
          </p:nvPr>
        </p:nvGraphicFramePr>
        <p:xfrm>
          <a:off x="0" y="152400"/>
          <a:ext cx="38862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990658231"/>
                    </a:ext>
                  </a:extLst>
                </a:gridCol>
              </a:tblGrid>
              <a:tr h="1265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MEDICAID EXPANSION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103465"/>
                  </a:ext>
                </a:extLst>
              </a:tr>
              <a:tr h="639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May 2023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03951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6086" y="2895600"/>
            <a:ext cx="347402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351,849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752600" y="2980410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086" y="3928148"/>
            <a:ext cx="388279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EXPENDITURES 	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$59,627,162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752600" y="4012958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6" y="4907855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CLAIM COUNT	             447,490		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752600" y="4960696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192109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42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 descr="Pill Bottle. Medical Capsules Container . Stock Illustration - Illustration  of concept, healthy: 9669869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605" y="0"/>
            <a:ext cx="43763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40" y="247482"/>
            <a:ext cx="4696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TOP </a:t>
            </a:r>
            <a:r>
              <a:rPr lang="en-US" sz="2400" b="1" dirty="0" smtClean="0">
                <a:latin typeface="Calibri" panose="020F0502020204030204" pitchFamily="34" charset="0"/>
              </a:rPr>
              <a:t>10 </a:t>
            </a:r>
            <a:r>
              <a:rPr lang="en-US" sz="2400" b="1" dirty="0">
                <a:latin typeface="Calibri" panose="020F0502020204030204" pitchFamily="34" charset="0"/>
              </a:rPr>
              <a:t>DRUG CLASSES </a:t>
            </a:r>
            <a:r>
              <a:rPr lang="en-US" sz="2400" b="1" dirty="0" smtClean="0">
                <a:latin typeface="Calibri" panose="020F0502020204030204" pitchFamily="34" charset="0"/>
              </a:rPr>
              <a:t>FOR FY 2023</a:t>
            </a:r>
            <a:endParaRPr lang="en-US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868434"/>
              </p:ext>
            </p:extLst>
          </p:nvPr>
        </p:nvGraphicFramePr>
        <p:xfrm>
          <a:off x="0" y="1066790"/>
          <a:ext cx="4767605" cy="5791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3963">
                  <a:extLst>
                    <a:ext uri="{9D8B030D-6E8A-4147-A177-3AD203B41FA5}">
                      <a16:colId xmlns:a16="http://schemas.microsoft.com/office/drawing/2014/main" val="2998376641"/>
                    </a:ext>
                  </a:extLst>
                </a:gridCol>
                <a:gridCol w="1353642">
                  <a:extLst>
                    <a:ext uri="{9D8B030D-6E8A-4147-A177-3AD203B41FA5}">
                      <a16:colId xmlns:a16="http://schemas.microsoft.com/office/drawing/2014/main" val="3986517428"/>
                    </a:ext>
                  </a:extLst>
                </a:gridCol>
              </a:tblGrid>
              <a:tr h="8398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DRUG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FY2023 Expenditures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69207619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ADALIMUMAB(</a:t>
                      </a:r>
                      <a:r>
                        <a:rPr lang="en-US" sz="1600" b="1" u="none" strike="noStrike" dirty="0" err="1">
                          <a:effectLst/>
                        </a:rPr>
                        <a:t>Humira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$99,487,265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96723445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BIKTARVY(HIV)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$66,089,032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3303858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TRULICITY(Diabetes)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$51,278,722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324901647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PALIPERIDONE PALMITATE(</a:t>
                      </a:r>
                      <a:r>
                        <a:rPr lang="en-US" sz="1600" b="1" u="none" strike="noStrike" dirty="0" err="1">
                          <a:effectLst/>
                        </a:rPr>
                        <a:t>Invega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$67,088,334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723201091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TRIKAFTA(Cystic Fibrosis)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$38,794,870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841418464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MAVYRET(</a:t>
                      </a:r>
                      <a:r>
                        <a:rPr lang="en-US" sz="1600" b="1" u="none" strike="noStrike" dirty="0" err="1">
                          <a:effectLst/>
                        </a:rPr>
                        <a:t>Hep</a:t>
                      </a:r>
                      <a:r>
                        <a:rPr lang="en-US" sz="1600" b="1" u="none" strike="noStrike" dirty="0">
                          <a:effectLst/>
                        </a:rPr>
                        <a:t> C)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$39,755,005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96656036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INSULIN ASPART(Diabetes)</a:t>
                      </a:r>
                      <a:endParaRPr lang="en-US" sz="1600" b="1" i="0" u="none" strike="noStrike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$38,726,312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65167103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METHYLPHENIDATE HCL(Stimulant)(Ritalin)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$40,709,898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356484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CARIPRAZINE HCL(Schizophrenia)</a:t>
                      </a:r>
                      <a:endParaRPr lang="en-US" sz="1600" b="1" i="0" u="none" strike="noStrike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$33,386,039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4042568655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BUDESONIDE/FORMOTEROL FUMARATE(Asthma)</a:t>
                      </a:r>
                      <a:endParaRPr lang="en-US" sz="1600" b="1" i="0" u="none" strike="noStrike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$33,502,383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3579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981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591675"/>
              </p:ext>
            </p:extLst>
          </p:nvPr>
        </p:nvGraphicFramePr>
        <p:xfrm>
          <a:off x="76200" y="76200"/>
          <a:ext cx="89154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20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704489"/>
              </p:ext>
            </p:extLst>
          </p:nvPr>
        </p:nvGraphicFramePr>
        <p:xfrm>
          <a:off x="76200" y="76200"/>
          <a:ext cx="89154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3761876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15601</TotalTime>
  <Words>189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Calibri</vt:lpstr>
      <vt:lpstr>Century Gothic</vt:lpstr>
      <vt:lpstr>Franklin Gothic Medium</vt:lpstr>
      <vt:lpstr>IBM Plex Sans</vt:lpstr>
      <vt:lpstr>Palatino Linotype</vt:lpstr>
      <vt:lpstr>Times New Roman</vt:lpstr>
      <vt:lpstr>Wingdings 3</vt:lpstr>
      <vt:lpstr>Urban Pop</vt:lpstr>
      <vt:lpstr> MO HealthNet PharmaCy Program  and Budget Update  Missouri Pharmacy Advisory Boards July 2023 Elizabeth Short, Program specialist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Kemna, Luann</cp:lastModifiedBy>
  <cp:revision>581</cp:revision>
  <cp:lastPrinted>2022-08-11T18:30:38Z</cp:lastPrinted>
  <dcterms:created xsi:type="dcterms:W3CDTF">2014-11-30T21:45:23Z</dcterms:created>
  <dcterms:modified xsi:type="dcterms:W3CDTF">2023-10-04T18:39:01Z</dcterms:modified>
</cp:coreProperties>
</file>