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5" r:id="rId3"/>
    <p:sldId id="307" r:id="rId4"/>
    <p:sldId id="300" r:id="rId5"/>
    <p:sldId id="308" r:id="rId6"/>
    <p:sldId id="306" r:id="rId7"/>
    <p:sldId id="302" r:id="rId8"/>
    <p:sldId id="303" r:id="rId9"/>
    <p:sldId id="298" r:id="rId10"/>
    <p:sldId id="257" r:id="rId11"/>
    <p:sldId id="29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9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86376" autoAdjust="0"/>
  </p:normalViewPr>
  <p:slideViewPr>
    <p:cSldViewPr>
      <p:cViewPr varScale="1">
        <p:scale>
          <a:sx n="75" d="100"/>
          <a:sy n="75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194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/>
              <a:t>HealthNet </a:t>
            </a:r>
            <a:r>
              <a:rPr lang="en-US" altLang="en-US" b="1" dirty="0" smtClean="0"/>
              <a:t>Pharmacy Program</a:t>
            </a:r>
            <a:br>
              <a:rPr lang="en-US" altLang="en-US" b="1" dirty="0" smtClean="0"/>
            </a:br>
            <a:r>
              <a:rPr lang="en-US" altLang="en-US" b="1" dirty="0" smtClean="0"/>
              <a:t>New Drugs and Edits with no annual Changes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000" b="1" dirty="0"/>
              <a:t>MHD </a:t>
            </a:r>
            <a:r>
              <a:rPr lang="en-US" altLang="en-US" sz="2000" b="1" dirty="0" smtClean="0"/>
              <a:t>July </a:t>
            </a:r>
            <a:r>
              <a:rPr lang="en-US" altLang="en-US" sz="2000" b="1" dirty="0"/>
              <a:t>2023 Advisory Committee Meetings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000" b="1" dirty="0" smtClean="0"/>
              <a:t>Olivia </a:t>
            </a:r>
            <a:r>
              <a:rPr lang="en-US" altLang="en-US" sz="2000" b="1" dirty="0"/>
              <a:t>Rush, Pharm D – Program </a:t>
            </a:r>
            <a:r>
              <a:rPr lang="en-US" altLang="en-US" sz="2000" b="1" dirty="0" smtClean="0"/>
              <a:t>Integrity </a:t>
            </a:r>
            <a:r>
              <a:rPr lang="en-US" altLang="en-US" sz="2000" b="1" dirty="0"/>
              <a:t>Pharmacist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&amp; Fiscal Edits:</a:t>
            </a:r>
            <a:br>
              <a:rPr lang="en-US" dirty="0" smtClean="0"/>
            </a:br>
            <a:r>
              <a:rPr lang="en-US" dirty="0" smtClean="0"/>
              <a:t>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Ampyra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Besremi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C5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Complement Inhibitors 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CAR-T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Cell Therapy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Crysvita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Duchenne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Muscular Dystrophy (DMD) Clinical Edit 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Gamifant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Iron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– Injectable Step Therapy Edit 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Koselugo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Luxturna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Neuromyelitis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Optica Spectrum Disorder (NMOSD)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Reblozyl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Small Molecule Janus Kinase (JAK) Inhibitors 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Tolvaptan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Vyvgart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Zometa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Clinical Edit </a:t>
            </a:r>
          </a:p>
          <a:p>
            <a:endParaRPr lang="en-US" dirty="0"/>
          </a:p>
          <a:p>
            <a:pPr marL="6858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Preferred Drug List Edits:</a:t>
            </a:r>
            <a:br>
              <a:rPr lang="en-US" dirty="0" smtClean="0"/>
            </a:br>
            <a:r>
              <a:rPr lang="en-US" dirty="0" smtClean="0"/>
              <a:t>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Alpha-Glucosidase Inhibitors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Amylin Analogs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Biguanides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Cyropyrin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-Associated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Periodic Syndrome (CAPS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DPP-IV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Inhibitors 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Erythropoiesis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Stimulating Agents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GLP-1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Receptor Agonists &amp; Combination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Agents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Mixed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Non-Analogs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Insulin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Rapid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Acting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Luteinizing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Hormone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Releasing Hormone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(LHRH)/Gonadotropin Releasing Hormone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GnRH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Agents,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Meglitinides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Methotrexate Agents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Psoriasis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Agents,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Oral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Sulfonylureas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Second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Thiazolidinediones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Combinations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IL17 Antibody/IL17 Receptor Antagonists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TIMs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IL23 Inhibitors and IL23/IL12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Inhibitors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0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232954"/>
              </p:ext>
            </p:extLst>
          </p:nvPr>
        </p:nvGraphicFramePr>
        <p:xfrm>
          <a:off x="152400" y="762000"/>
          <a:ext cx="8839200" cy="431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Daybue 200mg/mL Solution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Trofinetide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syndrome in adults and pediatric patients 2 years of age and older.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Daybue Clinical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 – To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discussed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today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020737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Filspari 200mg Tablet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Filspari 400mg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Sparsentan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reduce proteinuria in adults with primary immunoglobulin A nephropathy at risk of rapid disease progression, generally a urine protein-to-creatinine ratio ≥1.5 g/g.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Filspari Clinical Edit – To be discussed today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00024014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Lamzede 10mg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Velmanase Alfa-tycv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non-central nervous system manifestations of alpha-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mannosidosis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adult and pediatric patients.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Enzyme Deficiency, Select Agents Clinical Edit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Leqembi 200mg/2mL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Leqembi 500mg/5mL Vial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Lecanemab-irmb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Alzheimer’s disease.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Anti-Amyloid Monoclonal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Antibody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8009340"/>
                  </a:ext>
                </a:extLst>
              </a:tr>
              <a:tr h="45720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Oxbryta 300mg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Voxelotor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sickle cell disease in adults and pediatric patients 4 years of age and older.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Sickle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Cell Disease Clinical Edit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9935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7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Fiscal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9237"/>
              </p:ext>
            </p:extLst>
          </p:nvPr>
        </p:nvGraphicFramePr>
        <p:xfrm>
          <a:off x="152400" y="762000"/>
          <a:ext cx="8839200" cy="1442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Furoscix 80mg/10mL On-Body Kit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Furosemide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congestion due to fluid overload in adults with NYHA Class II/III chronic heart failure.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Authorization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Required Fiscal Edit 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371013"/>
              </p:ext>
            </p:extLst>
          </p:nvPr>
        </p:nvGraphicFramePr>
        <p:xfrm>
          <a:off x="152400" y="762000"/>
          <a:ext cx="8839200" cy="227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20mg/0.4mL Syringe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40mg/0.8mL Syringe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Amjevita 40mg/0.8mL Autoinjector</a:t>
                      </a:r>
                    </a:p>
                    <a:p>
                      <a:pPr algn="l" fontAlgn="t"/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Adalimumab-atto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 r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heumatoid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arthritis, juvenile idiopathic arthritis, psoriatic arthritis, ankylosing spondylitis, adult Crohn’s disease, ulcerative colitis and plaque psoriasis. 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TIMS, TNF Inhibitors PDL Edit – Non-Preferred – To be discussed today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88417801"/>
                  </a:ext>
                </a:extLst>
              </a:tr>
              <a:tr h="371476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Aponvie 32mg/4.4mL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Aprepitant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management of postoperative nausea and vomiting.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Antiemetic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5-HT3 and NK1 Agents, Injectable PDL Edit – Non-Preferred 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7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833526"/>
              </p:ext>
            </p:extLst>
          </p:nvPr>
        </p:nvGraphicFramePr>
        <p:xfrm>
          <a:off x="152400" y="762000"/>
          <a:ext cx="8839200" cy="4779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Atorvaliq 20mg/5mL Suspension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Atorvastatin Calcium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reduce the risk 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Myocardial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infarction (MI), stroke, revascularization procedures, and angina in adults with multiple risk factors for coronary heart disease (CHD) but without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evident CHD.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 and stroke in adults with type 2 diabetes mellitus with multiple risk factors for CHD but without clinically evident CHD.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Non-fatal MI, fatal and non-fatal stroke, revascularization procedures, hospitalization for congestive heart failure, and angina in adults with clinically evident CHD.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 an adjunct to diet to reduce low-density lipoprotein cholesterol (LDL-C) in: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with primary hyperlipidemia.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and pediatric patients aged 10 years and older with heterozygous familial hypercholesterolemia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HeFH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adjunct to other LDL-C-lowering therapies, or alone if such treatments are      unavailable, to reduce LDL-C in adults and pediatric patients aged 10 years and older with  homozygous familial hypercholesterolemia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HoFH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adjunct to diet for the treatment of adults with:</a:t>
                      </a: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dysbetalipoproteinemia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628650" lvl="1" indent="-171450" algn="l" fontAlgn="t">
                        <a:buFont typeface="Courier New" panose="02070309020205020404" pitchFamily="49" charset="0"/>
                        <a:buChar char="o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Hypertriglyceridemia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Statins (HMG-CoA Reductase Inhibitors) and Combinations PDL Edit – 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-P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referred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7152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7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426316"/>
              </p:ext>
            </p:extLst>
          </p:nvPr>
        </p:nvGraphicFramePr>
        <p:xfrm>
          <a:off x="152400" y="762000"/>
          <a:ext cx="8839200" cy="5124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Briumvi 150mg/6mL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Ublituximab-xiiy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relapsing forms of multiple sclerosis, to include clinically isolated syndrome, relapsing-remitting disease, and active secondary progressive disease,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Sclerosis Agents, Injectable PDL Edit – Preferred – To be discussed today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8841780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Erleada 240mg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Apalutamide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patients with: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Metastatic castration-sensitive prostate cancer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Non-metastatic castration-resistant prostate cancer</a:t>
                      </a:r>
                      <a:endParaRPr lang="it-IT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Antiandrogenic Agents PDL Edit – Non-Preferred</a:t>
                      </a:r>
                    </a:p>
                    <a:p>
                      <a:pPr algn="l" fontAlgn="t"/>
                      <a:endParaRPr lang="it-IT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Konvomep 2-84mg/mL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Oral Suspension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Omeprazole/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Sodium Bicarbonate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adults for: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of active benign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gastric ulcer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Reduction of risk of upper gastrointestinal bleeding in critically ill patients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Proton-Pump Inhibitors (PPIs) PDL Edit – Non-Preferred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71528382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Lupron Depot-Ped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45mg 6mo Kit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Leuprolide Acetate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in the treatment of children with central precocious puberty.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Luteinizing Hormone Releasing Hormone (LHRH)/Gonadotropin Releasing Hormone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GnRH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Agents, Non-Oral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kit per 143 days </a:t>
                      </a: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40871428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Naloxone 10mg Auto-Injector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Naloxone HCl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Indicated for the emergency treatment of known or suspected opioid overdose, as manifested by respiratory and/or central nervous system depression.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Opioid Emergency Reversal Agents PDL Edit – Non-Preferred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645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78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074595"/>
              </p:ext>
            </p:extLst>
          </p:nvPr>
        </p:nvGraphicFramePr>
        <p:xfrm>
          <a:off x="152400" y="762000"/>
          <a:ext cx="8839200" cy="582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Norgesic 25-385-30mg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Orphenadrine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/Aspirin/Caffeine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for: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Symptomatic relief of mild pain to moderate pain of acute musculoskeletal disorders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Adjunct for the relief of discomfort associated with acute painful musculoskeletal conditions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Skeletal Muscle Relaxants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8073970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 Titration Kit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 Titration Kit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Orenitram Month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 Titration Kit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Treprostinil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Diolamine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pulmonary arterial hypertension (WHO Group 1)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delay disease progression and to improve exercise capacity.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Pulmonary Arterial Hypertension (PAH) Agents, Prostacyclin Pathway Agonists, Oral PDL Edit – 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6653412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Oxybutynin 2.5mg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Oxybutynin Chloride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relief of symptoms of bladder instability associated with voiding in patients with uninhibited neurogenic or reflex neurogenic bladder.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Urinary Tract Antispasmodics PDL Edit – Non-Preferred – To be discussed today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49363118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Ozempic 0.25-0.5mg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Dose Pen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Semaglutide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type 2 diabetes mellitus.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GLP-1 Receptor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Agonist &amp; Combination Agents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9406512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30mg Pellet Pack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110mg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Pradaxa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150mg Pellet Pack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Dabigatran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Etexilate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risk reduction, and treatment, of venous thromboembolic events in pediatric patients 3 months to &lt;12 years of age who have been treated with a parenteral anticoagulant for at least 5 days.</a:t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Anticoagulants, Oral and Subcutaneous PDL Edit – Non-Preferred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failure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Xarelto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suspension  for participants &lt;10 years of age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150mg: 2 per day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 40, 50 and 110mg: 4 per day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72683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4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021842"/>
              </p:ext>
            </p:extLst>
          </p:nvPr>
        </p:nvGraphicFramePr>
        <p:xfrm>
          <a:off x="152400" y="762000"/>
          <a:ext cx="8839200" cy="579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Rezvoglar 100 Unit/mL Kwikpen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Insulin Glargine-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aglr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to improve glycemic control in: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and pediatric patients with type 1 diabetes mellitus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with type 2 diabetes mellitus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Insulins, Long Acting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Biosimilar vs Reference Products Fiscal Edit – Non-Preferred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9142040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5mg/1.5mL Pen</a:t>
                      </a:r>
                    </a:p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10mg/1.5mL Pen</a:t>
                      </a:r>
                    </a:p>
                    <a:p>
                      <a:pPr algn="l" fontAlgn="t"/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Sogroya 15mg/1.5mL Pen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Somapacitan-beco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Replacement of endogenous growth hormone in adults with growth hormone deficiency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of pediatric patients aged 2.5 years and older who have growth failure due to inadequate secretion of endogenous growth hormone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Hormone Agents,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Somatropin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To be discussed today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28467835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Sunlenca 463.5mg/1.5mL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Sunlenca 300mg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</a:p>
                    <a:p>
                      <a:pPr algn="l" fontAlgn="t"/>
                      <a:endParaRPr lang="nb-NO" sz="11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Lenacapavir Sodium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use in combination with other antiretroviral(s) for the treatment of human immunodeficiency virus type 1 (HIV-1) infection in heavily treatment-experienced adults with multidrug-resistant HIV-1 infection failing their current antiretroviral regimen due to resistance, intolerance, or safety considerations.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Antiretroviral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Therapy (ART) PDL Edit – Non-Preferred, Group B Non-STR</a:t>
                      </a:r>
                    </a:p>
                    <a:p>
                      <a:pPr algn="l" fontAlgn="t"/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02702613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Takhzyro 150mg/mL Syringe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Landelumab-flyo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prophylaxis to prevent attacks of hereditary angioedema in pediatric patients 2 to &lt;12 years of age.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Hereditary Angioedema Treatment Agents PDL Edit – Preferred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94065121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Tezspire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210mg/1.91mL Pen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Tezepelumab-ekko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add-on maintenance treatment of adult and pediatric patients aged 12 years and older with severe asthma.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TIMS, Misc. Allergy and Asthma Related Monoclonal Antibodies PDL Edit –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-Preferred – To be discussed today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00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Open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185793"/>
              </p:ext>
            </p:extLst>
          </p:nvPr>
        </p:nvGraphicFramePr>
        <p:xfrm>
          <a:off x="152400" y="762000"/>
          <a:ext cx="8839200" cy="142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1536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Syfovre 15mg/0.1mL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Pegcetacoplan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/pf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geographic atrophy secondary to age-related macular degeneration. 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18800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2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24669</TotalTime>
  <Words>1499</Words>
  <Application>Microsoft Office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Franklin Gothic Medium</vt:lpstr>
      <vt:lpstr>Palatino Linotype</vt:lpstr>
      <vt:lpstr>Times New Roman</vt:lpstr>
      <vt:lpstr>Wingdings 3</vt:lpstr>
      <vt:lpstr>Urban Pop</vt:lpstr>
      <vt:lpstr> MO HealthNet Pharmacy Program New Drugs and Edits with no annual Changes  MHD July 2023 Advisory Committee Meetings Olivia Rush, Pharm D – Program Integrity Pharmacist </vt:lpstr>
      <vt:lpstr>New drugs – Clinical Edits</vt:lpstr>
      <vt:lpstr>New drugs – Fiscal Edits</vt:lpstr>
      <vt:lpstr>New drugs – PDL Edits</vt:lpstr>
      <vt:lpstr>New drugs – PDL Edits</vt:lpstr>
      <vt:lpstr>New drugs – PDL Edits</vt:lpstr>
      <vt:lpstr>New drugs – PDL Edits</vt:lpstr>
      <vt:lpstr>New drugs – PDL Edits</vt:lpstr>
      <vt:lpstr>New drugs – Open access</vt:lpstr>
      <vt:lpstr>Clinical &amp; Fiscal Edits: no annual changes</vt:lpstr>
      <vt:lpstr>Preferred Drug List Edits: no annual changes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616</cp:revision>
  <cp:lastPrinted>2018-09-20T12:28:42Z</cp:lastPrinted>
  <dcterms:created xsi:type="dcterms:W3CDTF">2014-11-30T21:45:23Z</dcterms:created>
  <dcterms:modified xsi:type="dcterms:W3CDTF">2023-10-04T18:07:07Z</dcterms:modified>
</cp:coreProperties>
</file>