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5" r:id="rId3"/>
    <p:sldId id="274" r:id="rId4"/>
    <p:sldId id="268" r:id="rId5"/>
    <p:sldId id="289" r:id="rId6"/>
    <p:sldId id="271" r:id="rId7"/>
    <p:sldId id="290" r:id="rId8"/>
    <p:sldId id="291" r:id="rId9"/>
    <p:sldId id="257" r:id="rId10"/>
    <p:sldId id="29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9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75B0"/>
    <a:srgbClr val="005782"/>
    <a:srgbClr val="0099CC"/>
    <a:srgbClr val="004568"/>
    <a:srgbClr val="006699"/>
    <a:srgbClr val="004D74"/>
    <a:srgbClr val="0033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75" d="100"/>
          <a:sy n="75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8194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/>
              <a:t>HealthNet </a:t>
            </a:r>
            <a:r>
              <a:rPr lang="en-US" altLang="en-US" b="1" dirty="0" smtClean="0"/>
              <a:t>Pharmacy Program</a:t>
            </a:r>
            <a:br>
              <a:rPr lang="en-US" altLang="en-US" b="1" dirty="0" smtClean="0"/>
            </a:br>
            <a:r>
              <a:rPr lang="en-US" altLang="en-US" b="1" dirty="0" smtClean="0"/>
              <a:t>New Drugs and Edits with no annual Changes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000" b="1" dirty="0"/>
              <a:t>MHD </a:t>
            </a:r>
            <a:r>
              <a:rPr lang="en-US" altLang="en-US" sz="2000" b="1" dirty="0" smtClean="0"/>
              <a:t>DUR Board October 19, 2022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000" b="1" dirty="0"/>
              <a:t>Olivia Rush, Pharm D – Program Integrity Pharmacist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endParaRPr lang="en-US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PDL Edits with no annual changes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733800"/>
          </a:xfrm>
        </p:spPr>
        <p:txBody>
          <a:bodyPr numCol="2">
            <a:normAutofit fontScale="25000" lnSpcReduction="20000"/>
          </a:bodyPr>
          <a:lstStyle/>
          <a:p>
            <a:pPr lvl="0"/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Fluoroquinolone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Agents, Oral </a:t>
            </a:r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Homozygous Familial Hypercholesterolemia (</a:t>
            </a:r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HoFH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)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Insulin, Mixed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Insulin, Non-Analogs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Insulin, Rapid Acting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Macrolides </a:t>
            </a:r>
          </a:p>
          <a:p>
            <a:pPr lvl="0"/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Meglitinides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Methotrexate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Niacin Derivatives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Pulmonary Arterial Hypertension (PAH) Agents, Endothelin Receptor Antagonists (ETRAs) </a:t>
            </a:r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7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Pulmonary Arterial Hypertension (PAH) Agents, PDE5-Inhibitors and SGC Stimulators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Pulmonary Arterial Hypertension (PAH) Agents, </a:t>
            </a:r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Prostacyclins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, Oral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Penicillin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Sodium-Glucose Co-Transporter 2 (SGLT2) Inhibitors &amp; Combination Agents </a:t>
            </a:r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Statins (HMG-CoA Reductase Inhibitors) &amp; Combinations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Sulfonylureas, Second Generation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Tetracycline Agents </a:t>
            </a:r>
          </a:p>
          <a:p>
            <a:pPr lvl="0"/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Thiazolidinediones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&amp; Combinations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Thrombocytopenia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Triglyceride Lowering Agents </a:t>
            </a:r>
            <a:endParaRPr lang="en-US" sz="7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lvl="0" indent="0">
              <a:buNone/>
            </a:pP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530632"/>
              </p:ext>
            </p:extLst>
          </p:nvPr>
        </p:nvGraphicFramePr>
        <p:xfrm>
          <a:off x="152400" y="838201"/>
          <a:ext cx="8839200" cy="3457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9086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Amvuttra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25mg/0.5ml Syringe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Vutrisiran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Sodium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the polyneuropathy of hereditary transthyretin-mediated amyloidosis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hATTR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in adults.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Transthyretin-Mediated Amyloidosis (ATTR) Clinical Edit 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To be discussed today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1487497"/>
                  </a:ext>
                </a:extLst>
              </a:tr>
              <a:tr h="81202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Camzyos 2.5mg Capsule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Camzyos 5mg Capsule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Camzyos 10mg Capsule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Camzyos 15mg Capsule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Mavacamten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adults with symptomatic New York Heart Association (NYHA) class II-III obstructive hypertrophic cardiomyopathy (HCM) to improve functional capacity and symptoms.</a:t>
                      </a:r>
                    </a:p>
                    <a:p>
                      <a:pPr algn="l" fontAlgn="t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Camzyos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Clinical Edit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capsule per day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72184720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Vijoice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50mg Tablet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Vijoice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125mg Tablet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Vijoice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250mg Dose Pack</a:t>
                      </a:r>
                      <a:b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Alpelisib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adult and pediatric patients 2 years of age and older with severe manifestations of PIK3CA-Related Overgrowth Spectrum (PROS) who require systemic therapy.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Alpelisib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Clinical Edit 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To be discussed today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8787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275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4141"/>
            <a:ext cx="8610600" cy="810259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67284"/>
              </p:ext>
            </p:extLst>
          </p:nvPr>
        </p:nvGraphicFramePr>
        <p:xfrm>
          <a:off x="190500" y="914400"/>
          <a:ext cx="8724900" cy="465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516774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265026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Adlarity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5mg/Day Patch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Adlarity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10mg/Day Patch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Donepezil HCL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mild, moderate, and severe dementia of the Alzheimer’s type.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Alzheimer’s Agents, Acetylcholinesterase Inhibitors, N-Methyl-D-Aspartate Receptor Antagonists and Combinations PDL Edit 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6943510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Camcevi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42mg Syringe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Leuprolide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Mesylate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Indicated for the treatment of adult patients with advanced prostate cancer.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Luteinizing Hormone Releasing Hormone (LHRH)/Gonadotropin Releasing Hormone (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GnRH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Agents, Non-Oral PDL Edit – Non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-Preferred  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To be discussed today</a:t>
                      </a:r>
                    </a:p>
                    <a:p>
                      <a:pPr marL="0" algn="l" defTabSz="914400" rtl="0" eaLnBrk="1" fontAlgn="t" latinLnBrk="0" hangingPunct="1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8788450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Lyvispah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5mg Granule Packet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Lyvispah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 mg Granule Packet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Lyvispah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20mg Granule Packet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Baclofen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spasticity resulting from multiple sclerosis, particularly for the relief of flexor spasms and concomitant pain, clonus, and muscular rigidity.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Skeletal Muscle Relaxants PDL Edit – Non-Preferred</a:t>
                      </a:r>
                    </a:p>
                    <a:p>
                      <a:pPr algn="l" fontAlgn="t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Prior Authorization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provide a letter of medical necessity as to why participant cannot use the baclofen solution.</a:t>
                      </a:r>
                    </a:p>
                    <a:p>
                      <a:pPr algn="l" fontAlgn="t"/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99003737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Mounjaro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2.5mg/0.5ml Pen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Mounjaro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5mg/0.5ml Pen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Mounjaro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7.5mg/0.5ml Pen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Mounjaro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10mg/0.5ml Pen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Mounjaro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12.5mg/0.5ml Pen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Mounjaro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15mg/0.5ml Pen</a:t>
                      </a:r>
                    </a:p>
                    <a:p>
                      <a:pPr algn="l" fontAlgn="t"/>
                      <a:endParaRPr lang="en-US" sz="11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Tirzepatide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as an adjunct to diet and exercise to improve glycemic control in adults with type 2 diabetes mellitus.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Glucagon-Like Peptide -1 (GLP-1) Receptor Agonists &amp; Combination Agents PDL Edit – Non-Preferred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55365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11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8382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359790"/>
              </p:ext>
            </p:extLst>
          </p:nvPr>
        </p:nvGraphicFramePr>
        <p:xfrm>
          <a:off x="152401" y="864569"/>
          <a:ext cx="8877299" cy="436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11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60709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56991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57062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90518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Norliqva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1mg/ml Solution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Amlodipine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Besylate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hypertension in adults and children 6 years of age and older and for coronary artery disease.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Calcium Channel Blockers, Dihydropyridine PDL Edit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Non-Preferred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Participants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≥ 10 years of age - must provide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 letter of medical necessity as to why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 cannot use the amlodipine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tablets.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99579679"/>
                  </a:ext>
                </a:extLst>
              </a:tr>
              <a:tr h="37558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Nucala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40mg/0.4ml Syringe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Mepolizumab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 for the treatment of severe eosinophilic asthma in children 6 to 11 years of.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Targeted Immune Modulators, Misc. Allergy and Asthma Related Monoclonal Antibodies PDL Edit – Non-Preferred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40457127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Olumiant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4mg Tablet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Baricitinib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Indicated for the treatment of adult patients with severe alopecia </a:t>
                      </a:r>
                      <a:r>
                        <a:rPr lang="en-US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areata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Targeted Immune Modulators, Janus Kinase (JAK) Inhibitors PDL Edit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Non-Preferred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– To</a:t>
                      </a:r>
                      <a:r>
                        <a:rPr lang="en-US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endParaRPr lang="en-US" sz="11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4818562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Ozempic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2mg/0.75ml Pen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Semaglutide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as an adjunct to diet and exercise to improve glycemic control in adults with type 2 diabetes mellitus to reduce the risk of major adverse cardiovascular events (cardiovascular death, non-fatal myocardial infarction or non-fatal stroke) in adults with type 2 diabetes mellitus and established cardiovascular disease.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Glucagon-Like Peptide -1 (GLP-1) Receptor Agonists &amp; Combination Agents PDL Edit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endParaRPr lang="en-US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7733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13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4141"/>
            <a:ext cx="8610600" cy="657859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219229"/>
              </p:ext>
            </p:extLst>
          </p:nvPr>
        </p:nvGraphicFramePr>
        <p:xfrm>
          <a:off x="152400" y="878457"/>
          <a:ext cx="8858249" cy="4226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53049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597833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351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Skyrizi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360mg/2.4ml On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Body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Skyrizi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600mg/10ml Vial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Risankizumab-Rzaa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moderate-to-severe plaque psoriasis in adults who are candidates for systemic therapy or phototherapy.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Targeted Immune Modulators, IL-23 Inhibitors and IL-23/IL-12 Inhibitors PDL Edit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17815887"/>
                  </a:ext>
                </a:extLst>
              </a:tr>
              <a:tr h="6351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Tlando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112.5mg Capsule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Testosterone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Undecanoate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testosterone replacement therapy in adult males for conditions associated with a deficiency or absence of endogenous testosterone.</a:t>
                      </a:r>
                    </a:p>
                    <a:p>
                      <a:pPr algn="l" fontAlgn="t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Androgenic Agents PDL Edit – Non-Preferred</a:t>
                      </a:r>
                    </a:p>
                    <a:p>
                      <a:pPr algn="l" fontAlgn="t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35521864"/>
                  </a:ext>
                </a:extLst>
              </a:tr>
              <a:tr h="70791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Triumeq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PD 60-5-30mg Tablet for Oral Suspension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Abacavir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Dolutegravir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Lamivudine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HIV-1 infection in adults and in pediatric patients weighing at least 10 kg.</a:t>
                      </a:r>
                    </a:p>
                    <a:p>
                      <a:pPr algn="l" fontAlgn="t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Antiretroviral Therapy (ART) PDL Edit – Group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 – Preferred </a:t>
                      </a:r>
                    </a:p>
                    <a:p>
                      <a:pPr algn="l" fontAlgn="t"/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72846072"/>
                  </a:ext>
                </a:extLst>
              </a:tr>
              <a:tr h="70791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16mcg Cartridge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16-32mcg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Titr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Kit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16-32-48mcg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Titr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32mcg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Cartridge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32-48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Maint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Kit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48mcg Cartridge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Tyvaso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DPI 64mcg Cartridge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Treprostinil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Pulmonary arterial hypertension (PAH; WHO Group 1) to improve exercise ability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Pulmonary hypertension associated with interstitial lung disease (PH-ILD; WHO Group 3) to improve exercise ability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Pulmonary Arterial Hypertension (PAH) Agents, Prostacyclin Pathway Agonists, Inhaled PDL Edit –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93758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3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Open Access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508676"/>
              </p:ext>
            </p:extLst>
          </p:nvPr>
        </p:nvGraphicFramePr>
        <p:xfrm>
          <a:off x="304800" y="1069895"/>
          <a:ext cx="8610600" cy="268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2085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966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Beovu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6mg/0.05ml Syringe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Brolucizumab-dbll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Neovascular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(Wet) Age-related Macular Degeneration (AMD)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Diabetic Macular Edema (DME)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4997121"/>
                  </a:ext>
                </a:extLst>
              </a:tr>
              <a:tr h="65966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Byooviz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0.5mg/005ml Vial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Ranibizumab-Nuna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Neovascular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(Wet) Age-related Macular Degeneration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(AMD)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Macular edema following retinal vein occlusion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Myopic Choroidal Neovascularization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4812423"/>
                  </a:ext>
                </a:extLst>
              </a:tr>
              <a:tr h="34272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Radicava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ORS 105mg/5ml Suspension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Edaravone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amyotrophic lateral sclerosis (ALS).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7228618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5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</a:t>
            </a:r>
            <a:r>
              <a:rPr lang="en-US" dirty="0"/>
              <a:t>STEP THERAPY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343808"/>
              </p:ext>
            </p:extLst>
          </p:nvPr>
        </p:nvGraphicFramePr>
        <p:xfrm>
          <a:off x="304800" y="1069894"/>
          <a:ext cx="8610600" cy="135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Epsolay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5% Cream </a:t>
                      </a:r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Pump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Benzoyl Peroxide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inflammatory lesions of rosacea in adults.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Acne and Rosacea - Select Topical Agents Step Therapy Edit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Cost Therapy within the Acne and Rosacea Step Therapy Edit</a:t>
                      </a: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499712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5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&amp; Fiscal Edits with 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lvl="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Entresto Clinical Edit</a:t>
            </a:r>
          </a:p>
          <a:p>
            <a:pPr lvl="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Spinal Muscular Atrophy (SMA) Clinical Edit</a:t>
            </a:r>
          </a:p>
          <a:p>
            <a:pPr marL="6858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7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PDL Edits with 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733800"/>
          </a:xfrm>
        </p:spPr>
        <p:txBody>
          <a:bodyPr numCol="2">
            <a:normAutofit fontScale="25000" lnSpcReduction="20000"/>
          </a:bodyPr>
          <a:lstStyle/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ACE-Inhibitors and ACE-Inhibitors/Diuretic Combinations </a:t>
            </a:r>
            <a:endParaRPr lang="en-US" sz="7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ACE-Inhibitors/Calcium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Channel Blocker Combinations </a:t>
            </a:r>
            <a:endParaRPr lang="en-US" sz="7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, Methylphenidate, Short Acting </a:t>
            </a:r>
            <a:endParaRPr lang="en-US" sz="7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Non-Stimulants</a:t>
            </a:r>
          </a:p>
          <a:p>
            <a:pPr lvl="0"/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Alpha-Glucosidase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Inhibitors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Amylin Analogs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Antibiotics, </a:t>
            </a:r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Mupirocin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Topical </a:t>
            </a:r>
          </a:p>
          <a:p>
            <a:pPr lvl="0"/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Antihyperuricemic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ARBs and ARBs/Diuretic Combinations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ARBs/Calcium Channel Blocker Combinations </a:t>
            </a:r>
            <a:endParaRPr lang="en-US" sz="7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lvl="0" indent="0">
              <a:buNone/>
            </a:pP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Benign Prostatic Hyperplasia (</a:t>
            </a:r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BPH) Agents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Beta Blockers &amp; Beta Blockers/Diuretic Combinations </a:t>
            </a:r>
          </a:p>
          <a:p>
            <a:pPr lvl="0"/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Biguanides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&amp; Combinations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Bone Ossification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Calcium Channel Blockers, Non-</a:t>
            </a:r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Dihydropyridines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Cephalosporin Agents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Direct Renin Inhibitors &amp; Combinations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DPP-IV Inhibitors &amp; Combinations </a:t>
            </a:r>
          </a:p>
          <a:p>
            <a:pPr lvl="0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Electrolyte Depleting Agents, Phosphate Lowering </a:t>
            </a:r>
          </a:p>
          <a:p>
            <a:pPr lvl="0"/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Fluoroquinolone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Agents, Oral </a:t>
            </a:r>
            <a:r>
              <a:rPr lang="en-U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393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21791</TotalTime>
  <Words>1205</Words>
  <Application>Microsoft Office PowerPoint</Application>
  <PresentationFormat>On-screen Show (4:3)</PresentationFormat>
  <Paragraphs>190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Franklin Gothic Medium</vt:lpstr>
      <vt:lpstr>Palatino Linotype</vt:lpstr>
      <vt:lpstr>Wingdings 3</vt:lpstr>
      <vt:lpstr>Urban Pop</vt:lpstr>
      <vt:lpstr> MO HealthNet Pharmacy Program New Drugs and Edits with no annual Changes  MHD DUR Board October 19, 2022 Olivia Rush, Pharm D – Program Integrity Pharmacist </vt:lpstr>
      <vt:lpstr>New drugs – Clinical Edits</vt:lpstr>
      <vt:lpstr>New drugs – PDL Edits</vt:lpstr>
      <vt:lpstr>New drugs – PDL Edits</vt:lpstr>
      <vt:lpstr>New drugs – PDL Edits</vt:lpstr>
      <vt:lpstr>New drugs – Open Access</vt:lpstr>
      <vt:lpstr>New drugs – STEP THERAPY</vt:lpstr>
      <vt:lpstr>Clinical &amp; Fiscal Edits with no annual changes</vt:lpstr>
      <vt:lpstr>PDL Edits with no annual changes</vt:lpstr>
      <vt:lpstr>PDL Edits with no annual changes Continued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555</cp:revision>
  <cp:lastPrinted>2018-09-20T12:28:42Z</cp:lastPrinted>
  <dcterms:created xsi:type="dcterms:W3CDTF">2014-11-30T21:45:23Z</dcterms:created>
  <dcterms:modified xsi:type="dcterms:W3CDTF">2023-10-11T15:24:11Z</dcterms:modified>
</cp:coreProperties>
</file>