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24"/>
  </p:notesMasterIdLst>
  <p:handoutMasterIdLst>
    <p:handoutMasterId r:id="rId25"/>
  </p:handoutMasterIdLst>
  <p:sldIdLst>
    <p:sldId id="256" r:id="rId2"/>
    <p:sldId id="285" r:id="rId3"/>
    <p:sldId id="258" r:id="rId4"/>
    <p:sldId id="268" r:id="rId5"/>
    <p:sldId id="260" r:id="rId6"/>
    <p:sldId id="261" r:id="rId7"/>
    <p:sldId id="270" r:id="rId8"/>
    <p:sldId id="272" r:id="rId9"/>
    <p:sldId id="273" r:id="rId10"/>
    <p:sldId id="274" r:id="rId11"/>
    <p:sldId id="275" r:id="rId12"/>
    <p:sldId id="276" r:id="rId13"/>
    <p:sldId id="277" r:id="rId14"/>
    <p:sldId id="266" r:id="rId15"/>
    <p:sldId id="267" r:id="rId16"/>
    <p:sldId id="278" r:id="rId17"/>
    <p:sldId id="279" r:id="rId18"/>
    <p:sldId id="280" r:id="rId19"/>
    <p:sldId id="281" r:id="rId20"/>
    <p:sldId id="282" r:id="rId21"/>
    <p:sldId id="283" r:id="rId22"/>
    <p:sldId id="284"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solidFill>
                  <a:schemeClr val="accent1"/>
                </a:solidFill>
              </a:defRPr>
            </a:pPr>
            <a:r>
              <a:rPr lang="en-US">
                <a:solidFill>
                  <a:schemeClr val="accent1"/>
                </a:solidFill>
              </a:rPr>
              <a:t>MHN</a:t>
            </a:r>
            <a:r>
              <a:rPr lang="en-US" baseline="0">
                <a:solidFill>
                  <a:schemeClr val="accent1"/>
                </a:solidFill>
              </a:rPr>
              <a:t> Enrollment - Managed Care Penetration</a:t>
            </a:r>
            <a:endParaRPr lang="en-US">
              <a:solidFill>
                <a:schemeClr val="accent1"/>
              </a:solidFill>
            </a:endParaRPr>
          </a:p>
        </c:rich>
      </c:tx>
      <c:overlay val="0"/>
    </c:title>
    <c:autoTitleDeleted val="0"/>
    <c:plotArea>
      <c:layout/>
      <c:barChart>
        <c:barDir val="col"/>
        <c:grouping val="stacked"/>
        <c:varyColors val="0"/>
        <c:ser>
          <c:idx val="0"/>
          <c:order val="0"/>
          <c:tx>
            <c:strRef>
              <c:f>Sheet1!$A$8</c:f>
              <c:strCache>
                <c:ptCount val="1"/>
                <c:pt idx="0">
                  <c:v>Fee-for-Service</c:v>
                </c:pt>
              </c:strCache>
            </c:strRef>
          </c:tx>
          <c:invertIfNegative val="0"/>
          <c:dLbls>
            <c:dLbl>
              <c:idx val="0"/>
              <c:layout>
                <c:manualLayout>
                  <c:x val="-4.034291477559254E-3"/>
                  <c:y val="-3.2323228209881084E-3"/>
                </c:manualLayout>
              </c:layout>
              <c:tx>
                <c:rich>
                  <a:bodyPr/>
                  <a:lstStyle/>
                  <a:p>
                    <a:r>
                      <a:rPr lang="en-US"/>
                      <a:t>51.0%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8B-49CF-9377-77EBA09C5EFD}"/>
                </c:ext>
              </c:extLst>
            </c:dLbl>
            <c:dLbl>
              <c:idx val="1"/>
              <c:tx>
                <c:rich>
                  <a:bodyPr/>
                  <a:lstStyle/>
                  <a:p>
                    <a:r>
                      <a:rPr lang="en-US"/>
                      <a:t>52.7%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8B-49CF-9377-77EBA09C5EFD}"/>
                </c:ext>
              </c:extLst>
            </c:dLbl>
            <c:dLbl>
              <c:idx val="2"/>
              <c:tx>
                <c:rich>
                  <a:bodyPr/>
                  <a:lstStyle/>
                  <a:p>
                    <a:r>
                      <a:rPr lang="en-US"/>
                      <a:t>52.5%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8B-49CF-9377-77EBA09C5EFD}"/>
                </c:ext>
              </c:extLst>
            </c:dLbl>
            <c:dLbl>
              <c:idx val="3"/>
              <c:tx>
                <c:rich>
                  <a:bodyPr/>
                  <a:lstStyle/>
                  <a:p>
                    <a:r>
                      <a:rPr lang="en-US"/>
                      <a:t>53.4%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8B-49CF-9377-77EBA09C5EFD}"/>
                </c:ext>
              </c:extLst>
            </c:dLbl>
            <c:dLbl>
              <c:idx val="4"/>
              <c:tx>
                <c:rich>
                  <a:bodyPr/>
                  <a:lstStyle/>
                  <a:p>
                    <a:r>
                      <a:rPr lang="en-US"/>
                      <a:t>52.1%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8B-49CF-9377-77EBA09C5EFD}"/>
                </c:ext>
              </c:extLst>
            </c:dLbl>
            <c:dLbl>
              <c:idx val="5"/>
              <c:tx>
                <c:rich>
                  <a:bodyPr/>
                  <a:lstStyle/>
                  <a:p>
                    <a:r>
                      <a:rPr lang="en-US"/>
                      <a:t>52.9%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8B-49CF-9377-77EBA09C5EFD}"/>
                </c:ext>
              </c:extLst>
            </c:dLbl>
            <c:dLbl>
              <c:idx val="6"/>
              <c:layout>
                <c:manualLayout>
                  <c:x val="4.034291477559254E-3"/>
                  <c:y val="0"/>
                </c:manualLayout>
              </c:layout>
              <c:tx>
                <c:rich>
                  <a:bodyPr/>
                  <a:lstStyle/>
                  <a:p>
                    <a:r>
                      <a:rPr lang="en-US"/>
                      <a:t>51.0%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8B-49CF-9377-77EBA09C5EFD}"/>
                </c:ext>
              </c:extLst>
            </c:dLbl>
            <c:dLbl>
              <c:idx val="7"/>
              <c:tx>
                <c:rich>
                  <a:bodyPr/>
                  <a:lstStyle/>
                  <a:p>
                    <a:r>
                      <a:rPr lang="en-US"/>
                      <a:t>25.2%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8B-49CF-9377-77EBA09C5EFD}"/>
                </c:ext>
              </c:extLst>
            </c:dLbl>
            <c:dLbl>
              <c:idx val="8"/>
              <c:tx>
                <c:rich>
                  <a:bodyPr/>
                  <a:lstStyle/>
                  <a:p>
                    <a:r>
                      <a:rPr lang="en-US"/>
                      <a:t>26.7%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8B-49CF-9377-77EBA09C5EFD}"/>
                </c:ext>
              </c:extLst>
            </c:dLbl>
            <c:numFmt formatCode="0.0%" sourceLinked="0"/>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Sheet1!$B$7:$J$7</c:f>
              <c:strCache>
                <c:ptCount val="9"/>
                <c:pt idx="0">
                  <c:v>Jun-2010</c:v>
                </c:pt>
                <c:pt idx="1">
                  <c:v>Jun-2011</c:v>
                </c:pt>
                <c:pt idx="2">
                  <c:v>Jun-2012</c:v>
                </c:pt>
                <c:pt idx="3">
                  <c:v>Jun-2013</c:v>
                </c:pt>
                <c:pt idx="4">
                  <c:v>Jun-2014</c:v>
                </c:pt>
                <c:pt idx="5">
                  <c:v>Jun-2015</c:v>
                </c:pt>
                <c:pt idx="6">
                  <c:v>Jun-2016</c:v>
                </c:pt>
                <c:pt idx="7">
                  <c:v>Jun-2017</c:v>
                </c:pt>
                <c:pt idx="8">
                  <c:v>Dec-2017</c:v>
                </c:pt>
              </c:strCache>
            </c:strRef>
          </c:cat>
          <c:val>
            <c:numRef>
              <c:f>Sheet1!$B$2:$J$2</c:f>
              <c:numCache>
                <c:formatCode>_(* #,##0_);_(* \(#,##0\);_(* "-"??_);_(@_)</c:formatCode>
                <c:ptCount val="9"/>
                <c:pt idx="0">
                  <c:v>454507.41000000003</c:v>
                </c:pt>
                <c:pt idx="1">
                  <c:v>472880.26200000005</c:v>
                </c:pt>
                <c:pt idx="2">
                  <c:v>466808.47500000003</c:v>
                </c:pt>
                <c:pt idx="3">
                  <c:v>463632.68399999995</c:v>
                </c:pt>
                <c:pt idx="4">
                  <c:v>430332.45400000003</c:v>
                </c:pt>
                <c:pt idx="5">
                  <c:v>499511.95300000004</c:v>
                </c:pt>
                <c:pt idx="6">
                  <c:v>501215.76</c:v>
                </c:pt>
                <c:pt idx="7">
                  <c:v>248293</c:v>
                </c:pt>
                <c:pt idx="8">
                  <c:v>260563</c:v>
                </c:pt>
              </c:numCache>
            </c:numRef>
          </c:val>
          <c:extLst>
            <c:ext xmlns:c16="http://schemas.microsoft.com/office/drawing/2014/chart" uri="{C3380CC4-5D6E-409C-BE32-E72D297353CC}">
              <c16:uniqueId val="{00000009-A68B-49CF-9377-77EBA09C5EFD}"/>
            </c:ext>
          </c:extLst>
        </c:ser>
        <c:ser>
          <c:idx val="1"/>
          <c:order val="1"/>
          <c:tx>
            <c:strRef>
              <c:f>Sheet1!$A$9</c:f>
              <c:strCache>
                <c:ptCount val="1"/>
                <c:pt idx="0">
                  <c:v>Managed Care</c:v>
                </c:pt>
              </c:strCache>
            </c:strRef>
          </c:tx>
          <c:spPr>
            <a:solidFill>
              <a:schemeClr val="bg2">
                <a:lumMod val="50000"/>
              </a:schemeClr>
            </a:solidFill>
          </c:spPr>
          <c:invertIfNegative val="0"/>
          <c:dLbls>
            <c:dLbl>
              <c:idx val="0"/>
              <c:tx>
                <c:rich>
                  <a:bodyPr/>
                  <a:lstStyle/>
                  <a:p>
                    <a:r>
                      <a:rPr lang="en-US"/>
                      <a:t>49.0%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8B-49CF-9377-77EBA09C5EFD}"/>
                </c:ext>
              </c:extLst>
            </c:dLbl>
            <c:dLbl>
              <c:idx val="1"/>
              <c:tx>
                <c:rich>
                  <a:bodyPr/>
                  <a:lstStyle/>
                  <a:p>
                    <a:r>
                      <a:rPr lang="en-US"/>
                      <a:t>47.3%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8B-49CF-9377-77EBA09C5EFD}"/>
                </c:ext>
              </c:extLst>
            </c:dLbl>
            <c:dLbl>
              <c:idx val="2"/>
              <c:tx>
                <c:rich>
                  <a:bodyPr/>
                  <a:lstStyle/>
                  <a:p>
                    <a:r>
                      <a:rPr lang="en-US"/>
                      <a:t>47.5%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68B-49CF-9377-77EBA09C5EFD}"/>
                </c:ext>
              </c:extLst>
            </c:dLbl>
            <c:dLbl>
              <c:idx val="3"/>
              <c:tx>
                <c:rich>
                  <a:bodyPr/>
                  <a:lstStyle/>
                  <a:p>
                    <a:r>
                      <a:rPr lang="en-US"/>
                      <a:t>46.6%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68B-49CF-9377-77EBA09C5EFD}"/>
                </c:ext>
              </c:extLst>
            </c:dLbl>
            <c:dLbl>
              <c:idx val="4"/>
              <c:tx>
                <c:rich>
                  <a:bodyPr/>
                  <a:lstStyle/>
                  <a:p>
                    <a:r>
                      <a:rPr lang="en-US"/>
                      <a:t>47.9%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68B-49CF-9377-77EBA09C5EFD}"/>
                </c:ext>
              </c:extLst>
            </c:dLbl>
            <c:dLbl>
              <c:idx val="5"/>
              <c:tx>
                <c:rich>
                  <a:bodyPr/>
                  <a:lstStyle/>
                  <a:p>
                    <a:r>
                      <a:rPr lang="en-US"/>
                      <a:t>47.1%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68B-49CF-9377-77EBA09C5EFD}"/>
                </c:ext>
              </c:extLst>
            </c:dLbl>
            <c:dLbl>
              <c:idx val="6"/>
              <c:tx>
                <c:rich>
                  <a:bodyPr/>
                  <a:lstStyle/>
                  <a:p>
                    <a:r>
                      <a:rPr lang="en-US"/>
                      <a:t>49.0%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68B-49CF-9377-77EBA09C5EFD}"/>
                </c:ext>
              </c:extLst>
            </c:dLbl>
            <c:dLbl>
              <c:idx val="7"/>
              <c:tx>
                <c:rich>
                  <a:bodyPr/>
                  <a:lstStyle/>
                  <a:p>
                    <a:r>
                      <a:rPr lang="en-US"/>
                      <a:t>74.8%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A68B-49CF-9377-77EBA09C5EFD}"/>
                </c:ext>
              </c:extLst>
            </c:dLbl>
            <c:dLbl>
              <c:idx val="8"/>
              <c:tx>
                <c:rich>
                  <a:bodyPr/>
                  <a:lstStyle/>
                  <a:p>
                    <a:r>
                      <a:rPr lang="en-US"/>
                      <a:t>73.3%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A68B-49CF-9377-77EBA09C5EFD}"/>
                </c:ext>
              </c:extLst>
            </c:dLbl>
            <c:numFmt formatCode="0.0%" sourceLinked="0"/>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Sheet1!$B$7:$J$7</c:f>
              <c:strCache>
                <c:ptCount val="9"/>
                <c:pt idx="0">
                  <c:v>Jun-2010</c:v>
                </c:pt>
                <c:pt idx="1">
                  <c:v>Jun-2011</c:v>
                </c:pt>
                <c:pt idx="2">
                  <c:v>Jun-2012</c:v>
                </c:pt>
                <c:pt idx="3">
                  <c:v>Jun-2013</c:v>
                </c:pt>
                <c:pt idx="4">
                  <c:v>Jun-2014</c:v>
                </c:pt>
                <c:pt idx="5">
                  <c:v>Jun-2015</c:v>
                </c:pt>
                <c:pt idx="6">
                  <c:v>Jun-2016</c:v>
                </c:pt>
                <c:pt idx="7">
                  <c:v>Jun-2017</c:v>
                </c:pt>
                <c:pt idx="8">
                  <c:v>Dec-2017</c:v>
                </c:pt>
              </c:strCache>
            </c:strRef>
          </c:cat>
          <c:val>
            <c:numRef>
              <c:f>Sheet1!$B$3:$J$3</c:f>
              <c:numCache>
                <c:formatCode>_(* #,##0_);_(* \(#,##0\);_(* "-"??_);_(@_)</c:formatCode>
                <c:ptCount val="9"/>
                <c:pt idx="0">
                  <c:v>436683.58999999997</c:v>
                </c:pt>
                <c:pt idx="1">
                  <c:v>424425.73799999995</c:v>
                </c:pt>
                <c:pt idx="2">
                  <c:v>422350.52499999997</c:v>
                </c:pt>
                <c:pt idx="3">
                  <c:v>404593.31600000005</c:v>
                </c:pt>
                <c:pt idx="4">
                  <c:v>395641.54599999997</c:v>
                </c:pt>
                <c:pt idx="5">
                  <c:v>444745.04699999996</c:v>
                </c:pt>
                <c:pt idx="6">
                  <c:v>481560.24</c:v>
                </c:pt>
                <c:pt idx="7">
                  <c:v>735542</c:v>
                </c:pt>
                <c:pt idx="8">
                  <c:v>715426</c:v>
                </c:pt>
              </c:numCache>
            </c:numRef>
          </c:val>
          <c:extLst>
            <c:ext xmlns:c16="http://schemas.microsoft.com/office/drawing/2014/chart" uri="{C3380CC4-5D6E-409C-BE32-E72D297353CC}">
              <c16:uniqueId val="{00000013-A68B-49CF-9377-77EBA09C5EFD}"/>
            </c:ext>
          </c:extLst>
        </c:ser>
        <c:dLbls>
          <c:showLegendKey val="0"/>
          <c:showVal val="0"/>
          <c:showCatName val="0"/>
          <c:showSerName val="0"/>
          <c:showPercent val="0"/>
          <c:showBubbleSize val="0"/>
        </c:dLbls>
        <c:gapWidth val="150"/>
        <c:overlap val="100"/>
        <c:axId val="118013952"/>
        <c:axId val="118015488"/>
      </c:barChart>
      <c:lineChart>
        <c:grouping val="standard"/>
        <c:varyColors val="0"/>
        <c:ser>
          <c:idx val="2"/>
          <c:order val="2"/>
          <c:tx>
            <c:strRef>
              <c:f>Sheet1!$A$10</c:f>
              <c:strCache>
                <c:ptCount val="1"/>
                <c:pt idx="0">
                  <c:v>Total Eligibles</c:v>
                </c:pt>
              </c:strCache>
            </c:strRef>
          </c:tx>
          <c:marker>
            <c:symbol val="circle"/>
            <c:size val="7"/>
          </c:marker>
          <c:dLbls>
            <c:spPr>
              <a:noFill/>
              <a:ln>
                <a:noFill/>
              </a:ln>
              <a:effectLst/>
            </c:spPr>
            <c:txPr>
              <a:bodyPr/>
              <a:lstStyle/>
              <a:p>
                <a:pPr>
                  <a:defRPr sz="8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Sheet1!$B$7:$J$7</c:f>
              <c:strCache>
                <c:ptCount val="9"/>
                <c:pt idx="0">
                  <c:v>Jun-2010</c:v>
                </c:pt>
                <c:pt idx="1">
                  <c:v>Jun-2011</c:v>
                </c:pt>
                <c:pt idx="2">
                  <c:v>Jun-2012</c:v>
                </c:pt>
                <c:pt idx="3">
                  <c:v>Jun-2013</c:v>
                </c:pt>
                <c:pt idx="4">
                  <c:v>Jun-2014</c:v>
                </c:pt>
                <c:pt idx="5">
                  <c:v>Jun-2015</c:v>
                </c:pt>
                <c:pt idx="6">
                  <c:v>Jun-2016</c:v>
                </c:pt>
                <c:pt idx="7">
                  <c:v>Jun-2017</c:v>
                </c:pt>
                <c:pt idx="8">
                  <c:v>Dec-2017</c:v>
                </c:pt>
              </c:strCache>
            </c:strRef>
          </c:cat>
          <c:val>
            <c:numRef>
              <c:f>Sheet1!$B$4:$J$4</c:f>
              <c:numCache>
                <c:formatCode>_(* #,##0_);_(* \(#,##0\);_(* "-"??_);_(@_)</c:formatCode>
                <c:ptCount val="9"/>
                <c:pt idx="0">
                  <c:v>891191</c:v>
                </c:pt>
                <c:pt idx="1">
                  <c:v>897306</c:v>
                </c:pt>
                <c:pt idx="2">
                  <c:v>889159</c:v>
                </c:pt>
                <c:pt idx="3">
                  <c:v>868226</c:v>
                </c:pt>
                <c:pt idx="4">
                  <c:v>825974</c:v>
                </c:pt>
                <c:pt idx="5">
                  <c:v>944257</c:v>
                </c:pt>
                <c:pt idx="6">
                  <c:v>982776</c:v>
                </c:pt>
                <c:pt idx="7">
                  <c:v>983835</c:v>
                </c:pt>
                <c:pt idx="8">
                  <c:v>975989</c:v>
                </c:pt>
              </c:numCache>
            </c:numRef>
          </c:val>
          <c:smooth val="0"/>
          <c:extLst>
            <c:ext xmlns:c16="http://schemas.microsoft.com/office/drawing/2014/chart" uri="{C3380CC4-5D6E-409C-BE32-E72D297353CC}">
              <c16:uniqueId val="{00000014-A68B-49CF-9377-77EBA09C5EFD}"/>
            </c:ext>
          </c:extLst>
        </c:ser>
        <c:dLbls>
          <c:showLegendKey val="0"/>
          <c:showVal val="0"/>
          <c:showCatName val="0"/>
          <c:showSerName val="0"/>
          <c:showPercent val="0"/>
          <c:showBubbleSize val="0"/>
        </c:dLbls>
        <c:marker val="1"/>
        <c:smooth val="0"/>
        <c:axId val="119096064"/>
        <c:axId val="118017024"/>
      </c:lineChart>
      <c:catAx>
        <c:axId val="118013952"/>
        <c:scaling>
          <c:orientation val="minMax"/>
        </c:scaling>
        <c:delete val="0"/>
        <c:axPos val="b"/>
        <c:numFmt formatCode="General" sourceLinked="1"/>
        <c:majorTickMark val="out"/>
        <c:minorTickMark val="none"/>
        <c:tickLblPos val="nextTo"/>
        <c:txPr>
          <a:bodyPr/>
          <a:lstStyle/>
          <a:p>
            <a:pPr>
              <a:defRPr sz="800"/>
            </a:pPr>
            <a:endParaRPr lang="en-US"/>
          </a:p>
        </c:txPr>
        <c:crossAx val="118015488"/>
        <c:crosses val="autoZero"/>
        <c:auto val="1"/>
        <c:lblAlgn val="ctr"/>
        <c:lblOffset val="100"/>
        <c:noMultiLvlLbl val="0"/>
      </c:catAx>
      <c:valAx>
        <c:axId val="118015488"/>
        <c:scaling>
          <c:orientation val="minMax"/>
        </c:scaling>
        <c:delete val="0"/>
        <c:axPos val="l"/>
        <c:majorGridlines/>
        <c:numFmt formatCode="_(* #,##0_);_(* \(#,##0\);_(* &quot;-&quot;??_);_(@_)" sourceLinked="1"/>
        <c:majorTickMark val="out"/>
        <c:minorTickMark val="none"/>
        <c:tickLblPos val="nextTo"/>
        <c:crossAx val="118013952"/>
        <c:crosses val="autoZero"/>
        <c:crossBetween val="between"/>
      </c:valAx>
      <c:valAx>
        <c:axId val="118017024"/>
        <c:scaling>
          <c:orientation val="minMax"/>
        </c:scaling>
        <c:delete val="1"/>
        <c:axPos val="r"/>
        <c:numFmt formatCode="_(* #,##0_);_(* \(#,##0\);_(* &quot;-&quot;??_);_(@_)" sourceLinked="1"/>
        <c:majorTickMark val="out"/>
        <c:minorTickMark val="none"/>
        <c:tickLblPos val="nextTo"/>
        <c:crossAx val="119096064"/>
        <c:crosses val="max"/>
        <c:crossBetween val="between"/>
      </c:valAx>
      <c:catAx>
        <c:axId val="119096064"/>
        <c:scaling>
          <c:orientation val="minMax"/>
        </c:scaling>
        <c:delete val="1"/>
        <c:axPos val="b"/>
        <c:numFmt formatCode="General" sourceLinked="1"/>
        <c:majorTickMark val="out"/>
        <c:minorTickMark val="none"/>
        <c:tickLblPos val="nextTo"/>
        <c:crossAx val="118017024"/>
        <c:crosses val="autoZero"/>
        <c:auto val="1"/>
        <c:lblAlgn val="ctr"/>
        <c:lblOffset val="100"/>
        <c:noMultiLvlLbl val="0"/>
      </c:catAx>
    </c:plotArea>
    <c:legend>
      <c:legendPos val="t"/>
      <c:legendEntry>
        <c:idx val="2"/>
        <c:delete val="1"/>
      </c:legendEntry>
      <c:layout>
        <c:manualLayout>
          <c:xMode val="edge"/>
          <c:yMode val="edge"/>
          <c:x val="0.50079724905793732"/>
          <c:y val="0.15718666031149864"/>
          <c:w val="0.45226329310954133"/>
          <c:h val="7.3684265565299903E-2"/>
        </c:manualLayout>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885" y="0"/>
            <a:ext cx="3038319" cy="465242"/>
          </a:xfrm>
          <a:prstGeom prst="rect">
            <a:avLst/>
          </a:prstGeom>
        </p:spPr>
        <p:txBody>
          <a:bodyPr vert="horz" lIns="91440" tIns="45720" rIns="91440" bIns="45720" rtlCol="0"/>
          <a:lstStyle>
            <a:lvl1pPr algn="r">
              <a:defRPr sz="1200"/>
            </a:lvl1pPr>
          </a:lstStyle>
          <a:p>
            <a:fld id="{16CFBFCD-4E9C-419E-9790-B205DBA3D3B2}" type="datetime1">
              <a:rPr lang="en-US" smtClean="0"/>
              <a:t>10/17/2023</a:t>
            </a:fld>
            <a:endParaRPr lang="en-US"/>
          </a:p>
        </p:txBody>
      </p:sp>
      <p:sp>
        <p:nvSpPr>
          <p:cNvPr id="4" name="Footer Placeholder 3"/>
          <p:cNvSpPr>
            <a:spLocks noGrp="1"/>
          </p:cNvSpPr>
          <p:nvPr>
            <p:ph type="ftr" sz="quarter" idx="2"/>
          </p:nvPr>
        </p:nvSpPr>
        <p:spPr>
          <a:xfrm>
            <a:off x="0" y="8829054"/>
            <a:ext cx="3038319" cy="46524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885" y="8829054"/>
            <a:ext cx="3038319" cy="465242"/>
          </a:xfrm>
          <a:prstGeom prst="rect">
            <a:avLst/>
          </a:prstGeom>
        </p:spPr>
        <p:txBody>
          <a:bodyPr vert="horz" lIns="91440" tIns="45720" rIns="91440" bIns="45720" rtlCol="0" anchor="b"/>
          <a:lstStyle>
            <a:lvl1pPr algn="r">
              <a:defRPr sz="1200"/>
            </a:lvl1pPr>
          </a:lstStyle>
          <a:p>
            <a:fld id="{5AF79455-92DD-4EF4-9704-12C8D8CD32BA}" type="slidenum">
              <a:rPr lang="en-US" smtClean="0"/>
              <a:t>‹#›</a:t>
            </a:fld>
            <a:endParaRPr lang="en-US"/>
          </a:p>
        </p:txBody>
      </p:sp>
    </p:spTree>
    <p:extLst>
      <p:ext uri="{BB962C8B-B14F-4D97-AF65-F5344CB8AC3E}">
        <p14:creationId xmlns:p14="http://schemas.microsoft.com/office/powerpoint/2010/main" val="40560529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FFAA0F8-6DAA-48CD-A020-7C3EA5D87179}" type="datetime1">
              <a:rPr lang="en-US" smtClean="0"/>
              <a:t>10/17/2023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60B232E8-A092-4AB9-9389-D47BA5C35DDE}" type="slidenum">
              <a:rPr lang="en-US" smtClean="0"/>
              <a:t>‹#›</a:t>
            </a:fld>
            <a:endParaRPr lang="en-US"/>
          </a:p>
        </p:txBody>
      </p:sp>
    </p:spTree>
    <p:extLst>
      <p:ext uri="{BB962C8B-B14F-4D97-AF65-F5344CB8AC3E}">
        <p14:creationId xmlns:p14="http://schemas.microsoft.com/office/powerpoint/2010/main" val="386234760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B232E8-A092-4AB9-9389-D47BA5C35DDE}" type="slidenum">
              <a:rPr lang="en-US" smtClean="0"/>
              <a:t>1</a:t>
            </a:fld>
            <a:endParaRPr lang="en-US"/>
          </a:p>
        </p:txBody>
      </p:sp>
      <p:sp>
        <p:nvSpPr>
          <p:cNvPr id="5" name="Date Placeholder 4"/>
          <p:cNvSpPr>
            <a:spLocks noGrp="1"/>
          </p:cNvSpPr>
          <p:nvPr>
            <p:ph type="dt" idx="11"/>
          </p:nvPr>
        </p:nvSpPr>
        <p:spPr/>
        <p:txBody>
          <a:bodyPr/>
          <a:lstStyle/>
          <a:p>
            <a:fld id="{E070656F-0F99-4D9B-A957-91CC5C68C015}" type="datetime1">
              <a:rPr lang="en-US" smtClean="0"/>
              <a:t>10/17/2023</a:t>
            </a:fld>
            <a:endParaRPr lang="en-US"/>
          </a:p>
        </p:txBody>
      </p:sp>
    </p:spTree>
    <p:extLst>
      <p:ext uri="{BB962C8B-B14F-4D97-AF65-F5344CB8AC3E}">
        <p14:creationId xmlns:p14="http://schemas.microsoft.com/office/powerpoint/2010/main" val="158871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B232E8-A092-4AB9-9389-D47BA5C35DDE}" type="slidenum">
              <a:rPr lang="en-US" smtClean="0"/>
              <a:t>3</a:t>
            </a:fld>
            <a:endParaRPr lang="en-US"/>
          </a:p>
        </p:txBody>
      </p:sp>
      <p:sp>
        <p:nvSpPr>
          <p:cNvPr id="5" name="Date Placeholder 4"/>
          <p:cNvSpPr>
            <a:spLocks noGrp="1"/>
          </p:cNvSpPr>
          <p:nvPr>
            <p:ph type="dt" idx="11"/>
          </p:nvPr>
        </p:nvSpPr>
        <p:spPr/>
        <p:txBody>
          <a:bodyPr/>
          <a:lstStyle/>
          <a:p>
            <a:fld id="{52E62236-E97B-4704-9202-3528C86F591E}" type="datetime1">
              <a:rPr lang="en-US" smtClean="0"/>
              <a:t>10/17/2023</a:t>
            </a:fld>
            <a:endParaRPr lang="en-US"/>
          </a:p>
        </p:txBody>
      </p:sp>
    </p:spTree>
    <p:extLst>
      <p:ext uri="{BB962C8B-B14F-4D97-AF65-F5344CB8AC3E}">
        <p14:creationId xmlns:p14="http://schemas.microsoft.com/office/powerpoint/2010/main" val="2936479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t>10/17/2023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t>10/17/2023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10/17/2023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t>10/17/2023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t>10/17/2023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t>10/17/2023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t>10/17/2023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t>10/17/2023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t>10/17/2023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t>10/17/2023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8991600" y="2514600"/>
            <a:ext cx="152400" cy="4343400"/>
          </a:xfrm>
          <a:custGeom>
            <a:avLst/>
            <a:gdLst/>
            <a:ahLst/>
            <a:cxnLst/>
            <a:rect l="l" t="t" r="r" b="b"/>
            <a:pathLst>
              <a:path w="152400" h="4343400">
                <a:moveTo>
                  <a:pt x="0" y="4343397"/>
                </a:moveTo>
                <a:lnTo>
                  <a:pt x="152399" y="4343397"/>
                </a:lnTo>
                <a:lnTo>
                  <a:pt x="152399" y="0"/>
                </a:lnTo>
                <a:lnTo>
                  <a:pt x="0" y="0"/>
                </a:lnTo>
                <a:lnTo>
                  <a:pt x="0" y="4343397"/>
                </a:lnTo>
                <a:close/>
              </a:path>
            </a:pathLst>
          </a:custGeom>
          <a:solidFill>
            <a:srgbClr val="FFFFFF"/>
          </a:solidFill>
        </p:spPr>
        <p:txBody>
          <a:bodyPr wrap="square" lIns="0" tIns="0" rIns="0" bIns="0" rtlCol="0"/>
          <a:lstStyle/>
          <a:p>
            <a:endParaRPr/>
          </a:p>
        </p:txBody>
      </p:sp>
      <p:sp>
        <p:nvSpPr>
          <p:cNvPr id="4" name="object 4"/>
          <p:cNvSpPr/>
          <p:nvPr/>
        </p:nvSpPr>
        <p:spPr>
          <a:xfrm>
            <a:off x="0" y="2514600"/>
            <a:ext cx="152400" cy="4343400"/>
          </a:xfrm>
          <a:custGeom>
            <a:avLst/>
            <a:gdLst/>
            <a:ahLst/>
            <a:cxnLst/>
            <a:rect l="l" t="t" r="r" b="b"/>
            <a:pathLst>
              <a:path w="152400" h="4343400">
                <a:moveTo>
                  <a:pt x="0" y="4343399"/>
                </a:moveTo>
                <a:lnTo>
                  <a:pt x="152400" y="4343399"/>
                </a:lnTo>
                <a:lnTo>
                  <a:pt x="152400" y="0"/>
                </a:lnTo>
                <a:lnTo>
                  <a:pt x="0" y="0"/>
                </a:lnTo>
                <a:lnTo>
                  <a:pt x="0" y="4343399"/>
                </a:lnTo>
                <a:close/>
              </a:path>
            </a:pathLst>
          </a:custGeom>
          <a:solidFill>
            <a:srgbClr val="FFFFFF"/>
          </a:solidFill>
        </p:spPr>
        <p:txBody>
          <a:bodyPr wrap="square" lIns="0" tIns="0" rIns="0" bIns="0" rtlCol="0"/>
          <a:lstStyle/>
          <a:p>
            <a:endParaRPr/>
          </a:p>
        </p:txBody>
      </p:sp>
      <p:sp>
        <p:nvSpPr>
          <p:cNvPr id="5" name="object 5"/>
          <p:cNvSpPr/>
          <p:nvPr/>
        </p:nvSpPr>
        <p:spPr>
          <a:xfrm>
            <a:off x="0" y="0"/>
            <a:ext cx="9144000" cy="2514600"/>
          </a:xfrm>
          <a:custGeom>
            <a:avLst/>
            <a:gdLst/>
            <a:ahLst/>
            <a:cxnLst/>
            <a:rect l="l" t="t" r="r" b="b"/>
            <a:pathLst>
              <a:path w="9144000" h="2514600">
                <a:moveTo>
                  <a:pt x="0" y="2514600"/>
                </a:moveTo>
                <a:lnTo>
                  <a:pt x="9144000" y="2514600"/>
                </a:lnTo>
                <a:lnTo>
                  <a:pt x="9144000" y="0"/>
                </a:lnTo>
                <a:lnTo>
                  <a:pt x="0" y="0"/>
                </a:lnTo>
                <a:lnTo>
                  <a:pt x="0" y="2514600"/>
                </a:lnTo>
                <a:close/>
              </a:path>
            </a:pathLst>
          </a:custGeom>
          <a:solidFill>
            <a:srgbClr val="FFFFFF"/>
          </a:solidFill>
        </p:spPr>
        <p:txBody>
          <a:bodyPr wrap="square" lIns="0" tIns="0" rIns="0" bIns="0" rtlCol="0"/>
          <a:lstStyle/>
          <a:p>
            <a:endParaRPr/>
          </a:p>
        </p:txBody>
      </p:sp>
      <p:sp>
        <p:nvSpPr>
          <p:cNvPr id="7" name="object 7"/>
          <p:cNvSpPr/>
          <p:nvPr/>
        </p:nvSpPr>
        <p:spPr>
          <a:xfrm>
            <a:off x="155447" y="2420111"/>
            <a:ext cx="8833485" cy="0"/>
          </a:xfrm>
          <a:custGeom>
            <a:avLst/>
            <a:gdLst/>
            <a:ahLst/>
            <a:cxnLst/>
            <a:rect l="l" t="t" r="r" b="b"/>
            <a:pathLst>
              <a:path w="8833485">
                <a:moveTo>
                  <a:pt x="0" y="0"/>
                </a:moveTo>
                <a:lnTo>
                  <a:pt x="8833104" y="0"/>
                </a:lnTo>
              </a:path>
            </a:pathLst>
          </a:custGeom>
          <a:ln w="11430">
            <a:solidFill>
              <a:srgbClr val="164B6C"/>
            </a:solidFill>
            <a:prstDash val="sysDash"/>
          </a:ln>
        </p:spPr>
        <p:txBody>
          <a:bodyPr wrap="square" lIns="0" tIns="0" rIns="0" bIns="0" rtlCol="0"/>
          <a:lstStyle/>
          <a:p>
            <a:endParaRPr/>
          </a:p>
        </p:txBody>
      </p:sp>
      <p:sp>
        <p:nvSpPr>
          <p:cNvPr id="8" name="object 8"/>
          <p:cNvSpPr/>
          <p:nvPr/>
        </p:nvSpPr>
        <p:spPr>
          <a:xfrm>
            <a:off x="152400" y="152400"/>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9" name="object 9"/>
          <p:cNvSpPr/>
          <p:nvPr/>
        </p:nvSpPr>
        <p:spPr>
          <a:xfrm>
            <a:off x="4267200" y="2115311"/>
            <a:ext cx="609600" cy="609600"/>
          </a:xfrm>
          <a:custGeom>
            <a:avLst/>
            <a:gdLst/>
            <a:ahLst/>
            <a:cxnLst/>
            <a:rect l="l" t="t" r="r" b="b"/>
            <a:pathLst>
              <a:path w="609600" h="609600">
                <a:moveTo>
                  <a:pt x="304800" y="0"/>
                </a:moveTo>
                <a:lnTo>
                  <a:pt x="255374" y="3990"/>
                </a:lnTo>
                <a:lnTo>
                  <a:pt x="208483" y="15544"/>
                </a:lnTo>
                <a:lnTo>
                  <a:pt x="164753" y="34032"/>
                </a:lnTo>
                <a:lnTo>
                  <a:pt x="124815" y="58826"/>
                </a:lnTo>
                <a:lnTo>
                  <a:pt x="89296" y="89296"/>
                </a:lnTo>
                <a:lnTo>
                  <a:pt x="58826" y="124815"/>
                </a:lnTo>
                <a:lnTo>
                  <a:pt x="34032" y="164753"/>
                </a:lnTo>
                <a:lnTo>
                  <a:pt x="15544" y="208483"/>
                </a:lnTo>
                <a:lnTo>
                  <a:pt x="3990" y="255374"/>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74"/>
                </a:lnTo>
                <a:lnTo>
                  <a:pt x="594055" y="208483"/>
                </a:lnTo>
                <a:lnTo>
                  <a:pt x="575567" y="164753"/>
                </a:lnTo>
                <a:lnTo>
                  <a:pt x="550773" y="124815"/>
                </a:lnTo>
                <a:lnTo>
                  <a:pt x="520303" y="89296"/>
                </a:lnTo>
                <a:lnTo>
                  <a:pt x="484784" y="58826"/>
                </a:lnTo>
                <a:lnTo>
                  <a:pt x="444846" y="34032"/>
                </a:lnTo>
                <a:lnTo>
                  <a:pt x="401116" y="15544"/>
                </a:lnTo>
                <a:lnTo>
                  <a:pt x="354225" y="3990"/>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2209800"/>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2"/>
                </a:lnTo>
                <a:lnTo>
                  <a:pt x="5551" y="258551"/>
                </a:lnTo>
                <a:lnTo>
                  <a:pt x="21367" y="302825"/>
                </a:lnTo>
                <a:lnTo>
                  <a:pt x="46186" y="341873"/>
                </a:lnTo>
                <a:lnTo>
                  <a:pt x="78750" y="374437"/>
                </a:lnTo>
                <a:lnTo>
                  <a:pt x="117798" y="399256"/>
                </a:lnTo>
                <a:lnTo>
                  <a:pt x="162072" y="415072"/>
                </a:lnTo>
                <a:lnTo>
                  <a:pt x="210312" y="420624"/>
                </a:lnTo>
                <a:lnTo>
                  <a:pt x="258551" y="415072"/>
                </a:lnTo>
                <a:lnTo>
                  <a:pt x="302825" y="399256"/>
                </a:lnTo>
                <a:lnTo>
                  <a:pt x="341873" y="374437"/>
                </a:lnTo>
                <a:lnTo>
                  <a:pt x="374437" y="341873"/>
                </a:lnTo>
                <a:lnTo>
                  <a:pt x="399256" y="302825"/>
                </a:lnTo>
                <a:lnTo>
                  <a:pt x="415072" y="258551"/>
                </a:lnTo>
                <a:lnTo>
                  <a:pt x="420624" y="210312"/>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2184654"/>
            <a:ext cx="471805" cy="471170"/>
          </a:xfrm>
          <a:custGeom>
            <a:avLst/>
            <a:gdLst/>
            <a:ahLst/>
            <a:cxnLst/>
            <a:rect l="l" t="t" r="r" b="b"/>
            <a:pathLst>
              <a:path w="471804" h="471169">
                <a:moveTo>
                  <a:pt x="234441" y="0"/>
                </a:moveTo>
                <a:lnTo>
                  <a:pt x="187071" y="5080"/>
                </a:lnTo>
                <a:lnTo>
                  <a:pt x="142875" y="19050"/>
                </a:lnTo>
                <a:lnTo>
                  <a:pt x="102997" y="41910"/>
                </a:lnTo>
                <a:lnTo>
                  <a:pt x="68199"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1010"/>
                </a:lnTo>
                <a:lnTo>
                  <a:pt x="212978" y="471170"/>
                </a:lnTo>
                <a:lnTo>
                  <a:pt x="236982" y="471170"/>
                </a:lnTo>
                <a:lnTo>
                  <a:pt x="261112" y="469900"/>
                </a:lnTo>
                <a:lnTo>
                  <a:pt x="284352" y="467360"/>
                </a:lnTo>
                <a:lnTo>
                  <a:pt x="306959" y="461010"/>
                </a:lnTo>
                <a:lnTo>
                  <a:pt x="322471" y="454660"/>
                </a:lnTo>
                <a:lnTo>
                  <a:pt x="236092" y="454660"/>
                </a:lnTo>
                <a:lnTo>
                  <a:pt x="213740" y="453390"/>
                </a:lnTo>
                <a:lnTo>
                  <a:pt x="171069" y="444500"/>
                </a:lnTo>
                <a:lnTo>
                  <a:pt x="131825" y="429260"/>
                </a:lnTo>
                <a:lnTo>
                  <a:pt x="96900" y="405130"/>
                </a:lnTo>
                <a:lnTo>
                  <a:pt x="67183" y="375920"/>
                </a:lnTo>
                <a:lnTo>
                  <a:pt x="43561" y="340360"/>
                </a:lnTo>
                <a:lnTo>
                  <a:pt x="26924" y="302260"/>
                </a:lnTo>
                <a:lnTo>
                  <a:pt x="18034" y="259080"/>
                </a:lnTo>
                <a:lnTo>
                  <a:pt x="16954" y="237490"/>
                </a:lnTo>
                <a:lnTo>
                  <a:pt x="16958" y="234950"/>
                </a:lnTo>
                <a:lnTo>
                  <a:pt x="21336" y="191770"/>
                </a:lnTo>
                <a:lnTo>
                  <a:pt x="34036" y="151130"/>
                </a:lnTo>
                <a:lnTo>
                  <a:pt x="54101" y="114300"/>
                </a:lnTo>
                <a:lnTo>
                  <a:pt x="80772" y="81280"/>
                </a:lnTo>
                <a:lnTo>
                  <a:pt x="113157" y="54610"/>
                </a:lnTo>
                <a:lnTo>
                  <a:pt x="150240" y="34290"/>
                </a:lnTo>
                <a:lnTo>
                  <a:pt x="191262" y="21590"/>
                </a:lnTo>
                <a:lnTo>
                  <a:pt x="235331" y="17780"/>
                </a:lnTo>
                <a:lnTo>
                  <a:pt x="323269" y="17780"/>
                </a:lnTo>
                <a:lnTo>
                  <a:pt x="304546" y="10160"/>
                </a:lnTo>
                <a:lnTo>
                  <a:pt x="281939" y="5080"/>
                </a:lnTo>
                <a:lnTo>
                  <a:pt x="258445" y="1270"/>
                </a:lnTo>
                <a:lnTo>
                  <a:pt x="234441" y="0"/>
                </a:lnTo>
                <a:close/>
              </a:path>
              <a:path w="471804" h="471169">
                <a:moveTo>
                  <a:pt x="323269"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471"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389" y="19050"/>
                </a:lnTo>
                <a:lnTo>
                  <a:pt x="323269" y="17780"/>
                </a:lnTo>
                <a:close/>
              </a:path>
              <a:path w="471804" h="471169">
                <a:moveTo>
                  <a:pt x="236092" y="34290"/>
                </a:moveTo>
                <a:lnTo>
                  <a:pt x="195452" y="38100"/>
                </a:lnTo>
                <a:lnTo>
                  <a:pt x="157607" y="49530"/>
                </a:lnTo>
                <a:lnTo>
                  <a:pt x="123189" y="68580"/>
                </a:lnTo>
                <a:lnTo>
                  <a:pt x="93345" y="92710"/>
                </a:lnTo>
                <a:lnTo>
                  <a:pt x="68579" y="123190"/>
                </a:lnTo>
                <a:lnTo>
                  <a:pt x="49911" y="157480"/>
                </a:lnTo>
                <a:lnTo>
                  <a:pt x="38100" y="194310"/>
                </a:lnTo>
                <a:lnTo>
                  <a:pt x="33968" y="234950"/>
                </a:lnTo>
                <a:lnTo>
                  <a:pt x="33964" y="237490"/>
                </a:lnTo>
                <a:lnTo>
                  <a:pt x="34798" y="256540"/>
                </a:lnTo>
                <a:lnTo>
                  <a:pt x="42799" y="295910"/>
                </a:lnTo>
                <a:lnTo>
                  <a:pt x="58038" y="331470"/>
                </a:lnTo>
                <a:lnTo>
                  <a:pt x="79628" y="364490"/>
                </a:lnTo>
                <a:lnTo>
                  <a:pt x="107061" y="391160"/>
                </a:lnTo>
                <a:lnTo>
                  <a:pt x="139191" y="412750"/>
                </a:lnTo>
                <a:lnTo>
                  <a:pt x="175387" y="429260"/>
                </a:lnTo>
                <a:lnTo>
                  <a:pt x="214629" y="436880"/>
                </a:lnTo>
                <a:lnTo>
                  <a:pt x="235331" y="438150"/>
                </a:lnTo>
                <a:lnTo>
                  <a:pt x="255904" y="436880"/>
                </a:lnTo>
                <a:lnTo>
                  <a:pt x="275971" y="434340"/>
                </a:lnTo>
                <a:lnTo>
                  <a:pt x="295401" y="429260"/>
                </a:lnTo>
                <a:lnTo>
                  <a:pt x="313944" y="422910"/>
                </a:lnTo>
                <a:lnTo>
                  <a:pt x="318987" y="420370"/>
                </a:lnTo>
                <a:lnTo>
                  <a:pt x="215391" y="420370"/>
                </a:lnTo>
                <a:lnTo>
                  <a:pt x="179577" y="412750"/>
                </a:lnTo>
                <a:lnTo>
                  <a:pt x="131445" y="388620"/>
                </a:lnTo>
                <a:lnTo>
                  <a:pt x="92201" y="353060"/>
                </a:lnTo>
                <a:lnTo>
                  <a:pt x="64897" y="307340"/>
                </a:lnTo>
                <a:lnTo>
                  <a:pt x="51562" y="254000"/>
                </a:lnTo>
                <a:lnTo>
                  <a:pt x="50800" y="234950"/>
                </a:lnTo>
                <a:lnTo>
                  <a:pt x="51815" y="215900"/>
                </a:lnTo>
                <a:lnTo>
                  <a:pt x="65786" y="162560"/>
                </a:lnTo>
                <a:lnTo>
                  <a:pt x="93725" y="118110"/>
                </a:lnTo>
                <a:lnTo>
                  <a:pt x="133350" y="82550"/>
                </a:lnTo>
                <a:lnTo>
                  <a:pt x="181990" y="5842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74192" y="54610"/>
                </a:lnTo>
                <a:lnTo>
                  <a:pt x="324992" y="73660"/>
                </a:lnTo>
                <a:lnTo>
                  <a:pt x="367411" y="106680"/>
                </a:lnTo>
                <a:lnTo>
                  <a:pt x="399034" y="148590"/>
                </a:lnTo>
                <a:lnTo>
                  <a:pt x="417067" y="200660"/>
                </a:lnTo>
                <a:lnTo>
                  <a:pt x="420624" y="237490"/>
                </a:lnTo>
                <a:lnTo>
                  <a:pt x="419608" y="256540"/>
                </a:lnTo>
                <a:lnTo>
                  <a:pt x="405638" y="308610"/>
                </a:lnTo>
                <a:lnTo>
                  <a:pt x="377698" y="354330"/>
                </a:lnTo>
                <a:lnTo>
                  <a:pt x="338200" y="389890"/>
                </a:lnTo>
                <a:lnTo>
                  <a:pt x="289560" y="412750"/>
                </a:lnTo>
                <a:lnTo>
                  <a:pt x="253364" y="420370"/>
                </a:lnTo>
                <a:lnTo>
                  <a:pt x="318987" y="420370"/>
                </a:lnTo>
                <a:lnTo>
                  <a:pt x="363854" y="392430"/>
                </a:lnTo>
                <a:lnTo>
                  <a:pt x="391287" y="364490"/>
                </a:lnTo>
                <a:lnTo>
                  <a:pt x="413003" y="332740"/>
                </a:lnTo>
                <a:lnTo>
                  <a:pt x="428371" y="295910"/>
                </a:lnTo>
                <a:lnTo>
                  <a:pt x="436499" y="257810"/>
                </a:lnTo>
                <a:lnTo>
                  <a:pt x="437459" y="234950"/>
                </a:lnTo>
                <a:lnTo>
                  <a:pt x="436625" y="215900"/>
                </a:lnTo>
                <a:lnTo>
                  <a:pt x="428625" y="176530"/>
                </a:lnTo>
                <a:lnTo>
                  <a:pt x="413512" y="139700"/>
                </a:lnTo>
                <a:lnTo>
                  <a:pt x="391795" y="107950"/>
                </a:lnTo>
                <a:lnTo>
                  <a:pt x="364489" y="8001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293310" y="2829940"/>
            <a:ext cx="8613707" cy="1354217"/>
          </a:xfrm>
          <a:prstGeom prst="rect">
            <a:avLst/>
          </a:prstGeom>
        </p:spPr>
        <p:txBody>
          <a:bodyPr vert="horz" wrap="square" lIns="0" tIns="0" rIns="0" bIns="0" rtlCol="0">
            <a:spAutoFit/>
          </a:bodyPr>
          <a:lstStyle/>
          <a:p>
            <a:pPr marL="12700" algn="ctr"/>
            <a:r>
              <a:rPr sz="4400" b="1" spc="-5" dirty="0" smtClean="0">
                <a:solidFill>
                  <a:srgbClr val="164B6C"/>
                </a:solidFill>
                <a:latin typeface="Calibri"/>
                <a:ea typeface="+mj-ea"/>
                <a:cs typeface="Calibri"/>
              </a:rPr>
              <a:t>SFY</a:t>
            </a:r>
            <a:r>
              <a:rPr lang="en-US" sz="4400" b="1" spc="-5" dirty="0" smtClean="0">
                <a:solidFill>
                  <a:srgbClr val="164B6C"/>
                </a:solidFill>
                <a:latin typeface="Calibri"/>
                <a:ea typeface="+mj-ea"/>
                <a:cs typeface="Calibri"/>
              </a:rPr>
              <a:t> </a:t>
            </a:r>
            <a:r>
              <a:rPr sz="4400" b="1" spc="-5" dirty="0" smtClean="0">
                <a:solidFill>
                  <a:srgbClr val="164B6C"/>
                </a:solidFill>
                <a:latin typeface="Calibri"/>
                <a:ea typeface="+mj-ea"/>
                <a:cs typeface="Calibri"/>
              </a:rPr>
              <a:t>201</a:t>
            </a:r>
            <a:r>
              <a:rPr lang="en-US" sz="4400" b="1" spc="-5" dirty="0" smtClean="0">
                <a:solidFill>
                  <a:srgbClr val="164B6C"/>
                </a:solidFill>
                <a:latin typeface="Calibri"/>
                <a:ea typeface="+mj-ea"/>
                <a:cs typeface="Calibri"/>
              </a:rPr>
              <a:t>9</a:t>
            </a:r>
            <a:r>
              <a:rPr sz="4400" b="1" spc="-5" dirty="0" smtClean="0">
                <a:solidFill>
                  <a:srgbClr val="164B6C"/>
                </a:solidFill>
                <a:latin typeface="Calibri"/>
                <a:ea typeface="+mj-ea"/>
                <a:cs typeface="Calibri"/>
              </a:rPr>
              <a:t> </a:t>
            </a:r>
            <a:r>
              <a:rPr sz="4400" b="1" spc="-5" dirty="0">
                <a:solidFill>
                  <a:srgbClr val="164B6C"/>
                </a:solidFill>
                <a:latin typeface="Calibri"/>
                <a:ea typeface="+mj-ea"/>
                <a:cs typeface="Calibri"/>
              </a:rPr>
              <a:t>BUDGET UPDATE</a:t>
            </a:r>
          </a:p>
          <a:p>
            <a:pPr marL="12700" algn="ctr">
              <a:tabLst>
                <a:tab pos="1197610" algn="l"/>
              </a:tabLst>
            </a:pPr>
            <a:r>
              <a:rPr lang="en-US" sz="4400" b="1" spc="-5" dirty="0" smtClean="0">
                <a:solidFill>
                  <a:srgbClr val="164B6C"/>
                </a:solidFill>
                <a:latin typeface="Calibri"/>
                <a:ea typeface="+mj-ea"/>
                <a:cs typeface="Calibri"/>
              </a:rPr>
              <a:t>M</a:t>
            </a:r>
            <a:r>
              <a:rPr sz="4400" b="1" spc="-5" dirty="0" smtClean="0">
                <a:solidFill>
                  <a:srgbClr val="164B6C"/>
                </a:solidFill>
                <a:latin typeface="Calibri"/>
                <a:ea typeface="+mj-ea"/>
                <a:cs typeface="Calibri"/>
              </a:rPr>
              <a:t>O H</a:t>
            </a:r>
            <a:r>
              <a:rPr lang="en-US" sz="4400" b="1" spc="-5" dirty="0" smtClean="0">
                <a:solidFill>
                  <a:srgbClr val="164B6C"/>
                </a:solidFill>
                <a:latin typeface="Calibri"/>
                <a:ea typeface="+mj-ea"/>
                <a:cs typeface="Calibri"/>
              </a:rPr>
              <a:t>ealthNet Oversight Committee</a:t>
            </a:r>
            <a:endParaRPr sz="4400" b="1" spc="-5" dirty="0">
              <a:solidFill>
                <a:srgbClr val="164B6C"/>
              </a:solidFill>
              <a:latin typeface="Calibri"/>
              <a:ea typeface="+mj-ea"/>
              <a:cs typeface="Calibri"/>
            </a:endParaRPr>
          </a:p>
        </p:txBody>
      </p:sp>
      <p:sp>
        <p:nvSpPr>
          <p:cNvPr id="14" name="object 14"/>
          <p:cNvSpPr txBox="1"/>
          <p:nvPr/>
        </p:nvSpPr>
        <p:spPr>
          <a:xfrm>
            <a:off x="5294757" y="5237886"/>
            <a:ext cx="3238500" cy="1080296"/>
          </a:xfrm>
          <a:prstGeom prst="rect">
            <a:avLst/>
          </a:prstGeom>
        </p:spPr>
        <p:txBody>
          <a:bodyPr vert="horz" wrap="square" lIns="0" tIns="0" rIns="0" bIns="0" rtlCol="0">
            <a:spAutoFit/>
          </a:bodyPr>
          <a:lstStyle/>
          <a:p>
            <a:pPr marL="12700" marR="5080">
              <a:lnSpc>
                <a:spcPct val="116700"/>
              </a:lnSpc>
            </a:pPr>
            <a:r>
              <a:rPr sz="2000" spc="-10" dirty="0">
                <a:latin typeface="Calibri"/>
                <a:cs typeface="Calibri"/>
              </a:rPr>
              <a:t>Presented </a:t>
            </a:r>
            <a:r>
              <a:rPr sz="2000" spc="-5" dirty="0">
                <a:latin typeface="Calibri"/>
                <a:cs typeface="Calibri"/>
              </a:rPr>
              <a:t>by </a:t>
            </a:r>
            <a:r>
              <a:rPr lang="en-US" sz="2000" spc="-20" dirty="0" smtClean="0">
                <a:latin typeface="Calibri"/>
                <a:cs typeface="Calibri"/>
              </a:rPr>
              <a:t>Tony Brite</a:t>
            </a:r>
          </a:p>
          <a:p>
            <a:pPr marL="12700" marR="5080">
              <a:lnSpc>
                <a:spcPct val="116700"/>
              </a:lnSpc>
            </a:pPr>
            <a:r>
              <a:rPr sz="2000" spc="-5" dirty="0" smtClean="0">
                <a:latin typeface="Calibri"/>
                <a:cs typeface="Calibri"/>
              </a:rPr>
              <a:t>Deputy </a:t>
            </a:r>
            <a:r>
              <a:rPr sz="2000" spc="-5" dirty="0">
                <a:latin typeface="Calibri"/>
                <a:cs typeface="Calibri"/>
              </a:rPr>
              <a:t>Finance </a:t>
            </a:r>
            <a:r>
              <a:rPr sz="2000" spc="-10" dirty="0">
                <a:latin typeface="Calibri"/>
                <a:cs typeface="Calibri"/>
              </a:rPr>
              <a:t>Director  </a:t>
            </a:r>
            <a:r>
              <a:rPr lang="en-US" sz="2000" spc="-5" dirty="0" smtClean="0">
                <a:latin typeface="Calibri"/>
                <a:cs typeface="Calibri"/>
              </a:rPr>
              <a:t>February 1, 2018</a:t>
            </a:r>
            <a:endParaRPr sz="2000" dirty="0">
              <a:latin typeface="Calibri"/>
              <a:cs typeface="Calibri"/>
            </a:endParaRPr>
          </a:p>
        </p:txBody>
      </p:sp>
      <p:sp>
        <p:nvSpPr>
          <p:cNvPr id="15" name="object 15"/>
          <p:cNvSpPr/>
          <p:nvPr/>
        </p:nvSpPr>
        <p:spPr>
          <a:xfrm>
            <a:off x="293311" y="228600"/>
            <a:ext cx="3512058" cy="789190"/>
          </a:xfrm>
          <a:prstGeom prst="rect">
            <a:avLst/>
          </a:prstGeom>
          <a:blipFill>
            <a:blip r:embed="rId3" cstate="print"/>
            <a:stretch>
              <a:fillRect/>
            </a:stretch>
          </a:blipFill>
        </p:spPr>
        <p:txBody>
          <a:bodyPr wrap="square" lIns="0" tIns="0" rIns="0" bIns="0" rtlCol="0"/>
          <a:lstStyle/>
          <a:p>
            <a:endParaRPr/>
          </a:p>
        </p:txBody>
      </p:sp>
      <p:sp>
        <p:nvSpPr>
          <p:cNvPr id="16" name="object 16"/>
          <p:cNvSpPr/>
          <p:nvPr/>
        </p:nvSpPr>
        <p:spPr>
          <a:xfrm>
            <a:off x="6324600" y="403705"/>
            <a:ext cx="2582418" cy="877712"/>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441126" y="1111706"/>
            <a:ext cx="262128" cy="246221"/>
          </a:xfrm>
          <a:prstGeom prst="rect">
            <a:avLst/>
          </a:prstGeom>
        </p:spPr>
        <p:txBody>
          <a:bodyPr vert="horz" wrap="square" lIns="0" tIns="0" rIns="0" bIns="0" rtlCol="0">
            <a:spAutoFit/>
          </a:bodyPr>
          <a:lstStyle/>
          <a:p>
            <a:pPr marL="12700">
              <a:lnSpc>
                <a:spcPct val="100000"/>
              </a:lnSpc>
            </a:pPr>
            <a:r>
              <a:rPr lang="en-US" sz="1600" spc="-5" dirty="0" smtClean="0">
                <a:solidFill>
                  <a:srgbClr val="164B6C"/>
                </a:solidFill>
                <a:latin typeface="Georgia"/>
                <a:cs typeface="Georgia"/>
              </a:rPr>
              <a:t>10</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14824" y="3089909"/>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34.0</a:t>
            </a:r>
            <a:endParaRPr sz="1600" dirty="0">
              <a:latin typeface="Calibri"/>
              <a:cs typeface="Calibri"/>
            </a:endParaRPr>
          </a:p>
        </p:txBody>
      </p:sp>
      <p:sp>
        <p:nvSpPr>
          <p:cNvPr id="18" name="object 18"/>
          <p:cNvSpPr txBox="1"/>
          <p:nvPr/>
        </p:nvSpPr>
        <p:spPr>
          <a:xfrm>
            <a:off x="8102224" y="3089909"/>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11.7</a:t>
            </a:r>
            <a:endParaRPr sz="1600" dirty="0">
              <a:latin typeface="Calibri"/>
              <a:cs typeface="Calibri"/>
            </a:endParaRPr>
          </a:p>
        </p:txBody>
      </p:sp>
      <p:sp>
        <p:nvSpPr>
          <p:cNvPr id="19" name="object 19"/>
          <p:cNvSpPr txBox="1"/>
          <p:nvPr/>
        </p:nvSpPr>
        <p:spPr>
          <a:xfrm>
            <a:off x="173182" y="3089909"/>
            <a:ext cx="6271945" cy="1313180"/>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Managed Care Contracted Withhold Deferment</a:t>
            </a:r>
          </a:p>
          <a:p>
            <a:pPr marL="12700">
              <a:lnSpc>
                <a:spcPct val="100000"/>
              </a:lnSpc>
            </a:pPr>
            <a:endParaRPr sz="1600" dirty="0">
              <a:latin typeface="Calibri"/>
              <a:cs typeface="Calibri"/>
            </a:endParaRPr>
          </a:p>
          <a:p>
            <a:pPr marL="38100">
              <a:lnSpc>
                <a:spcPts val="1565"/>
              </a:lnSpc>
            </a:pPr>
            <a:r>
              <a:rPr lang="en-US" sz="1600" spc="-5" dirty="0" smtClean="0">
                <a:latin typeface="Calibri"/>
                <a:cs typeface="Calibri"/>
              </a:rPr>
              <a:t>Funding needed for </a:t>
            </a:r>
            <a:r>
              <a:rPr lang="en-US" sz="1600" spc="-5" dirty="0">
                <a:latin typeface="Calibri"/>
                <a:cs typeface="Calibri"/>
              </a:rPr>
              <a:t>the amount of Managed Care withhold deferred in SFY18 associated with extending Managed Care regional coverage and increasing the Managed Care withhold from 2.5% to 5% in the Statewide Managed Care RFP.</a:t>
            </a:r>
            <a:endParaRPr lang="en-US" sz="1600" dirty="0">
              <a:latin typeface="Calibri"/>
              <a:cs typeface="Calibri"/>
            </a:endParaRPr>
          </a:p>
        </p:txBody>
      </p:sp>
      <p:sp>
        <p:nvSpPr>
          <p:cNvPr id="20" name="object 20"/>
          <p:cNvSpPr txBox="1"/>
          <p:nvPr/>
        </p:nvSpPr>
        <p:spPr>
          <a:xfrm>
            <a:off x="6827806" y="4427388"/>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20.6</a:t>
            </a:r>
            <a:endParaRPr sz="1600" dirty="0">
              <a:latin typeface="Calibri"/>
              <a:cs typeface="Calibri"/>
            </a:endParaRPr>
          </a:p>
        </p:txBody>
      </p:sp>
      <p:sp>
        <p:nvSpPr>
          <p:cNvPr id="21" name="object 21"/>
          <p:cNvSpPr txBox="1"/>
          <p:nvPr/>
        </p:nvSpPr>
        <p:spPr>
          <a:xfrm>
            <a:off x="8115206" y="4419724"/>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3.2</a:t>
            </a:r>
            <a:endParaRPr sz="1600" dirty="0">
              <a:latin typeface="Calibri"/>
              <a:cs typeface="Calibri"/>
            </a:endParaRPr>
          </a:p>
        </p:txBody>
      </p:sp>
      <p:sp>
        <p:nvSpPr>
          <p:cNvPr id="22" name="object 22"/>
          <p:cNvSpPr txBox="1"/>
          <p:nvPr/>
        </p:nvSpPr>
        <p:spPr>
          <a:xfrm>
            <a:off x="186164" y="4428143"/>
            <a:ext cx="6018530" cy="1864613"/>
          </a:xfrm>
          <a:prstGeom prst="rect">
            <a:avLst/>
          </a:prstGeom>
        </p:spPr>
        <p:txBody>
          <a:bodyPr vert="horz" wrap="square" lIns="0" tIns="0" rIns="0" bIns="0" rtlCol="0">
            <a:spAutoFit/>
          </a:bodyPr>
          <a:lstStyle/>
          <a:p>
            <a:pPr marL="38100">
              <a:lnSpc>
                <a:spcPct val="100000"/>
              </a:lnSpc>
              <a:spcBef>
                <a:spcPts val="915"/>
              </a:spcBef>
            </a:pPr>
            <a:r>
              <a:rPr lang="en-US" sz="1600" b="1" spc="-5" dirty="0" smtClean="0">
                <a:latin typeface="Calibri"/>
                <a:cs typeface="Calibri"/>
              </a:rPr>
              <a:t>HB 1565 Asset Limit Increase</a:t>
            </a:r>
            <a:endParaRPr lang="en-US" sz="1600" dirty="0">
              <a:latin typeface="Calibri"/>
              <a:cs typeface="Calibri"/>
            </a:endParaRPr>
          </a:p>
          <a:p>
            <a:pPr marL="17145" marR="5080">
              <a:lnSpc>
                <a:spcPct val="100200"/>
              </a:lnSpc>
              <a:spcBef>
                <a:spcPts val="1055"/>
              </a:spcBef>
            </a:pPr>
            <a:r>
              <a:rPr lang="en-US" sz="1600" spc="-5" dirty="0">
                <a:latin typeface="Calibri"/>
                <a:cs typeface="Calibri"/>
              </a:rPr>
              <a:t>Funding </a:t>
            </a:r>
            <a:r>
              <a:rPr lang="en-US" sz="1600" spc="-10" dirty="0">
                <a:latin typeface="Calibri"/>
                <a:cs typeface="Calibri"/>
              </a:rPr>
              <a:t>for </a:t>
            </a:r>
            <a:r>
              <a:rPr lang="en-US" sz="1600" spc="-5" dirty="0">
                <a:latin typeface="Calibri"/>
                <a:cs typeface="Calibri"/>
              </a:rPr>
              <a:t>additional individuals and couples </a:t>
            </a:r>
            <a:r>
              <a:rPr lang="en-US" sz="1600" dirty="0">
                <a:latin typeface="Calibri"/>
                <a:cs typeface="Calibri"/>
              </a:rPr>
              <a:t>who will </a:t>
            </a:r>
            <a:r>
              <a:rPr lang="en-US" sz="1600" spc="-10" dirty="0">
                <a:latin typeface="Calibri"/>
                <a:cs typeface="Calibri"/>
              </a:rPr>
              <a:t>become </a:t>
            </a:r>
            <a:r>
              <a:rPr lang="en-US" sz="1600" dirty="0">
                <a:latin typeface="Calibri"/>
                <a:cs typeface="Calibri"/>
              </a:rPr>
              <a:t>eligible </a:t>
            </a:r>
            <a:r>
              <a:rPr lang="en-US" sz="1600" spc="-10" dirty="0">
                <a:latin typeface="Calibri"/>
                <a:cs typeface="Calibri"/>
              </a:rPr>
              <a:t>for </a:t>
            </a:r>
            <a:r>
              <a:rPr lang="en-US" sz="1600" spc="-5" dirty="0">
                <a:latin typeface="Calibri"/>
                <a:cs typeface="Calibri"/>
              </a:rPr>
              <a:t>full  Medicaid benefits </a:t>
            </a:r>
            <a:r>
              <a:rPr lang="en-US" sz="1600" dirty="0">
                <a:latin typeface="Calibri"/>
                <a:cs typeface="Calibri"/>
              </a:rPr>
              <a:t>as a </a:t>
            </a:r>
            <a:r>
              <a:rPr lang="en-US" sz="1600" spc="-5" dirty="0">
                <a:latin typeface="Calibri"/>
                <a:cs typeface="Calibri"/>
              </a:rPr>
              <a:t>result of </a:t>
            </a:r>
            <a:r>
              <a:rPr lang="en-US" sz="1600" dirty="0">
                <a:latin typeface="Calibri"/>
                <a:cs typeface="Calibri"/>
              </a:rPr>
              <a:t>HB </a:t>
            </a:r>
            <a:r>
              <a:rPr lang="en-US" sz="1600" spc="-5" dirty="0">
                <a:latin typeface="Calibri"/>
                <a:cs typeface="Calibri"/>
              </a:rPr>
              <a:t>1565 (2016). The bill raises the </a:t>
            </a:r>
            <a:r>
              <a:rPr lang="en-US" sz="1600" dirty="0">
                <a:latin typeface="Calibri"/>
                <a:cs typeface="Calibri"/>
              </a:rPr>
              <a:t>MO </a:t>
            </a:r>
            <a:r>
              <a:rPr lang="en-US" sz="1600" spc="-5" dirty="0">
                <a:latin typeface="Calibri"/>
                <a:cs typeface="Calibri"/>
              </a:rPr>
              <a:t>HealthNet asset  </a:t>
            </a:r>
            <a:r>
              <a:rPr lang="en-US" sz="1600" dirty="0">
                <a:latin typeface="Calibri"/>
                <a:cs typeface="Calibri"/>
              </a:rPr>
              <a:t>limits </a:t>
            </a:r>
            <a:r>
              <a:rPr lang="en-US" sz="1600" spc="-10" dirty="0">
                <a:latin typeface="Calibri"/>
                <a:cs typeface="Calibri"/>
              </a:rPr>
              <a:t>for </a:t>
            </a:r>
            <a:r>
              <a:rPr lang="en-US" sz="1600" dirty="0">
                <a:latin typeface="Calibri"/>
                <a:cs typeface="Calibri"/>
              </a:rPr>
              <a:t>MO </a:t>
            </a:r>
            <a:r>
              <a:rPr lang="en-US" sz="1600" spc="-5" dirty="0">
                <a:latin typeface="Calibri"/>
                <a:cs typeface="Calibri"/>
              </a:rPr>
              <a:t>HealthNet permanent and totally </a:t>
            </a:r>
            <a:r>
              <a:rPr lang="en-US" sz="1600" dirty="0">
                <a:latin typeface="Calibri"/>
                <a:cs typeface="Calibri"/>
              </a:rPr>
              <a:t>disabled </a:t>
            </a:r>
            <a:r>
              <a:rPr lang="en-US" sz="1600" spc="-5" dirty="0">
                <a:latin typeface="Calibri"/>
                <a:cs typeface="Calibri"/>
              </a:rPr>
              <a:t>claimants, </a:t>
            </a:r>
            <a:r>
              <a:rPr lang="en-US" sz="1600" dirty="0">
                <a:latin typeface="Calibri"/>
                <a:cs typeface="Calibri"/>
              </a:rPr>
              <a:t>MO </a:t>
            </a:r>
            <a:r>
              <a:rPr lang="en-US" sz="1600" spc="-5" dirty="0">
                <a:latin typeface="Calibri"/>
                <a:cs typeface="Calibri"/>
              </a:rPr>
              <a:t>HealthNet  blind claimants, and </a:t>
            </a:r>
            <a:r>
              <a:rPr lang="en-US" sz="1600" dirty="0">
                <a:latin typeface="Calibri"/>
                <a:cs typeface="Calibri"/>
              </a:rPr>
              <a:t>MO </a:t>
            </a:r>
            <a:r>
              <a:rPr lang="en-US" sz="1600" spc="-5" dirty="0">
                <a:latin typeface="Calibri"/>
                <a:cs typeface="Calibri"/>
              </a:rPr>
              <a:t>HealthNet aged claimants </a:t>
            </a:r>
            <a:r>
              <a:rPr lang="en-US" sz="1600" spc="-10" dirty="0">
                <a:latin typeface="Calibri"/>
                <a:cs typeface="Calibri"/>
              </a:rPr>
              <a:t>from </a:t>
            </a:r>
            <a:r>
              <a:rPr lang="en-US" sz="1600" spc="-5" dirty="0" smtClean="0">
                <a:latin typeface="Calibri"/>
                <a:cs typeface="Calibri"/>
              </a:rPr>
              <a:t>$2,000 </a:t>
            </a:r>
            <a:r>
              <a:rPr lang="en-US" sz="1600" spc="-10" dirty="0">
                <a:latin typeface="Calibri"/>
                <a:cs typeface="Calibri"/>
              </a:rPr>
              <a:t>to </a:t>
            </a:r>
            <a:r>
              <a:rPr lang="en-US" sz="1600" spc="-5" dirty="0" smtClean="0">
                <a:latin typeface="Calibri"/>
                <a:cs typeface="Calibri"/>
              </a:rPr>
              <a:t>$3,000 </a:t>
            </a:r>
            <a:r>
              <a:rPr lang="en-US" sz="1600" spc="-10" dirty="0">
                <a:latin typeface="Calibri"/>
                <a:cs typeface="Calibri"/>
              </a:rPr>
              <a:t>for  </a:t>
            </a:r>
            <a:r>
              <a:rPr lang="en-US" sz="1600" spc="-5" dirty="0">
                <a:latin typeface="Calibri"/>
                <a:cs typeface="Calibri"/>
              </a:rPr>
              <a:t>individuals and </a:t>
            </a:r>
            <a:r>
              <a:rPr lang="en-US" sz="1600" spc="-5" dirty="0" smtClean="0">
                <a:latin typeface="Calibri"/>
                <a:cs typeface="Calibri"/>
              </a:rPr>
              <a:t>$4,000 </a:t>
            </a:r>
            <a:r>
              <a:rPr lang="en-US" sz="1600" spc="-10" dirty="0">
                <a:latin typeface="Calibri"/>
                <a:cs typeface="Calibri"/>
              </a:rPr>
              <a:t>to </a:t>
            </a:r>
            <a:r>
              <a:rPr lang="en-US" sz="1600" spc="-5" dirty="0" smtClean="0">
                <a:latin typeface="Calibri"/>
                <a:cs typeface="Calibri"/>
              </a:rPr>
              <a:t>$6,000 </a:t>
            </a:r>
            <a:r>
              <a:rPr lang="en-US" sz="1600" spc="-10" dirty="0">
                <a:latin typeface="Calibri"/>
                <a:cs typeface="Calibri"/>
              </a:rPr>
              <a:t>for </a:t>
            </a:r>
            <a:r>
              <a:rPr lang="en-US" sz="1600" dirty="0">
                <a:latin typeface="Calibri"/>
                <a:cs typeface="Calibri"/>
              </a:rPr>
              <a:t>married </a:t>
            </a:r>
            <a:r>
              <a:rPr lang="en-US" sz="1600" spc="-5" dirty="0">
                <a:latin typeface="Calibri"/>
                <a:cs typeface="Calibri"/>
              </a:rPr>
              <a:t>couples </a:t>
            </a:r>
            <a:r>
              <a:rPr lang="en-US" sz="1600" dirty="0">
                <a:latin typeface="Calibri"/>
                <a:cs typeface="Calibri"/>
              </a:rPr>
              <a:t>in</a:t>
            </a:r>
            <a:r>
              <a:rPr lang="en-US" sz="1600" spc="80" dirty="0">
                <a:latin typeface="Calibri"/>
                <a:cs typeface="Calibri"/>
              </a:rPr>
              <a:t> </a:t>
            </a:r>
            <a:r>
              <a:rPr lang="en-US" sz="1600" spc="-5" dirty="0" smtClean="0">
                <a:latin typeface="Calibri"/>
                <a:cs typeface="Calibri"/>
              </a:rPr>
              <a:t>2019.</a:t>
            </a:r>
            <a:endParaRPr lang="en-US"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1870822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464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441126" y="1137744"/>
            <a:ext cx="262128" cy="246221"/>
          </a:xfrm>
          <a:prstGeom prst="rect">
            <a:avLst/>
          </a:prstGeom>
        </p:spPr>
        <p:txBody>
          <a:bodyPr vert="horz" wrap="square" lIns="0" tIns="0" rIns="0" bIns="0" rtlCol="0">
            <a:spAutoFit/>
          </a:bodyPr>
          <a:lstStyle/>
          <a:p>
            <a:pPr marL="12700">
              <a:lnSpc>
                <a:spcPct val="100000"/>
              </a:lnSpc>
            </a:pPr>
            <a:r>
              <a:rPr lang="en-US" sz="1600" spc="-5" dirty="0" smtClean="0">
                <a:solidFill>
                  <a:srgbClr val="164B6C"/>
                </a:solidFill>
                <a:latin typeface="Georgia"/>
                <a:cs typeface="Georgia"/>
              </a:rPr>
              <a:t>11</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14824" y="3089909"/>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9.6</a:t>
            </a:r>
            <a:endParaRPr sz="1600" dirty="0">
              <a:latin typeface="Calibri"/>
              <a:cs typeface="Calibri"/>
            </a:endParaRPr>
          </a:p>
        </p:txBody>
      </p:sp>
      <p:sp>
        <p:nvSpPr>
          <p:cNvPr id="18" name="object 18"/>
          <p:cNvSpPr txBox="1"/>
          <p:nvPr/>
        </p:nvSpPr>
        <p:spPr>
          <a:xfrm>
            <a:off x="8102224" y="3089909"/>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6.6</a:t>
            </a:r>
            <a:endParaRPr sz="1600" dirty="0">
              <a:latin typeface="Calibri"/>
              <a:cs typeface="Calibri"/>
            </a:endParaRPr>
          </a:p>
        </p:txBody>
      </p:sp>
      <p:sp>
        <p:nvSpPr>
          <p:cNvPr id="19" name="object 19"/>
          <p:cNvSpPr txBox="1"/>
          <p:nvPr/>
        </p:nvSpPr>
        <p:spPr>
          <a:xfrm>
            <a:off x="173182" y="3089909"/>
            <a:ext cx="6271945" cy="1723549"/>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Advancing MMIS Technology</a:t>
            </a:r>
          </a:p>
          <a:p>
            <a:pPr marL="12700">
              <a:lnSpc>
                <a:spcPct val="100000"/>
              </a:lnSpc>
            </a:pPr>
            <a:endParaRPr sz="1600" dirty="0">
              <a:latin typeface="Calibri"/>
              <a:cs typeface="Calibri"/>
            </a:endParaRPr>
          </a:p>
          <a:p>
            <a:pPr marL="38100">
              <a:lnSpc>
                <a:spcPts val="1565"/>
              </a:lnSpc>
            </a:pPr>
            <a:r>
              <a:rPr lang="en-US" sz="1600" spc="-5" dirty="0" smtClean="0">
                <a:latin typeface="Calibri"/>
                <a:cs typeface="Calibri"/>
              </a:rPr>
              <a:t>Funding </a:t>
            </a:r>
            <a:r>
              <a:rPr lang="en-US" sz="1600" spc="-5" dirty="0">
                <a:latin typeface="Calibri"/>
                <a:cs typeface="Calibri"/>
              </a:rPr>
              <a:t>Medicaid Management Information System (MMIS) system changes necessary for Medicaid reform; additional contracted pharmacy call center staff; additional state staffing </a:t>
            </a:r>
            <a:r>
              <a:rPr lang="en-US" sz="1600" spc="-5" dirty="0" smtClean="0">
                <a:latin typeface="Calibri"/>
                <a:cs typeface="Calibri"/>
              </a:rPr>
              <a:t>(7 FTE) which </a:t>
            </a:r>
            <a:r>
              <a:rPr lang="en-US" sz="1600" spc="-5" dirty="0">
                <a:latin typeface="Calibri"/>
                <a:cs typeface="Calibri"/>
              </a:rPr>
              <a:t>will be designated to work on the procurement and system implementations; federal match rate changes on current contracts; and decreasing reliance on MMIS payments made from the MO HealthNet program lines</a:t>
            </a:r>
            <a:r>
              <a:rPr lang="en-US" sz="1600" spc="-5" dirty="0" smtClean="0">
                <a:latin typeface="Calibri"/>
                <a:cs typeface="Calibri"/>
              </a:rPr>
              <a:t>. </a:t>
            </a:r>
            <a:endParaRPr lang="en-US" sz="1600" dirty="0">
              <a:latin typeface="Calibri"/>
              <a:cs typeface="Calibri"/>
            </a:endParaRPr>
          </a:p>
        </p:txBody>
      </p:sp>
      <p:sp>
        <p:nvSpPr>
          <p:cNvPr id="20" name="object 20"/>
          <p:cNvSpPr txBox="1"/>
          <p:nvPr/>
        </p:nvSpPr>
        <p:spPr>
          <a:xfrm>
            <a:off x="6829036" y="4952245"/>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9.1</a:t>
            </a:r>
            <a:endParaRPr sz="1600" dirty="0">
              <a:latin typeface="Calibri"/>
              <a:cs typeface="Calibri"/>
            </a:endParaRPr>
          </a:p>
        </p:txBody>
      </p:sp>
      <p:sp>
        <p:nvSpPr>
          <p:cNvPr id="21" name="object 21"/>
          <p:cNvSpPr txBox="1"/>
          <p:nvPr/>
        </p:nvSpPr>
        <p:spPr>
          <a:xfrm>
            <a:off x="8116436" y="4944581"/>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3.0</a:t>
            </a:r>
            <a:endParaRPr sz="1600" dirty="0">
              <a:latin typeface="Calibri"/>
              <a:cs typeface="Calibri"/>
            </a:endParaRPr>
          </a:p>
        </p:txBody>
      </p:sp>
      <p:sp>
        <p:nvSpPr>
          <p:cNvPr id="22" name="object 22"/>
          <p:cNvSpPr txBox="1"/>
          <p:nvPr/>
        </p:nvSpPr>
        <p:spPr>
          <a:xfrm>
            <a:off x="187394" y="4953000"/>
            <a:ext cx="6018530" cy="607859"/>
          </a:xfrm>
          <a:prstGeom prst="rect">
            <a:avLst/>
          </a:prstGeom>
        </p:spPr>
        <p:txBody>
          <a:bodyPr vert="horz" wrap="square" lIns="0" tIns="0" rIns="0" bIns="0" rtlCol="0">
            <a:spAutoFit/>
          </a:bodyPr>
          <a:lstStyle/>
          <a:p>
            <a:pPr marL="38100">
              <a:lnSpc>
                <a:spcPct val="100000"/>
              </a:lnSpc>
              <a:spcBef>
                <a:spcPts val="885"/>
              </a:spcBef>
            </a:pPr>
            <a:r>
              <a:rPr lang="en-US" sz="1600" b="1" spc="-10" dirty="0">
                <a:latin typeface="Calibri"/>
                <a:cs typeface="Calibri"/>
              </a:rPr>
              <a:t>Premium </a:t>
            </a:r>
            <a:r>
              <a:rPr lang="en-US" sz="1600" b="1" spc="-15" dirty="0">
                <a:latin typeface="Calibri"/>
                <a:cs typeface="Calibri"/>
              </a:rPr>
              <a:t>Payments</a:t>
            </a:r>
            <a:r>
              <a:rPr lang="en-US" sz="1600" b="1" spc="-20" dirty="0">
                <a:latin typeface="Calibri"/>
                <a:cs typeface="Calibri"/>
              </a:rPr>
              <a:t> </a:t>
            </a:r>
            <a:r>
              <a:rPr lang="en-US" sz="1600" b="1" spc="-10" dirty="0" smtClean="0">
                <a:latin typeface="Calibri"/>
                <a:cs typeface="Calibri"/>
              </a:rPr>
              <a:t>Increase</a:t>
            </a:r>
          </a:p>
          <a:p>
            <a:pPr marL="38100">
              <a:lnSpc>
                <a:spcPct val="100000"/>
              </a:lnSpc>
              <a:spcBef>
                <a:spcPts val="885"/>
              </a:spcBef>
            </a:pPr>
            <a:r>
              <a:rPr lang="en-US" sz="1600" spc="-5" dirty="0" smtClean="0">
                <a:latin typeface="Calibri"/>
                <a:cs typeface="Calibri"/>
              </a:rPr>
              <a:t>Funding </a:t>
            </a:r>
            <a:r>
              <a:rPr lang="en-US" sz="1600" spc="-10" dirty="0">
                <a:latin typeface="Calibri"/>
                <a:cs typeface="Calibri"/>
              </a:rPr>
              <a:t>for </a:t>
            </a:r>
            <a:r>
              <a:rPr lang="en-US" sz="1600" spc="-5" dirty="0">
                <a:latin typeface="Calibri"/>
                <a:cs typeface="Calibri"/>
              </a:rPr>
              <a:t>the increase </a:t>
            </a:r>
            <a:r>
              <a:rPr lang="en-US" sz="1600" dirty="0">
                <a:latin typeface="Calibri"/>
                <a:cs typeface="Calibri"/>
              </a:rPr>
              <a:t>in </a:t>
            </a:r>
            <a:r>
              <a:rPr lang="en-US" sz="1600" spc="-5" dirty="0" smtClean="0">
                <a:latin typeface="Calibri"/>
                <a:cs typeface="Calibri"/>
              </a:rPr>
              <a:t>Medicare Part A and </a:t>
            </a:r>
            <a:r>
              <a:rPr lang="en-US" sz="1600" spc="-10" dirty="0">
                <a:latin typeface="Calibri"/>
                <a:cs typeface="Calibri"/>
              </a:rPr>
              <a:t>Part </a:t>
            </a:r>
            <a:r>
              <a:rPr lang="en-US" sz="1600" dirty="0">
                <a:latin typeface="Calibri"/>
                <a:cs typeface="Calibri"/>
              </a:rPr>
              <a:t>B </a:t>
            </a:r>
            <a:r>
              <a:rPr lang="en-US" sz="1600" spc="-10" dirty="0" smtClean="0">
                <a:latin typeface="Calibri"/>
                <a:cs typeface="Calibri"/>
              </a:rPr>
              <a:t>premiums</a:t>
            </a:r>
            <a:r>
              <a:rPr lang="en-US" sz="1600" dirty="0" smtClean="0">
                <a:latin typeface="Calibri"/>
                <a:cs typeface="Calibri"/>
              </a:rPr>
              <a:t>.</a:t>
            </a:r>
            <a:endParaRPr lang="en-US"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4164266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441126" y="1118742"/>
            <a:ext cx="262128" cy="243840"/>
          </a:xfrm>
          <a:prstGeom prst="rect">
            <a:avLst/>
          </a:prstGeom>
        </p:spPr>
        <p:txBody>
          <a:bodyPr vert="horz" wrap="square" lIns="0" tIns="0" rIns="0" bIns="0" rtlCol="0">
            <a:spAutoFit/>
          </a:bodyPr>
          <a:lstStyle/>
          <a:p>
            <a:pPr marL="12700">
              <a:lnSpc>
                <a:spcPct val="100000"/>
              </a:lnSpc>
            </a:pPr>
            <a:r>
              <a:rPr lang="en-US" sz="1600" spc="-5" dirty="0" smtClean="0">
                <a:solidFill>
                  <a:srgbClr val="164B6C"/>
                </a:solidFill>
                <a:latin typeface="Georgia"/>
                <a:cs typeface="Georgia"/>
              </a:rPr>
              <a:t>12</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14824" y="3089909"/>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5.4</a:t>
            </a:r>
            <a:endParaRPr sz="1600" dirty="0">
              <a:latin typeface="Calibri"/>
              <a:cs typeface="Calibri"/>
            </a:endParaRPr>
          </a:p>
        </p:txBody>
      </p:sp>
      <p:sp>
        <p:nvSpPr>
          <p:cNvPr id="18" name="object 18"/>
          <p:cNvSpPr txBox="1"/>
          <p:nvPr/>
        </p:nvSpPr>
        <p:spPr>
          <a:xfrm>
            <a:off x="8102224" y="3089909"/>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0.7</a:t>
            </a:r>
            <a:endParaRPr sz="1600" dirty="0">
              <a:latin typeface="Calibri"/>
              <a:cs typeface="Calibri"/>
            </a:endParaRPr>
          </a:p>
        </p:txBody>
      </p:sp>
      <p:sp>
        <p:nvSpPr>
          <p:cNvPr id="19" name="object 19"/>
          <p:cNvSpPr txBox="1"/>
          <p:nvPr/>
        </p:nvSpPr>
        <p:spPr>
          <a:xfrm>
            <a:off x="173182" y="3089909"/>
            <a:ext cx="6271945" cy="902811"/>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Health Home Expansion</a:t>
            </a:r>
          </a:p>
          <a:p>
            <a:pPr marL="12700">
              <a:lnSpc>
                <a:spcPct val="100000"/>
              </a:lnSpc>
            </a:pPr>
            <a:endParaRPr sz="1600" dirty="0">
              <a:latin typeface="Calibri"/>
              <a:cs typeface="Calibri"/>
            </a:endParaRPr>
          </a:p>
          <a:p>
            <a:pPr marL="38100">
              <a:lnSpc>
                <a:spcPts val="1565"/>
              </a:lnSpc>
            </a:pPr>
            <a:r>
              <a:rPr lang="en-US" sz="1600" spc="-5" dirty="0" smtClean="0">
                <a:latin typeface="Calibri"/>
                <a:cs typeface="Calibri"/>
              </a:rPr>
              <a:t>Funding </a:t>
            </a:r>
            <a:r>
              <a:rPr lang="en-US" sz="1600" dirty="0" smtClean="0">
                <a:latin typeface="Arial" panose="020B0604020202020204" pitchFamily="34" charset="0"/>
                <a:cs typeface="Arial" panose="020B0604020202020204" pitchFamily="34" charset="0"/>
              </a:rPr>
              <a:t>expansion of the </a:t>
            </a:r>
            <a:r>
              <a:rPr lang="en-US" sz="1600" dirty="0">
                <a:latin typeface="Arial" panose="020B0604020202020204" pitchFamily="34" charset="0"/>
                <a:cs typeface="Arial" panose="020B0604020202020204" pitchFamily="34" charset="0"/>
              </a:rPr>
              <a:t>Primary Care Health Home (PCHH) initiative in Missouri by up to 5,000 new participants. </a:t>
            </a:r>
            <a:endParaRPr lang="en-US" sz="1600" dirty="0">
              <a:latin typeface="Calibri"/>
              <a:cs typeface="Calibri"/>
            </a:endParaRPr>
          </a:p>
        </p:txBody>
      </p:sp>
      <p:sp>
        <p:nvSpPr>
          <p:cNvPr id="20" name="object 20"/>
          <p:cNvSpPr txBox="1"/>
          <p:nvPr/>
        </p:nvSpPr>
        <p:spPr>
          <a:xfrm>
            <a:off x="6818703" y="4105626"/>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4.2</a:t>
            </a:r>
            <a:endParaRPr sz="1600" dirty="0">
              <a:latin typeface="Calibri"/>
              <a:cs typeface="Calibri"/>
            </a:endParaRPr>
          </a:p>
        </p:txBody>
      </p:sp>
      <p:sp>
        <p:nvSpPr>
          <p:cNvPr id="21" name="object 21"/>
          <p:cNvSpPr txBox="1"/>
          <p:nvPr/>
        </p:nvSpPr>
        <p:spPr>
          <a:xfrm>
            <a:off x="8106103" y="4097962"/>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1.5</a:t>
            </a:r>
            <a:endParaRPr sz="1600" dirty="0">
              <a:latin typeface="Calibri"/>
              <a:cs typeface="Calibri"/>
            </a:endParaRPr>
          </a:p>
        </p:txBody>
      </p:sp>
      <p:sp>
        <p:nvSpPr>
          <p:cNvPr id="22" name="object 22"/>
          <p:cNvSpPr txBox="1"/>
          <p:nvPr/>
        </p:nvSpPr>
        <p:spPr>
          <a:xfrm>
            <a:off x="177061" y="4106381"/>
            <a:ext cx="6018530" cy="1113125"/>
          </a:xfrm>
          <a:prstGeom prst="rect">
            <a:avLst/>
          </a:prstGeom>
        </p:spPr>
        <p:txBody>
          <a:bodyPr vert="horz" wrap="square" lIns="0" tIns="0" rIns="0" bIns="0" rtlCol="0">
            <a:spAutoFit/>
          </a:bodyPr>
          <a:lstStyle/>
          <a:p>
            <a:pPr marL="38100">
              <a:lnSpc>
                <a:spcPct val="100000"/>
              </a:lnSpc>
              <a:spcBef>
                <a:spcPts val="1000"/>
              </a:spcBef>
            </a:pPr>
            <a:r>
              <a:rPr lang="en-US" sz="1600" b="1" spc="-30" dirty="0">
                <a:latin typeface="Calibri"/>
                <a:cs typeface="Calibri"/>
              </a:rPr>
              <a:t>Medicare Parity for Maternal-Fetal Medicine </a:t>
            </a:r>
            <a:endParaRPr lang="en-US" sz="1600" b="1" spc="-30" dirty="0" smtClean="0">
              <a:latin typeface="Calibri"/>
              <a:cs typeface="Calibri"/>
            </a:endParaRPr>
          </a:p>
          <a:p>
            <a:pPr marL="38100">
              <a:lnSpc>
                <a:spcPct val="100000"/>
              </a:lnSpc>
              <a:spcBef>
                <a:spcPts val="1000"/>
              </a:spcBef>
            </a:pPr>
            <a:r>
              <a:rPr lang="en-US" sz="1600" spc="-5" dirty="0" smtClean="0">
                <a:latin typeface="Calibri"/>
                <a:cs typeface="Calibri"/>
              </a:rPr>
              <a:t>Funding </a:t>
            </a:r>
            <a:r>
              <a:rPr lang="en-US" sz="1600" dirty="0">
                <a:latin typeface="Arial" panose="020B0604020202020204" pitchFamily="34" charset="0"/>
                <a:cs typeface="Arial" panose="020B0604020202020204" pitchFamily="34" charset="0"/>
              </a:rPr>
              <a:t>provides Medicare parity payments for primary care physicians relating to maternal-fetal medicine, neonatology, and pediatric </a:t>
            </a:r>
            <a:r>
              <a:rPr lang="en-US" sz="1600" dirty="0" smtClean="0">
                <a:latin typeface="Arial" panose="020B0604020202020204" pitchFamily="34" charset="0"/>
                <a:cs typeface="Arial" panose="020B0604020202020204" pitchFamily="34" charset="0"/>
              </a:rPr>
              <a:t>cardiology</a:t>
            </a:r>
            <a:r>
              <a:rPr lang="en-US" sz="1600" dirty="0">
                <a:latin typeface="Arial" panose="020B0604020202020204" pitchFamily="34" charset="0"/>
                <a:cs typeface="Arial" panose="020B0604020202020204" pitchFamily="34" charset="0"/>
              </a:rPr>
              <a:t>.</a:t>
            </a:r>
            <a:endParaRPr lang="en-US"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
        <p:nvSpPr>
          <p:cNvPr id="36" name="object 19"/>
          <p:cNvSpPr txBox="1"/>
          <p:nvPr/>
        </p:nvSpPr>
        <p:spPr>
          <a:xfrm>
            <a:off x="177061" y="5334000"/>
            <a:ext cx="6271945" cy="902811"/>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Third Party Liability Contract Increase</a:t>
            </a:r>
          </a:p>
          <a:p>
            <a:pPr marL="12700">
              <a:lnSpc>
                <a:spcPct val="100000"/>
              </a:lnSpc>
            </a:pPr>
            <a:endParaRPr sz="1600" dirty="0">
              <a:latin typeface="Calibri"/>
              <a:cs typeface="Calibri"/>
            </a:endParaRPr>
          </a:p>
          <a:p>
            <a:pPr marL="38100">
              <a:lnSpc>
                <a:spcPts val="1565"/>
              </a:lnSpc>
            </a:pPr>
            <a:r>
              <a:rPr lang="en-US" sz="1600" spc="-5" dirty="0" smtClean="0">
                <a:latin typeface="Calibri"/>
                <a:cs typeface="Calibri"/>
              </a:rPr>
              <a:t>Funding </a:t>
            </a:r>
            <a:r>
              <a:rPr lang="en-US" sz="1600" dirty="0">
                <a:latin typeface="Arial" panose="020B0604020202020204" pitchFamily="34" charset="0"/>
                <a:cs typeface="Arial" panose="020B0604020202020204" pitchFamily="34" charset="0"/>
              </a:rPr>
              <a:t> the cost of increased collections for the fee-for-service </a:t>
            </a:r>
            <a:r>
              <a:rPr lang="en-US" sz="1600" dirty="0" smtClean="0">
                <a:latin typeface="Arial" panose="020B0604020202020204" pitchFamily="34" charset="0"/>
                <a:cs typeface="Arial" panose="020B0604020202020204" pitchFamily="34" charset="0"/>
              </a:rPr>
              <a:t>population. </a:t>
            </a:r>
            <a:endParaRPr lang="en-US" sz="1600" dirty="0">
              <a:latin typeface="Calibri"/>
              <a:cs typeface="Calibri"/>
            </a:endParaRPr>
          </a:p>
        </p:txBody>
      </p:sp>
      <p:sp>
        <p:nvSpPr>
          <p:cNvPr id="37" name="object 20"/>
          <p:cNvSpPr txBox="1"/>
          <p:nvPr/>
        </p:nvSpPr>
        <p:spPr>
          <a:xfrm>
            <a:off x="6814824" y="5219506"/>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2.5</a:t>
            </a:r>
            <a:endParaRPr sz="1600" dirty="0">
              <a:latin typeface="Calibri"/>
              <a:cs typeface="Calibri"/>
            </a:endParaRPr>
          </a:p>
        </p:txBody>
      </p:sp>
      <p:sp>
        <p:nvSpPr>
          <p:cNvPr id="38" name="object 21"/>
          <p:cNvSpPr txBox="1"/>
          <p:nvPr/>
        </p:nvSpPr>
        <p:spPr>
          <a:xfrm>
            <a:off x="8102224" y="5211842"/>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Tree>
    <p:extLst>
      <p:ext uri="{BB962C8B-B14F-4D97-AF65-F5344CB8AC3E}">
        <p14:creationId xmlns:p14="http://schemas.microsoft.com/office/powerpoint/2010/main" val="208127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441126" y="1118742"/>
            <a:ext cx="262128" cy="243840"/>
          </a:xfrm>
          <a:prstGeom prst="rect">
            <a:avLst/>
          </a:prstGeom>
        </p:spPr>
        <p:txBody>
          <a:bodyPr vert="horz" wrap="square" lIns="0" tIns="0" rIns="0" bIns="0" rtlCol="0">
            <a:spAutoFit/>
          </a:bodyPr>
          <a:lstStyle/>
          <a:p>
            <a:pPr marL="12700">
              <a:lnSpc>
                <a:spcPct val="100000"/>
              </a:lnSpc>
            </a:pPr>
            <a:r>
              <a:rPr lang="en-US" sz="1600" spc="-5" dirty="0" smtClean="0">
                <a:solidFill>
                  <a:srgbClr val="164B6C"/>
                </a:solidFill>
                <a:latin typeface="Georgia"/>
                <a:cs typeface="Georgia"/>
              </a:rPr>
              <a:t>13</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14824" y="3089909"/>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1.3</a:t>
            </a:r>
            <a:endParaRPr sz="1600" dirty="0">
              <a:latin typeface="Calibri"/>
              <a:cs typeface="Calibri"/>
            </a:endParaRPr>
          </a:p>
        </p:txBody>
      </p:sp>
      <p:sp>
        <p:nvSpPr>
          <p:cNvPr id="18" name="object 18"/>
          <p:cNvSpPr txBox="1"/>
          <p:nvPr/>
        </p:nvSpPr>
        <p:spPr>
          <a:xfrm>
            <a:off x="8102224" y="3089909"/>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0.4</a:t>
            </a:r>
            <a:endParaRPr sz="1600" dirty="0">
              <a:latin typeface="Calibri"/>
              <a:cs typeface="Calibri"/>
            </a:endParaRPr>
          </a:p>
        </p:txBody>
      </p:sp>
      <p:sp>
        <p:nvSpPr>
          <p:cNvPr id="19" name="object 19"/>
          <p:cNvSpPr txBox="1"/>
          <p:nvPr/>
        </p:nvSpPr>
        <p:spPr>
          <a:xfrm>
            <a:off x="173182" y="3089909"/>
            <a:ext cx="6271945" cy="902811"/>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MMIS Contract Extension</a:t>
            </a:r>
          </a:p>
          <a:p>
            <a:pPr marL="12700">
              <a:lnSpc>
                <a:spcPct val="100000"/>
              </a:lnSpc>
            </a:pPr>
            <a:endParaRPr sz="1600" dirty="0">
              <a:latin typeface="Calibri"/>
              <a:cs typeface="Calibri"/>
            </a:endParaRPr>
          </a:p>
          <a:p>
            <a:pPr marL="38100">
              <a:lnSpc>
                <a:spcPts val="1565"/>
              </a:lnSpc>
            </a:pPr>
            <a:r>
              <a:rPr lang="en-US" sz="1600" spc="-5" dirty="0" smtClean="0">
                <a:latin typeface="Calibri"/>
                <a:cs typeface="Calibri"/>
              </a:rPr>
              <a:t>Funding to </a:t>
            </a:r>
            <a:r>
              <a:rPr lang="en-US" sz="1600" dirty="0" smtClean="0"/>
              <a:t>extend </a:t>
            </a:r>
            <a:r>
              <a:rPr lang="en-US" sz="1600" dirty="0"/>
              <a:t>contracts for development, operation, and support of the MO HealthNet technology infrastructure.</a:t>
            </a:r>
            <a:endParaRPr lang="en-US" sz="1600" dirty="0">
              <a:latin typeface="Calibri"/>
              <a:cs typeface="Calibri"/>
            </a:endParaRPr>
          </a:p>
        </p:txBody>
      </p:sp>
      <p:sp>
        <p:nvSpPr>
          <p:cNvPr id="20" name="object 20"/>
          <p:cNvSpPr txBox="1"/>
          <p:nvPr/>
        </p:nvSpPr>
        <p:spPr>
          <a:xfrm>
            <a:off x="6818703" y="4105626"/>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0.7</a:t>
            </a:r>
            <a:endParaRPr sz="1600" dirty="0">
              <a:latin typeface="Calibri"/>
              <a:cs typeface="Calibri"/>
            </a:endParaRPr>
          </a:p>
        </p:txBody>
      </p:sp>
      <p:sp>
        <p:nvSpPr>
          <p:cNvPr id="21" name="object 21"/>
          <p:cNvSpPr txBox="1"/>
          <p:nvPr/>
        </p:nvSpPr>
        <p:spPr>
          <a:xfrm>
            <a:off x="8106103" y="4097962"/>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0.1</a:t>
            </a:r>
            <a:endParaRPr sz="1600" dirty="0">
              <a:latin typeface="Calibri"/>
              <a:cs typeface="Calibri"/>
            </a:endParaRPr>
          </a:p>
        </p:txBody>
      </p:sp>
      <p:sp>
        <p:nvSpPr>
          <p:cNvPr id="22" name="object 22"/>
          <p:cNvSpPr txBox="1"/>
          <p:nvPr/>
        </p:nvSpPr>
        <p:spPr>
          <a:xfrm>
            <a:off x="173182" y="4117805"/>
            <a:ext cx="6018530" cy="2215991"/>
          </a:xfrm>
          <a:prstGeom prst="rect">
            <a:avLst/>
          </a:prstGeom>
        </p:spPr>
        <p:txBody>
          <a:bodyPr vert="horz" wrap="square" lIns="0" tIns="0" rIns="0" bIns="0" rtlCol="0">
            <a:spAutoFit/>
          </a:bodyPr>
          <a:lstStyle/>
          <a:p>
            <a:pPr marL="38100">
              <a:lnSpc>
                <a:spcPct val="100000"/>
              </a:lnSpc>
              <a:spcBef>
                <a:spcPts val="1000"/>
              </a:spcBef>
            </a:pPr>
            <a:r>
              <a:rPr lang="en-US" sz="1600" b="1" spc="-30" dirty="0">
                <a:latin typeface="Calibri"/>
                <a:cs typeface="Calibri"/>
              </a:rPr>
              <a:t>E</a:t>
            </a:r>
            <a:r>
              <a:rPr lang="en-US" sz="1600" b="1" spc="-30" dirty="0" smtClean="0">
                <a:latin typeface="Calibri"/>
                <a:cs typeface="Calibri"/>
              </a:rPr>
              <a:t>lectronic Visit Verification (EVV)</a:t>
            </a:r>
          </a:p>
          <a:p>
            <a:r>
              <a:rPr lang="en-US" sz="1600" spc="-5" dirty="0" smtClean="0">
                <a:latin typeface="Calibri"/>
                <a:cs typeface="Calibri"/>
              </a:rPr>
              <a:t>Funding  to comply with </a:t>
            </a:r>
            <a:r>
              <a:rPr lang="en-US" sz="1600" dirty="0">
                <a:latin typeface="Arial" panose="020B0604020202020204" pitchFamily="34" charset="0"/>
                <a:cs typeface="Arial" panose="020B0604020202020204" pitchFamily="34" charset="0"/>
              </a:rPr>
              <a:t>t</a:t>
            </a:r>
            <a:r>
              <a:rPr lang="en-US" sz="1600" dirty="0" smtClean="0">
                <a:latin typeface="Arial" panose="020B0604020202020204" pitchFamily="34" charset="0"/>
                <a:cs typeface="Arial" panose="020B0604020202020204" pitchFamily="34" charset="0"/>
              </a:rPr>
              <a:t>he </a:t>
            </a:r>
            <a:r>
              <a:rPr lang="en-US" sz="1600" dirty="0">
                <a:latin typeface="Arial" panose="020B0604020202020204" pitchFamily="34" charset="0"/>
                <a:cs typeface="Arial" panose="020B0604020202020204" pitchFamily="34" charset="0"/>
              </a:rPr>
              <a:t>21st Century CURES </a:t>
            </a:r>
            <a:r>
              <a:rPr lang="en-US" sz="1600" dirty="0" smtClean="0">
                <a:latin typeface="Arial" panose="020B0604020202020204" pitchFamily="34" charset="0"/>
                <a:cs typeface="Arial" panose="020B0604020202020204" pitchFamily="34" charset="0"/>
              </a:rPr>
              <a:t>Act </a:t>
            </a:r>
            <a:r>
              <a:rPr lang="en-US" sz="1600" dirty="0">
                <a:latin typeface="Arial" panose="020B0604020202020204" pitchFamily="34" charset="0"/>
                <a:cs typeface="Arial" panose="020B0604020202020204" pitchFamily="34" charset="0"/>
              </a:rPr>
              <a:t>designed to improve the quality of care provided to individuals through enhanced quality control, through obtaining data for research and action, and is designed to strengthen mental health parity. Section 12006 of the CURES Act requires states to implement an Electronic Visit Verification (EVV) system for Personal Care services (PC) by 01/01/2019 and for Home Health Care Services (HH) by 01/01/2023. (Public Law 114-255).</a:t>
            </a: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3998110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77800" y="304924"/>
            <a:ext cx="8805037"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Recommended Core Cuts</a:t>
            </a:r>
          </a:p>
        </p:txBody>
      </p:sp>
      <p:sp>
        <p:nvSpPr>
          <p:cNvPr id="13" name="object 13"/>
          <p:cNvSpPr txBox="1"/>
          <p:nvPr/>
        </p:nvSpPr>
        <p:spPr>
          <a:xfrm>
            <a:off x="4447921" y="1117205"/>
            <a:ext cx="334772" cy="246221"/>
          </a:xfrm>
          <a:prstGeom prst="rect">
            <a:avLst/>
          </a:prstGeom>
        </p:spPr>
        <p:txBody>
          <a:bodyPr vert="horz" wrap="square" lIns="0" tIns="0" rIns="0" bIns="0" rtlCol="0">
            <a:spAutoFit/>
          </a:bodyPr>
          <a:lstStyle/>
          <a:p>
            <a:pPr marL="12700">
              <a:lnSpc>
                <a:spcPct val="100000"/>
              </a:lnSpc>
            </a:pPr>
            <a:r>
              <a:rPr sz="1600" spc="-10" dirty="0" smtClean="0">
                <a:solidFill>
                  <a:srgbClr val="164B6C"/>
                </a:solidFill>
                <a:latin typeface="Georgia"/>
                <a:cs typeface="Georgia"/>
              </a:rPr>
              <a:t>1</a:t>
            </a:r>
            <a:r>
              <a:rPr lang="en-US" sz="1600" spc="-10" dirty="0" smtClean="0">
                <a:solidFill>
                  <a:srgbClr val="164B6C"/>
                </a:solidFill>
                <a:latin typeface="Georgia"/>
                <a:cs typeface="Georgia"/>
              </a:rPr>
              <a:t>4</a:t>
            </a:r>
            <a:endParaRPr sz="1600" dirty="0">
              <a:latin typeface="Georgia"/>
              <a:cs typeface="Georgia"/>
            </a:endParaRPr>
          </a:p>
        </p:txBody>
      </p:sp>
      <p:sp>
        <p:nvSpPr>
          <p:cNvPr id="14" name="object 14"/>
          <p:cNvSpPr txBox="1"/>
          <p:nvPr/>
        </p:nvSpPr>
        <p:spPr>
          <a:xfrm>
            <a:off x="5522214"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5" name="object 15"/>
          <p:cNvSpPr txBox="1"/>
          <p:nvPr/>
        </p:nvSpPr>
        <p:spPr>
          <a:xfrm>
            <a:off x="177800" y="2154682"/>
            <a:ext cx="393509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10" dirty="0">
                <a:latin typeface="Calibri"/>
                <a:cs typeface="Calibri"/>
              </a:rPr>
              <a:t>Governor’s Recommended Core</a:t>
            </a:r>
            <a:r>
              <a:rPr sz="1600" b="1" spc="114" dirty="0">
                <a:latin typeface="Calibri"/>
                <a:cs typeface="Calibri"/>
              </a:rPr>
              <a:t> </a:t>
            </a:r>
            <a:r>
              <a:rPr sz="1600" b="1" spc="-5" dirty="0">
                <a:latin typeface="Calibri"/>
                <a:cs typeface="Calibri"/>
              </a:rPr>
              <a:t>Cuts</a:t>
            </a:r>
            <a:endParaRPr sz="1600" dirty="0">
              <a:latin typeface="Calibri"/>
              <a:cs typeface="Calibri"/>
            </a:endParaRPr>
          </a:p>
        </p:txBody>
      </p:sp>
      <p:sp>
        <p:nvSpPr>
          <p:cNvPr id="16" name="object 16"/>
          <p:cNvSpPr txBox="1"/>
          <p:nvPr/>
        </p:nvSpPr>
        <p:spPr>
          <a:xfrm>
            <a:off x="6864336" y="2533569"/>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78.3</a:t>
            </a:r>
            <a:endParaRPr sz="1600" dirty="0">
              <a:latin typeface="Calibri"/>
              <a:cs typeface="Calibri"/>
            </a:endParaRPr>
          </a:p>
        </p:txBody>
      </p:sp>
      <p:sp>
        <p:nvSpPr>
          <p:cNvPr id="17" name="object 17"/>
          <p:cNvSpPr txBox="1"/>
          <p:nvPr/>
        </p:nvSpPr>
        <p:spPr>
          <a:xfrm>
            <a:off x="8152115" y="2533569"/>
            <a:ext cx="489584" cy="246221"/>
          </a:xfrm>
          <a:prstGeom prst="rect">
            <a:avLst/>
          </a:prstGeom>
        </p:spPr>
        <p:txBody>
          <a:bodyPr vert="horz" wrap="square" lIns="0" tIns="0" rIns="0" bIns="0" rtlCol="0">
            <a:spAutoFit/>
          </a:bodyPr>
          <a:lstStyle/>
          <a:p>
            <a:pPr marL="12700">
              <a:lnSpc>
                <a:spcPct val="100000"/>
              </a:lnSpc>
            </a:pPr>
            <a:r>
              <a:rPr sz="1600" b="1" spc="-10" dirty="0">
                <a:latin typeface="Calibri"/>
                <a:cs typeface="Calibri"/>
              </a:rPr>
              <a:t>$</a:t>
            </a:r>
            <a:r>
              <a:rPr sz="1600" b="1" spc="-10" dirty="0" smtClean="0">
                <a:latin typeface="Calibri"/>
                <a:cs typeface="Calibri"/>
              </a:rPr>
              <a:t>2</a:t>
            </a:r>
            <a:r>
              <a:rPr lang="en-US" sz="1600" b="1" spc="-10" dirty="0" smtClean="0">
                <a:latin typeface="Calibri"/>
                <a:cs typeface="Calibri"/>
              </a:rPr>
              <a:t>1.9</a:t>
            </a:r>
            <a:endParaRPr sz="1600" dirty="0">
              <a:latin typeface="Calibri"/>
              <a:cs typeface="Calibri"/>
            </a:endParaRPr>
          </a:p>
        </p:txBody>
      </p:sp>
      <p:sp>
        <p:nvSpPr>
          <p:cNvPr id="18" name="object 18"/>
          <p:cNvSpPr txBox="1"/>
          <p:nvPr/>
        </p:nvSpPr>
        <p:spPr>
          <a:xfrm>
            <a:off x="260382" y="2609769"/>
            <a:ext cx="6151880" cy="246221"/>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Program Reductions due to lapse</a:t>
            </a:r>
            <a:endParaRPr sz="1600" dirty="0">
              <a:latin typeface="Calibri"/>
              <a:cs typeface="Calibri"/>
            </a:endParaRPr>
          </a:p>
        </p:txBody>
      </p:sp>
      <p:sp>
        <p:nvSpPr>
          <p:cNvPr id="19" name="object 19"/>
          <p:cNvSpPr txBox="1"/>
          <p:nvPr/>
        </p:nvSpPr>
        <p:spPr>
          <a:xfrm>
            <a:off x="289966" y="3371802"/>
            <a:ext cx="5963285" cy="246221"/>
          </a:xfrm>
          <a:prstGeom prst="rect">
            <a:avLst/>
          </a:prstGeom>
        </p:spPr>
        <p:txBody>
          <a:bodyPr vert="horz" wrap="square" lIns="0" tIns="0" rIns="0" bIns="0" rtlCol="0">
            <a:spAutoFit/>
          </a:bodyPr>
          <a:lstStyle/>
          <a:p>
            <a:pPr marL="12700">
              <a:lnSpc>
                <a:spcPct val="100000"/>
              </a:lnSpc>
            </a:pPr>
            <a:r>
              <a:rPr lang="en-US" sz="1600" b="1" spc="-10" dirty="0" smtClean="0">
                <a:latin typeface="Calibri"/>
                <a:cs typeface="Calibri"/>
              </a:rPr>
              <a:t>FRA reduction in Managed Care, increased in Hospital section</a:t>
            </a:r>
            <a:endParaRPr sz="1600" dirty="0">
              <a:latin typeface="Calibri"/>
              <a:cs typeface="Calibri"/>
            </a:endParaRPr>
          </a:p>
        </p:txBody>
      </p:sp>
      <p:sp>
        <p:nvSpPr>
          <p:cNvPr id="20" name="object 20"/>
          <p:cNvSpPr txBox="1"/>
          <p:nvPr/>
        </p:nvSpPr>
        <p:spPr>
          <a:xfrm>
            <a:off x="6880544" y="3368442"/>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57.2</a:t>
            </a:r>
            <a:endParaRPr sz="1600" dirty="0">
              <a:latin typeface="Calibri"/>
              <a:cs typeface="Calibri"/>
            </a:endParaRPr>
          </a:p>
        </p:txBody>
      </p:sp>
      <p:sp>
        <p:nvSpPr>
          <p:cNvPr id="21" name="object 21"/>
          <p:cNvSpPr txBox="1"/>
          <p:nvPr/>
        </p:nvSpPr>
        <p:spPr>
          <a:xfrm>
            <a:off x="8152448" y="3368442"/>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
        <p:nvSpPr>
          <p:cNvPr id="22" name="object 22"/>
          <p:cNvSpPr txBox="1"/>
          <p:nvPr/>
        </p:nvSpPr>
        <p:spPr>
          <a:xfrm>
            <a:off x="6899118" y="5075047"/>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4.6</a:t>
            </a:r>
            <a:endParaRPr sz="1600" dirty="0">
              <a:latin typeface="Calibri"/>
              <a:cs typeface="Calibri"/>
            </a:endParaRPr>
          </a:p>
        </p:txBody>
      </p:sp>
      <p:sp>
        <p:nvSpPr>
          <p:cNvPr id="23" name="object 23"/>
          <p:cNvSpPr txBox="1"/>
          <p:nvPr/>
        </p:nvSpPr>
        <p:spPr>
          <a:xfrm>
            <a:off x="8164095" y="5075047"/>
            <a:ext cx="38735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3.3</a:t>
            </a:r>
            <a:endParaRPr sz="1600" dirty="0">
              <a:latin typeface="Calibri"/>
              <a:cs typeface="Calibri"/>
            </a:endParaRPr>
          </a:p>
        </p:txBody>
      </p:sp>
      <p:sp>
        <p:nvSpPr>
          <p:cNvPr id="24" name="object 24"/>
          <p:cNvSpPr txBox="1"/>
          <p:nvPr/>
        </p:nvSpPr>
        <p:spPr>
          <a:xfrm>
            <a:off x="6835267" y="1620011"/>
            <a:ext cx="1685925" cy="531495"/>
          </a:xfrm>
          <a:prstGeom prst="rect">
            <a:avLst/>
          </a:prstGeom>
        </p:spPr>
        <p:txBody>
          <a:bodyPr vert="horz" wrap="square" lIns="0" tIns="0" rIns="0" bIns="0" rtlCol="0">
            <a:spAutoFit/>
          </a:bodyPr>
          <a:lstStyle/>
          <a:p>
            <a:pPr marL="12700">
              <a:lnSpc>
                <a:spcPts val="2120"/>
              </a:lnSpc>
            </a:pPr>
            <a:r>
              <a:rPr sz="1800" dirty="0">
                <a:latin typeface="Arial"/>
                <a:cs typeface="Arial"/>
              </a:rPr>
              <a:t>Governor’s</a:t>
            </a:r>
            <a:r>
              <a:rPr sz="1800" spc="-80" dirty="0">
                <a:latin typeface="Arial"/>
                <a:cs typeface="Arial"/>
              </a:rPr>
              <a:t> </a:t>
            </a:r>
            <a:r>
              <a:rPr sz="1800" spc="-5" dirty="0">
                <a:latin typeface="Arial"/>
                <a:cs typeface="Arial"/>
              </a:rPr>
              <a:t>Rec</a:t>
            </a:r>
            <a:endParaRPr sz="1800">
              <a:latin typeface="Arial"/>
              <a:cs typeface="Arial"/>
            </a:endParaRPr>
          </a:p>
          <a:p>
            <a:pPr marL="88900">
              <a:lnSpc>
                <a:spcPts val="1880"/>
              </a:lnSpc>
              <a:tabLst>
                <a:tab pos="1428750" algn="l"/>
              </a:tabLst>
            </a:pPr>
            <a:r>
              <a:rPr sz="1600" b="1" spc="-150" dirty="0">
                <a:latin typeface="Calibri"/>
                <a:cs typeface="Calibri"/>
              </a:rPr>
              <a:t>T</a:t>
            </a:r>
            <a:r>
              <a:rPr sz="1600" b="1" spc="-5" dirty="0">
                <a:latin typeface="Calibri"/>
                <a:cs typeface="Calibri"/>
              </a:rPr>
              <a:t>o</a:t>
            </a:r>
            <a:r>
              <a:rPr sz="1600" b="1" spc="-20" dirty="0">
                <a:latin typeface="Calibri"/>
                <a:cs typeface="Calibri"/>
              </a:rPr>
              <a:t>t</a:t>
            </a:r>
            <a:r>
              <a:rPr sz="1600" b="1" spc="-5" dirty="0">
                <a:latin typeface="Calibri"/>
                <a:cs typeface="Calibri"/>
              </a:rPr>
              <a:t>al</a:t>
            </a:r>
            <a:r>
              <a:rPr sz="1600" b="1" dirty="0">
                <a:latin typeface="Calibri"/>
                <a:cs typeface="Calibri"/>
              </a:rPr>
              <a:t>	</a:t>
            </a:r>
            <a:r>
              <a:rPr sz="1600" b="1" spc="-5" dirty="0">
                <a:latin typeface="Calibri"/>
                <a:cs typeface="Calibri"/>
              </a:rPr>
              <a:t>GR</a:t>
            </a:r>
            <a:endParaRPr sz="1600">
              <a:latin typeface="Calibri"/>
              <a:cs typeface="Calibri"/>
            </a:endParaRPr>
          </a:p>
        </p:txBody>
      </p:sp>
      <p:sp>
        <p:nvSpPr>
          <p:cNvPr id="25" name="object 25"/>
          <p:cNvSpPr/>
          <p:nvPr/>
        </p:nvSpPr>
        <p:spPr>
          <a:xfrm>
            <a:off x="6524625" y="1870075"/>
            <a:ext cx="1905" cy="4241800"/>
          </a:xfrm>
          <a:custGeom>
            <a:avLst/>
            <a:gdLst/>
            <a:ahLst/>
            <a:cxnLst/>
            <a:rect l="l" t="t" r="r" b="b"/>
            <a:pathLst>
              <a:path w="1904" h="4241800">
                <a:moveTo>
                  <a:pt x="0" y="0"/>
                </a:moveTo>
                <a:lnTo>
                  <a:pt x="1650" y="4241800"/>
                </a:lnTo>
              </a:path>
            </a:pathLst>
          </a:custGeom>
          <a:ln w="3175">
            <a:solidFill>
              <a:srgbClr val="000000"/>
            </a:solidFill>
          </a:ln>
        </p:spPr>
        <p:txBody>
          <a:bodyPr wrap="square" lIns="0" tIns="0" rIns="0" bIns="0" rtlCol="0"/>
          <a:lstStyle/>
          <a:p>
            <a:endParaRPr/>
          </a:p>
        </p:txBody>
      </p:sp>
      <p:sp>
        <p:nvSpPr>
          <p:cNvPr id="26" name="object 26"/>
          <p:cNvSpPr/>
          <p:nvPr/>
        </p:nvSpPr>
        <p:spPr>
          <a:xfrm>
            <a:off x="6530975" y="1870075"/>
            <a:ext cx="0" cy="4254500"/>
          </a:xfrm>
          <a:custGeom>
            <a:avLst/>
            <a:gdLst/>
            <a:ahLst/>
            <a:cxnLst/>
            <a:rect l="l" t="t" r="r" b="b"/>
            <a:pathLst>
              <a:path h="4254500">
                <a:moveTo>
                  <a:pt x="0" y="0"/>
                </a:moveTo>
                <a:lnTo>
                  <a:pt x="0" y="4254500"/>
                </a:lnTo>
              </a:path>
            </a:pathLst>
          </a:custGeom>
          <a:ln w="12700">
            <a:solidFill>
              <a:srgbClr val="000000"/>
            </a:solidFill>
          </a:ln>
        </p:spPr>
        <p:txBody>
          <a:bodyPr wrap="square" lIns="0" tIns="0" rIns="0" bIns="0" rtlCol="0"/>
          <a:lstStyle/>
          <a:p>
            <a:endParaRPr/>
          </a:p>
        </p:txBody>
      </p:sp>
      <p:sp>
        <p:nvSpPr>
          <p:cNvPr id="27" name="object 27"/>
          <p:cNvSpPr/>
          <p:nvPr/>
        </p:nvSpPr>
        <p:spPr>
          <a:xfrm>
            <a:off x="7759700" y="1882775"/>
            <a:ext cx="1905" cy="4229100"/>
          </a:xfrm>
          <a:custGeom>
            <a:avLst/>
            <a:gdLst/>
            <a:ahLst/>
            <a:cxnLst/>
            <a:rect l="l" t="t" r="r" b="b"/>
            <a:pathLst>
              <a:path w="1904" h="4229100">
                <a:moveTo>
                  <a:pt x="0" y="0"/>
                </a:moveTo>
                <a:lnTo>
                  <a:pt x="1650" y="4229100"/>
                </a:lnTo>
              </a:path>
            </a:pathLst>
          </a:custGeom>
          <a:ln w="3175">
            <a:solidFill>
              <a:srgbClr val="000000"/>
            </a:solidFill>
          </a:ln>
        </p:spPr>
        <p:txBody>
          <a:bodyPr wrap="square" lIns="0" tIns="0" rIns="0" bIns="0" rtlCol="0"/>
          <a:lstStyle/>
          <a:p>
            <a:endParaRPr/>
          </a:p>
        </p:txBody>
      </p:sp>
      <p:sp>
        <p:nvSpPr>
          <p:cNvPr id="28" name="object 28"/>
          <p:cNvSpPr/>
          <p:nvPr/>
        </p:nvSpPr>
        <p:spPr>
          <a:xfrm>
            <a:off x="7766050" y="1882775"/>
            <a:ext cx="0" cy="4241800"/>
          </a:xfrm>
          <a:custGeom>
            <a:avLst/>
            <a:gdLst/>
            <a:ahLst/>
            <a:cxnLst/>
            <a:rect l="l" t="t" r="r" b="b"/>
            <a:pathLst>
              <a:path h="4241800">
                <a:moveTo>
                  <a:pt x="0" y="0"/>
                </a:moveTo>
                <a:lnTo>
                  <a:pt x="0" y="4241800"/>
                </a:lnTo>
              </a:path>
            </a:pathLst>
          </a:custGeom>
          <a:ln w="12700">
            <a:solidFill>
              <a:srgbClr val="000000"/>
            </a:solidFill>
          </a:ln>
        </p:spPr>
        <p:txBody>
          <a:bodyPr wrap="square" lIns="0" tIns="0" rIns="0" bIns="0" rtlCol="0"/>
          <a:lstStyle/>
          <a:p>
            <a:endParaRPr/>
          </a:p>
        </p:txBody>
      </p:sp>
      <p:sp>
        <p:nvSpPr>
          <p:cNvPr id="29" name="object 29"/>
          <p:cNvSpPr/>
          <p:nvPr/>
        </p:nvSpPr>
        <p:spPr>
          <a:xfrm>
            <a:off x="8996426" y="1882775"/>
            <a:ext cx="1905" cy="4229100"/>
          </a:xfrm>
          <a:custGeom>
            <a:avLst/>
            <a:gdLst/>
            <a:ahLst/>
            <a:cxnLst/>
            <a:rect l="l" t="t" r="r" b="b"/>
            <a:pathLst>
              <a:path w="1904" h="4229100">
                <a:moveTo>
                  <a:pt x="0" y="0"/>
                </a:moveTo>
                <a:lnTo>
                  <a:pt x="1524" y="4229100"/>
                </a:lnTo>
              </a:path>
            </a:pathLst>
          </a:custGeom>
          <a:ln w="3175">
            <a:solidFill>
              <a:srgbClr val="000000"/>
            </a:solidFill>
          </a:ln>
        </p:spPr>
        <p:txBody>
          <a:bodyPr wrap="square" lIns="0" tIns="0" rIns="0" bIns="0" rtlCol="0"/>
          <a:lstStyle/>
          <a:p>
            <a:endParaRPr/>
          </a:p>
        </p:txBody>
      </p:sp>
      <p:sp>
        <p:nvSpPr>
          <p:cNvPr id="30" name="object 30"/>
          <p:cNvSpPr/>
          <p:nvPr/>
        </p:nvSpPr>
        <p:spPr>
          <a:xfrm>
            <a:off x="9002776" y="1882775"/>
            <a:ext cx="0" cy="4241800"/>
          </a:xfrm>
          <a:custGeom>
            <a:avLst/>
            <a:gdLst/>
            <a:ahLst/>
            <a:cxnLst/>
            <a:rect l="l" t="t" r="r" b="b"/>
            <a:pathLst>
              <a:path h="4241800">
                <a:moveTo>
                  <a:pt x="0" y="0"/>
                </a:moveTo>
                <a:lnTo>
                  <a:pt x="0" y="4241800"/>
                </a:lnTo>
              </a:path>
            </a:pathLst>
          </a:custGeom>
          <a:ln w="12700">
            <a:solidFill>
              <a:srgbClr val="000000"/>
            </a:solidFill>
          </a:ln>
        </p:spPr>
        <p:txBody>
          <a:bodyPr wrap="square" lIns="0" tIns="0" rIns="0" bIns="0" rtlCol="0"/>
          <a:lstStyle/>
          <a:p>
            <a:endParaRPr/>
          </a:p>
        </p:txBody>
      </p:sp>
      <p:sp>
        <p:nvSpPr>
          <p:cNvPr id="31" name="object 31"/>
          <p:cNvSpPr/>
          <p:nvPr/>
        </p:nvSpPr>
        <p:spPr>
          <a:xfrm>
            <a:off x="6537325" y="1870075"/>
            <a:ext cx="2472055" cy="0"/>
          </a:xfrm>
          <a:custGeom>
            <a:avLst/>
            <a:gdLst/>
            <a:ahLst/>
            <a:cxnLst/>
            <a:rect l="l" t="t" r="r" b="b"/>
            <a:pathLst>
              <a:path w="2472054">
                <a:moveTo>
                  <a:pt x="0" y="0"/>
                </a:moveTo>
                <a:lnTo>
                  <a:pt x="2471801" y="0"/>
                </a:lnTo>
              </a:path>
            </a:pathLst>
          </a:custGeom>
          <a:ln w="3175">
            <a:solidFill>
              <a:srgbClr val="000000"/>
            </a:solidFill>
          </a:ln>
        </p:spPr>
        <p:txBody>
          <a:bodyPr wrap="square" lIns="0" tIns="0" rIns="0" bIns="0" rtlCol="0"/>
          <a:lstStyle/>
          <a:p>
            <a:endParaRPr/>
          </a:p>
        </p:txBody>
      </p:sp>
      <p:sp>
        <p:nvSpPr>
          <p:cNvPr id="32" name="object 32"/>
          <p:cNvSpPr/>
          <p:nvPr/>
        </p:nvSpPr>
        <p:spPr>
          <a:xfrm>
            <a:off x="6537325" y="1876425"/>
            <a:ext cx="2472055" cy="0"/>
          </a:xfrm>
          <a:custGeom>
            <a:avLst/>
            <a:gdLst/>
            <a:ahLst/>
            <a:cxnLst/>
            <a:rect l="l" t="t" r="r" b="b"/>
            <a:pathLst>
              <a:path w="2472054">
                <a:moveTo>
                  <a:pt x="0" y="0"/>
                </a:moveTo>
                <a:lnTo>
                  <a:pt x="2471801" y="0"/>
                </a:lnTo>
              </a:path>
            </a:pathLst>
          </a:custGeom>
          <a:ln w="12700">
            <a:solidFill>
              <a:srgbClr val="000000"/>
            </a:solidFill>
          </a:ln>
        </p:spPr>
        <p:txBody>
          <a:bodyPr wrap="square" lIns="0" tIns="0" rIns="0" bIns="0" rtlCol="0"/>
          <a:lstStyle/>
          <a:p>
            <a:endParaRPr/>
          </a:p>
        </p:txBody>
      </p:sp>
      <p:sp>
        <p:nvSpPr>
          <p:cNvPr id="33" name="object 33"/>
          <p:cNvSpPr/>
          <p:nvPr/>
        </p:nvSpPr>
        <p:spPr>
          <a:xfrm>
            <a:off x="6537325" y="2139950"/>
            <a:ext cx="2472055" cy="0"/>
          </a:xfrm>
          <a:custGeom>
            <a:avLst/>
            <a:gdLst/>
            <a:ahLst/>
            <a:cxnLst/>
            <a:rect l="l" t="t" r="r" b="b"/>
            <a:pathLst>
              <a:path w="2472054">
                <a:moveTo>
                  <a:pt x="0" y="0"/>
                </a:moveTo>
                <a:lnTo>
                  <a:pt x="2471801" y="0"/>
                </a:lnTo>
              </a:path>
            </a:pathLst>
          </a:custGeom>
          <a:ln w="3175">
            <a:solidFill>
              <a:srgbClr val="000000"/>
            </a:solidFill>
          </a:ln>
        </p:spPr>
        <p:txBody>
          <a:bodyPr wrap="square" lIns="0" tIns="0" rIns="0" bIns="0" rtlCol="0"/>
          <a:lstStyle/>
          <a:p>
            <a:endParaRPr/>
          </a:p>
        </p:txBody>
      </p:sp>
      <p:sp>
        <p:nvSpPr>
          <p:cNvPr id="34" name="object 34"/>
          <p:cNvSpPr/>
          <p:nvPr/>
        </p:nvSpPr>
        <p:spPr>
          <a:xfrm>
            <a:off x="6537325" y="2146300"/>
            <a:ext cx="2472055" cy="0"/>
          </a:xfrm>
          <a:custGeom>
            <a:avLst/>
            <a:gdLst/>
            <a:ahLst/>
            <a:cxnLst/>
            <a:rect l="l" t="t" r="r" b="b"/>
            <a:pathLst>
              <a:path w="2472054">
                <a:moveTo>
                  <a:pt x="0" y="0"/>
                </a:moveTo>
                <a:lnTo>
                  <a:pt x="2471801" y="0"/>
                </a:lnTo>
              </a:path>
            </a:pathLst>
          </a:custGeom>
          <a:ln w="12700">
            <a:solidFill>
              <a:srgbClr val="000000"/>
            </a:solidFill>
          </a:ln>
        </p:spPr>
        <p:txBody>
          <a:bodyPr wrap="square" lIns="0" tIns="0" rIns="0" bIns="0" rtlCol="0"/>
          <a:lstStyle/>
          <a:p>
            <a:endParaRPr/>
          </a:p>
        </p:txBody>
      </p:sp>
      <p:sp>
        <p:nvSpPr>
          <p:cNvPr id="38" name="object 38"/>
          <p:cNvSpPr txBox="1"/>
          <p:nvPr/>
        </p:nvSpPr>
        <p:spPr>
          <a:xfrm>
            <a:off x="301613" y="5075047"/>
            <a:ext cx="5835650" cy="802005"/>
          </a:xfrm>
          <a:prstGeom prst="rect">
            <a:avLst/>
          </a:prstGeom>
        </p:spPr>
        <p:txBody>
          <a:bodyPr vert="horz" wrap="square" lIns="0" tIns="0" rIns="0" bIns="0" rtlCol="0">
            <a:spAutoFit/>
          </a:bodyPr>
          <a:lstStyle/>
          <a:p>
            <a:pPr marL="12700">
              <a:lnSpc>
                <a:spcPct val="100000"/>
              </a:lnSpc>
            </a:pPr>
            <a:r>
              <a:rPr lang="en-US" sz="1600" b="1" spc="-15" dirty="0" smtClean="0">
                <a:latin typeface="Calibri"/>
                <a:cs typeface="Calibri"/>
              </a:rPr>
              <a:t>SFY-2018 Governor Expenditure Restrictions Core Cuts</a:t>
            </a:r>
            <a:endParaRPr sz="1600" b="1" dirty="0">
              <a:latin typeface="Calibri"/>
              <a:cs typeface="Calibri"/>
            </a:endParaRPr>
          </a:p>
          <a:p>
            <a:pPr marL="12700" marR="5080">
              <a:lnSpc>
                <a:spcPct val="100699"/>
              </a:lnSpc>
              <a:spcBef>
                <a:spcPts val="835"/>
              </a:spcBef>
            </a:pPr>
            <a:r>
              <a:rPr sz="1400" spc="-5" dirty="0">
                <a:latin typeface="Calibri"/>
                <a:cs typeface="Calibri"/>
              </a:rPr>
              <a:t>Reduction </a:t>
            </a:r>
            <a:r>
              <a:rPr sz="1400" dirty="0">
                <a:latin typeface="Calibri"/>
                <a:cs typeface="Calibri"/>
              </a:rPr>
              <a:t>in </a:t>
            </a:r>
            <a:r>
              <a:rPr lang="en-US" sz="1400" spc="-15" dirty="0" smtClean="0">
                <a:latin typeface="Calibri"/>
                <a:cs typeface="Calibri"/>
              </a:rPr>
              <a:t>Fee-For-Service rates</a:t>
            </a:r>
            <a:r>
              <a:rPr sz="1400" dirty="0" smtClean="0">
                <a:latin typeface="Calibri"/>
                <a:cs typeface="Calibri"/>
              </a:rPr>
              <a:t>, </a:t>
            </a:r>
            <a:r>
              <a:rPr sz="1400" spc="-5" dirty="0">
                <a:latin typeface="Calibri"/>
                <a:cs typeface="Calibri"/>
              </a:rPr>
              <a:t>monitoring </a:t>
            </a:r>
            <a:r>
              <a:rPr sz="1400" spc="-10" dirty="0">
                <a:latin typeface="Calibri"/>
                <a:cs typeface="Calibri"/>
              </a:rPr>
              <a:t>program </a:t>
            </a:r>
            <a:r>
              <a:rPr sz="1400" spc="-5" dirty="0">
                <a:latin typeface="Calibri"/>
                <a:cs typeface="Calibri"/>
              </a:rPr>
              <a:t>and pager pilot  </a:t>
            </a:r>
            <a:r>
              <a:rPr lang="en-US" sz="1400" spc="-10" dirty="0">
                <a:latin typeface="Calibri"/>
                <a:cs typeface="Calibri"/>
              </a:rPr>
              <a:t>p</a:t>
            </a:r>
            <a:r>
              <a:rPr sz="1400" spc="-10" dirty="0" smtClean="0">
                <a:latin typeface="Calibri"/>
                <a:cs typeface="Calibri"/>
              </a:rPr>
              <a:t>rogram</a:t>
            </a:r>
            <a:r>
              <a:rPr sz="1400" spc="-10" dirty="0">
                <a:latin typeface="Calibri"/>
                <a:cs typeface="Calibri"/>
              </a:rPr>
              <a:t>, </a:t>
            </a:r>
            <a:r>
              <a:rPr sz="1400" spc="-5" dirty="0">
                <a:latin typeface="Calibri"/>
                <a:cs typeface="Calibri"/>
              </a:rPr>
              <a:t>elimination </a:t>
            </a:r>
            <a:r>
              <a:rPr sz="1400" spc="-5" dirty="0" smtClean="0">
                <a:latin typeface="Calibri"/>
                <a:cs typeface="Calibri"/>
              </a:rPr>
              <a:t>of CHAPS</a:t>
            </a:r>
            <a:r>
              <a:rPr sz="1400" spc="-15" dirty="0" smtClean="0">
                <a:latin typeface="Calibri"/>
                <a:cs typeface="Calibri"/>
              </a:rPr>
              <a:t>.</a:t>
            </a:r>
            <a:endParaRPr sz="1400" dirty="0">
              <a:latin typeface="Calibri"/>
              <a:cs typeface="Calibri"/>
            </a:endParaRPr>
          </a:p>
        </p:txBody>
      </p:sp>
      <p:sp>
        <p:nvSpPr>
          <p:cNvPr id="39" name="object 39"/>
          <p:cNvSpPr/>
          <p:nvPr/>
        </p:nvSpPr>
        <p:spPr>
          <a:xfrm>
            <a:off x="170687" y="2139950"/>
            <a:ext cx="6367145" cy="0"/>
          </a:xfrm>
          <a:custGeom>
            <a:avLst/>
            <a:gdLst/>
            <a:ahLst/>
            <a:cxnLst/>
            <a:rect l="l" t="t" r="r" b="b"/>
            <a:pathLst>
              <a:path w="6367145">
                <a:moveTo>
                  <a:pt x="6366637" y="0"/>
                </a:moveTo>
                <a:lnTo>
                  <a:pt x="0" y="0"/>
                </a:lnTo>
              </a:path>
            </a:pathLst>
          </a:custGeom>
          <a:ln w="12700">
            <a:solidFill>
              <a:srgbClr val="0D0D0D"/>
            </a:solidFill>
          </a:ln>
        </p:spPr>
        <p:txBody>
          <a:bodyPr wrap="square" lIns="0" tIns="0" rIns="0" bIns="0" rtlCol="0"/>
          <a:lstStyle/>
          <a:p>
            <a:endParaRPr/>
          </a:p>
        </p:txBody>
      </p:sp>
      <p:sp>
        <p:nvSpPr>
          <p:cNvPr id="40" name="object 16"/>
          <p:cNvSpPr txBox="1"/>
          <p:nvPr/>
        </p:nvSpPr>
        <p:spPr>
          <a:xfrm>
            <a:off x="6890066" y="2784346"/>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58.5</a:t>
            </a:r>
            <a:endParaRPr sz="1600" dirty="0">
              <a:latin typeface="Calibri"/>
              <a:cs typeface="Calibri"/>
            </a:endParaRPr>
          </a:p>
        </p:txBody>
      </p:sp>
      <p:sp>
        <p:nvSpPr>
          <p:cNvPr id="41" name="object 17"/>
          <p:cNvSpPr txBox="1"/>
          <p:nvPr/>
        </p:nvSpPr>
        <p:spPr>
          <a:xfrm>
            <a:off x="8177845" y="2784346"/>
            <a:ext cx="489584" cy="246221"/>
          </a:xfrm>
          <a:prstGeom prst="rect">
            <a:avLst/>
          </a:prstGeom>
        </p:spPr>
        <p:txBody>
          <a:bodyPr vert="horz" wrap="square" lIns="0" tIns="0" rIns="0" bIns="0" rtlCol="0">
            <a:spAutoFit/>
          </a:bodyPr>
          <a:lstStyle/>
          <a:p>
            <a:pPr marL="12700">
              <a:lnSpc>
                <a:spcPct val="100000"/>
              </a:lnSpc>
            </a:pPr>
            <a:r>
              <a:rPr lang="en-US" sz="1600" b="1" spc="-10" dirty="0" smtClean="0">
                <a:latin typeface="Calibri"/>
                <a:cs typeface="Calibri"/>
              </a:rPr>
              <a:t>$0.0</a:t>
            </a:r>
            <a:endParaRPr sz="1600" dirty="0">
              <a:latin typeface="Calibri"/>
              <a:cs typeface="Calibri"/>
            </a:endParaRPr>
          </a:p>
        </p:txBody>
      </p:sp>
      <p:sp>
        <p:nvSpPr>
          <p:cNvPr id="42" name="object 18"/>
          <p:cNvSpPr txBox="1"/>
          <p:nvPr/>
        </p:nvSpPr>
        <p:spPr>
          <a:xfrm>
            <a:off x="278319" y="2860546"/>
            <a:ext cx="6151880" cy="246221"/>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Federal and Other Funds used as one-time fund sources in SFY18</a:t>
            </a:r>
            <a:endParaRPr sz="1600" dirty="0">
              <a:latin typeface="Calibri"/>
              <a:cs typeface="Calibri"/>
            </a:endParaRPr>
          </a:p>
        </p:txBody>
      </p:sp>
      <p:sp>
        <p:nvSpPr>
          <p:cNvPr id="43" name="object 16"/>
          <p:cNvSpPr txBox="1"/>
          <p:nvPr/>
        </p:nvSpPr>
        <p:spPr>
          <a:xfrm>
            <a:off x="6890066" y="3069538"/>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58.3</a:t>
            </a:r>
            <a:endParaRPr sz="1600" dirty="0">
              <a:latin typeface="Calibri"/>
              <a:cs typeface="Calibri"/>
            </a:endParaRPr>
          </a:p>
        </p:txBody>
      </p:sp>
      <p:sp>
        <p:nvSpPr>
          <p:cNvPr id="44" name="object 17"/>
          <p:cNvSpPr txBox="1"/>
          <p:nvPr/>
        </p:nvSpPr>
        <p:spPr>
          <a:xfrm>
            <a:off x="8177845" y="3069538"/>
            <a:ext cx="489584" cy="246221"/>
          </a:xfrm>
          <a:prstGeom prst="rect">
            <a:avLst/>
          </a:prstGeom>
        </p:spPr>
        <p:txBody>
          <a:bodyPr vert="horz" wrap="square" lIns="0" tIns="0" rIns="0" bIns="0" rtlCol="0">
            <a:spAutoFit/>
          </a:bodyPr>
          <a:lstStyle/>
          <a:p>
            <a:pPr marL="12700">
              <a:lnSpc>
                <a:spcPct val="100000"/>
              </a:lnSpc>
            </a:pPr>
            <a:r>
              <a:rPr sz="1600" b="1" spc="-10" dirty="0">
                <a:latin typeface="Calibri"/>
                <a:cs typeface="Calibri"/>
              </a:rPr>
              <a:t>$</a:t>
            </a:r>
            <a:r>
              <a:rPr sz="1600" b="1" spc="-10" dirty="0" smtClean="0">
                <a:latin typeface="Calibri"/>
                <a:cs typeface="Calibri"/>
              </a:rPr>
              <a:t>2</a:t>
            </a:r>
            <a:r>
              <a:rPr lang="en-US" sz="1600" b="1" spc="-10" dirty="0" smtClean="0">
                <a:latin typeface="Calibri"/>
                <a:cs typeface="Calibri"/>
              </a:rPr>
              <a:t>0.7</a:t>
            </a:r>
            <a:endParaRPr sz="1600" dirty="0">
              <a:latin typeface="Calibri"/>
              <a:cs typeface="Calibri"/>
            </a:endParaRPr>
          </a:p>
        </p:txBody>
      </p:sp>
      <p:sp>
        <p:nvSpPr>
          <p:cNvPr id="45" name="object 18"/>
          <p:cNvSpPr txBox="1"/>
          <p:nvPr/>
        </p:nvSpPr>
        <p:spPr>
          <a:xfrm>
            <a:off x="278319" y="3106767"/>
            <a:ext cx="6151880" cy="246221"/>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Fee-For-Service Claims Run out from State Managed Care</a:t>
            </a:r>
            <a:endParaRPr sz="1600" dirty="0">
              <a:latin typeface="Calibri"/>
              <a:cs typeface="Calibri"/>
            </a:endParaRPr>
          </a:p>
        </p:txBody>
      </p:sp>
      <p:sp>
        <p:nvSpPr>
          <p:cNvPr id="46" name="object 19"/>
          <p:cNvSpPr txBox="1"/>
          <p:nvPr/>
        </p:nvSpPr>
        <p:spPr>
          <a:xfrm>
            <a:off x="278319" y="3620216"/>
            <a:ext cx="5963285" cy="246221"/>
          </a:xfrm>
          <a:prstGeom prst="rect">
            <a:avLst/>
          </a:prstGeom>
        </p:spPr>
        <p:txBody>
          <a:bodyPr vert="horz" wrap="square" lIns="0" tIns="0" rIns="0" bIns="0" rtlCol="0">
            <a:spAutoFit/>
          </a:bodyPr>
          <a:lstStyle/>
          <a:p>
            <a:pPr marL="12700">
              <a:lnSpc>
                <a:spcPct val="100000"/>
              </a:lnSpc>
            </a:pPr>
            <a:r>
              <a:rPr lang="en-US" sz="1600" b="1" spc="-10" dirty="0" smtClean="0">
                <a:latin typeface="Calibri"/>
                <a:cs typeface="Calibri"/>
              </a:rPr>
              <a:t>FMAP</a:t>
            </a:r>
            <a:endParaRPr sz="1600" dirty="0">
              <a:latin typeface="Calibri"/>
              <a:cs typeface="Calibri"/>
            </a:endParaRPr>
          </a:p>
        </p:txBody>
      </p:sp>
      <p:sp>
        <p:nvSpPr>
          <p:cNvPr id="47" name="object 20"/>
          <p:cNvSpPr txBox="1"/>
          <p:nvPr/>
        </p:nvSpPr>
        <p:spPr>
          <a:xfrm>
            <a:off x="6868897" y="3616856"/>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56.6</a:t>
            </a:r>
            <a:endParaRPr sz="1600" dirty="0">
              <a:latin typeface="Calibri"/>
              <a:cs typeface="Calibri"/>
            </a:endParaRPr>
          </a:p>
        </p:txBody>
      </p:sp>
      <p:sp>
        <p:nvSpPr>
          <p:cNvPr id="48" name="object 21"/>
          <p:cNvSpPr txBox="1"/>
          <p:nvPr/>
        </p:nvSpPr>
        <p:spPr>
          <a:xfrm>
            <a:off x="8140801" y="3616856"/>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54.7</a:t>
            </a:r>
            <a:endParaRPr sz="1600" dirty="0">
              <a:latin typeface="Calibri"/>
              <a:cs typeface="Calibri"/>
            </a:endParaRPr>
          </a:p>
        </p:txBody>
      </p:sp>
      <p:sp>
        <p:nvSpPr>
          <p:cNvPr id="49" name="object 19"/>
          <p:cNvSpPr txBox="1"/>
          <p:nvPr/>
        </p:nvSpPr>
        <p:spPr>
          <a:xfrm>
            <a:off x="278318" y="3880564"/>
            <a:ext cx="5963285" cy="246221"/>
          </a:xfrm>
          <a:prstGeom prst="rect">
            <a:avLst/>
          </a:prstGeom>
        </p:spPr>
        <p:txBody>
          <a:bodyPr vert="horz" wrap="square" lIns="0" tIns="0" rIns="0" bIns="0" rtlCol="0">
            <a:spAutoFit/>
          </a:bodyPr>
          <a:lstStyle/>
          <a:p>
            <a:pPr marL="12700">
              <a:lnSpc>
                <a:spcPct val="100000"/>
              </a:lnSpc>
            </a:pPr>
            <a:r>
              <a:rPr lang="en-US" sz="1600" b="1" spc="-10" dirty="0" smtClean="0">
                <a:latin typeface="Calibri"/>
                <a:cs typeface="Calibri"/>
              </a:rPr>
              <a:t>Reductions for Statewide Managed Care one-time costs </a:t>
            </a:r>
            <a:endParaRPr sz="1600" dirty="0">
              <a:latin typeface="Calibri"/>
              <a:cs typeface="Calibri"/>
            </a:endParaRPr>
          </a:p>
        </p:txBody>
      </p:sp>
      <p:sp>
        <p:nvSpPr>
          <p:cNvPr id="50" name="object 20"/>
          <p:cNvSpPr txBox="1"/>
          <p:nvPr/>
        </p:nvSpPr>
        <p:spPr>
          <a:xfrm>
            <a:off x="6868896" y="3877204"/>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40.5</a:t>
            </a:r>
            <a:endParaRPr sz="1600" dirty="0">
              <a:latin typeface="Calibri"/>
              <a:cs typeface="Calibri"/>
            </a:endParaRPr>
          </a:p>
        </p:txBody>
      </p:sp>
      <p:sp>
        <p:nvSpPr>
          <p:cNvPr id="51" name="object 21"/>
          <p:cNvSpPr txBox="1"/>
          <p:nvPr/>
        </p:nvSpPr>
        <p:spPr>
          <a:xfrm>
            <a:off x="8140800" y="3877204"/>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14.4</a:t>
            </a:r>
            <a:endParaRPr sz="1600" dirty="0">
              <a:latin typeface="Calibri"/>
              <a:cs typeface="Calibri"/>
            </a:endParaRPr>
          </a:p>
        </p:txBody>
      </p:sp>
      <p:sp>
        <p:nvSpPr>
          <p:cNvPr id="52" name="object 19"/>
          <p:cNvSpPr txBox="1"/>
          <p:nvPr/>
        </p:nvSpPr>
        <p:spPr>
          <a:xfrm>
            <a:off x="301613" y="4135631"/>
            <a:ext cx="5963285" cy="246221"/>
          </a:xfrm>
          <a:prstGeom prst="rect">
            <a:avLst/>
          </a:prstGeom>
        </p:spPr>
        <p:txBody>
          <a:bodyPr vert="horz" wrap="square" lIns="0" tIns="0" rIns="0" bIns="0" rtlCol="0">
            <a:spAutoFit/>
          </a:bodyPr>
          <a:lstStyle/>
          <a:p>
            <a:pPr marL="12700">
              <a:lnSpc>
                <a:spcPct val="100000"/>
              </a:lnSpc>
            </a:pPr>
            <a:r>
              <a:rPr lang="en-US" sz="1600" b="1" spc="-10" dirty="0" smtClean="0">
                <a:latin typeface="Calibri"/>
                <a:cs typeface="Calibri"/>
              </a:rPr>
              <a:t>Senior Services Protection Fund</a:t>
            </a:r>
            <a:endParaRPr sz="1600" dirty="0">
              <a:latin typeface="Calibri"/>
              <a:cs typeface="Calibri"/>
            </a:endParaRPr>
          </a:p>
        </p:txBody>
      </p:sp>
      <p:sp>
        <p:nvSpPr>
          <p:cNvPr id="53" name="object 20"/>
          <p:cNvSpPr txBox="1"/>
          <p:nvPr/>
        </p:nvSpPr>
        <p:spPr>
          <a:xfrm>
            <a:off x="6892191" y="4132271"/>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11.0</a:t>
            </a:r>
            <a:endParaRPr sz="1600" dirty="0">
              <a:latin typeface="Calibri"/>
              <a:cs typeface="Calibri"/>
            </a:endParaRPr>
          </a:p>
        </p:txBody>
      </p:sp>
      <p:sp>
        <p:nvSpPr>
          <p:cNvPr id="54" name="object 21"/>
          <p:cNvSpPr txBox="1"/>
          <p:nvPr/>
        </p:nvSpPr>
        <p:spPr>
          <a:xfrm>
            <a:off x="8164095" y="4132271"/>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
        <p:nvSpPr>
          <p:cNvPr id="55" name="object 19"/>
          <p:cNvSpPr txBox="1"/>
          <p:nvPr/>
        </p:nvSpPr>
        <p:spPr>
          <a:xfrm>
            <a:off x="289966" y="4384045"/>
            <a:ext cx="5963285" cy="246221"/>
          </a:xfrm>
          <a:prstGeom prst="rect">
            <a:avLst/>
          </a:prstGeom>
        </p:spPr>
        <p:txBody>
          <a:bodyPr vert="horz" wrap="square" lIns="0" tIns="0" rIns="0" bIns="0" rtlCol="0">
            <a:spAutoFit/>
          </a:bodyPr>
          <a:lstStyle/>
          <a:p>
            <a:pPr marL="12700">
              <a:lnSpc>
                <a:spcPct val="100000"/>
              </a:lnSpc>
            </a:pPr>
            <a:r>
              <a:rPr lang="en-US" sz="1600" b="1" spc="-10" dirty="0" smtClean="0">
                <a:latin typeface="Calibri"/>
                <a:cs typeface="Calibri"/>
              </a:rPr>
              <a:t>Reductions for Management of Pharmacy costs and rebate </a:t>
            </a:r>
            <a:endParaRPr sz="1600" dirty="0">
              <a:latin typeface="Calibri"/>
              <a:cs typeface="Calibri"/>
            </a:endParaRPr>
          </a:p>
        </p:txBody>
      </p:sp>
      <p:sp>
        <p:nvSpPr>
          <p:cNvPr id="56" name="object 20"/>
          <p:cNvSpPr txBox="1"/>
          <p:nvPr/>
        </p:nvSpPr>
        <p:spPr>
          <a:xfrm>
            <a:off x="6880544" y="4380685"/>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11.1</a:t>
            </a:r>
            <a:endParaRPr sz="1600" dirty="0">
              <a:latin typeface="Calibri"/>
              <a:cs typeface="Calibri"/>
            </a:endParaRPr>
          </a:p>
        </p:txBody>
      </p:sp>
      <p:sp>
        <p:nvSpPr>
          <p:cNvPr id="57" name="object 21"/>
          <p:cNvSpPr txBox="1"/>
          <p:nvPr/>
        </p:nvSpPr>
        <p:spPr>
          <a:xfrm>
            <a:off x="8152448" y="4380685"/>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3.9</a:t>
            </a:r>
            <a:endParaRPr sz="1600"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sz="3500" b="1" dirty="0">
                <a:solidFill>
                  <a:srgbClr val="164B6C"/>
                </a:solidFill>
                <a:latin typeface="Calibri"/>
                <a:ea typeface="+mn-ea"/>
                <a:cs typeface="Calibri"/>
              </a:rPr>
              <a:t>Revenue Update</a:t>
            </a:r>
          </a:p>
        </p:txBody>
      </p:sp>
      <p:sp>
        <p:nvSpPr>
          <p:cNvPr id="14" name="object 14"/>
          <p:cNvSpPr txBox="1"/>
          <p:nvPr/>
        </p:nvSpPr>
        <p:spPr>
          <a:xfrm>
            <a:off x="231140" y="1098930"/>
            <a:ext cx="7007860" cy="4170372"/>
          </a:xfrm>
          <a:prstGeom prst="rect">
            <a:avLst/>
          </a:prstGeom>
        </p:spPr>
        <p:txBody>
          <a:bodyPr vert="horz" wrap="square" lIns="0" tIns="0" rIns="0" bIns="0" rtlCol="0">
            <a:spAutoFit/>
          </a:bodyPr>
          <a:lstStyle/>
          <a:p>
            <a:pPr marL="4241165">
              <a:lnSpc>
                <a:spcPct val="100000"/>
              </a:lnSpc>
            </a:pPr>
            <a:r>
              <a:rPr sz="1600" spc="-10" dirty="0" smtClean="0">
                <a:solidFill>
                  <a:srgbClr val="164B6C"/>
                </a:solidFill>
                <a:latin typeface="Georgia"/>
                <a:cs typeface="Georgia"/>
              </a:rPr>
              <a:t>1</a:t>
            </a:r>
            <a:r>
              <a:rPr lang="en-US" sz="1600" spc="-10" dirty="0" smtClean="0">
                <a:solidFill>
                  <a:srgbClr val="164B6C"/>
                </a:solidFill>
                <a:latin typeface="Georgia"/>
                <a:cs typeface="Georgia"/>
              </a:rPr>
              <a:t>5</a:t>
            </a:r>
            <a:endParaRPr sz="1600" dirty="0">
              <a:latin typeface="Georgia"/>
              <a:cs typeface="Georgia"/>
            </a:endParaRPr>
          </a:p>
          <a:p>
            <a:pPr>
              <a:lnSpc>
                <a:spcPct val="100000"/>
              </a:lnSpc>
              <a:spcBef>
                <a:spcPts val="50"/>
              </a:spcBef>
            </a:pPr>
            <a:endParaRPr sz="1900" dirty="0">
              <a:latin typeface="Times New Roman"/>
              <a:cs typeface="Times New Roman"/>
            </a:endParaRPr>
          </a:p>
          <a:p>
            <a:pPr marL="287020" indent="-274320">
              <a:lnSpc>
                <a:spcPct val="100000"/>
              </a:lnSpc>
              <a:buSzPct val="85416"/>
              <a:buFont typeface="Wingdings 2"/>
              <a:buChar char=""/>
              <a:tabLst>
                <a:tab pos="286385" algn="l"/>
                <a:tab pos="287020" algn="l"/>
              </a:tabLst>
            </a:pPr>
            <a:r>
              <a:rPr lang="en-US" sz="2400" spc="-5" dirty="0" smtClean="0">
                <a:latin typeface="Calibri"/>
                <a:cs typeface="Calibri"/>
              </a:rPr>
              <a:t>S</a:t>
            </a:r>
            <a:r>
              <a:rPr sz="2400" spc="-5" dirty="0" smtClean="0">
                <a:latin typeface="Calibri"/>
                <a:cs typeface="Calibri"/>
              </a:rPr>
              <a:t>FY 201</a:t>
            </a:r>
            <a:r>
              <a:rPr lang="en-US" sz="2400" spc="-5" dirty="0" smtClean="0">
                <a:latin typeface="Calibri"/>
                <a:cs typeface="Calibri"/>
              </a:rPr>
              <a:t>8</a:t>
            </a:r>
            <a:r>
              <a:rPr sz="2400" spc="-5" dirty="0" smtClean="0">
                <a:latin typeface="Calibri"/>
                <a:cs typeface="Calibri"/>
              </a:rPr>
              <a:t> </a:t>
            </a:r>
            <a:r>
              <a:rPr sz="2400" spc="-5" dirty="0">
                <a:latin typeface="Calibri"/>
                <a:cs typeface="Calibri"/>
              </a:rPr>
              <a:t>Consensus </a:t>
            </a:r>
            <a:r>
              <a:rPr sz="2400" spc="-10" dirty="0">
                <a:latin typeface="Calibri"/>
                <a:cs typeface="Calibri"/>
              </a:rPr>
              <a:t>Revenue</a:t>
            </a:r>
            <a:r>
              <a:rPr sz="2400" spc="-85" dirty="0">
                <a:latin typeface="Calibri"/>
                <a:cs typeface="Calibri"/>
              </a:rPr>
              <a:t> </a:t>
            </a:r>
            <a:r>
              <a:rPr sz="2400" spc="-10" dirty="0">
                <a:latin typeface="Calibri"/>
                <a:cs typeface="Calibri"/>
              </a:rPr>
              <a:t>Estimate</a:t>
            </a:r>
            <a:endParaRPr sz="2400" dirty="0">
              <a:latin typeface="Calibri"/>
              <a:cs typeface="Calibri"/>
            </a:endParaRPr>
          </a:p>
          <a:p>
            <a:pPr marL="286385">
              <a:lnSpc>
                <a:spcPct val="100000"/>
              </a:lnSpc>
              <a:spcBef>
                <a:spcPts val="505"/>
              </a:spcBef>
              <a:tabLst>
                <a:tab pos="560705" algn="l"/>
              </a:tabLst>
            </a:pPr>
            <a:r>
              <a:rPr sz="1400" dirty="0">
                <a:solidFill>
                  <a:srgbClr val="313131"/>
                </a:solidFill>
                <a:latin typeface="Wingdings"/>
                <a:cs typeface="Wingdings"/>
              </a:rPr>
              <a:t></a:t>
            </a:r>
            <a:r>
              <a:rPr sz="1400" dirty="0">
                <a:solidFill>
                  <a:srgbClr val="313131"/>
                </a:solidFill>
                <a:latin typeface="Times New Roman"/>
                <a:cs typeface="Times New Roman"/>
              </a:rPr>
              <a:t>	</a:t>
            </a:r>
            <a:r>
              <a:rPr lang="en-US" sz="2000" dirty="0" smtClean="0">
                <a:solidFill>
                  <a:srgbClr val="313131"/>
                </a:solidFill>
                <a:latin typeface="Calibri"/>
                <a:cs typeface="Times New Roman"/>
              </a:rPr>
              <a:t>3.8</a:t>
            </a:r>
            <a:r>
              <a:rPr sz="2000" dirty="0" smtClean="0">
                <a:solidFill>
                  <a:srgbClr val="313131"/>
                </a:solidFill>
                <a:latin typeface="Calibri"/>
                <a:cs typeface="Calibri"/>
              </a:rPr>
              <a:t>% </a:t>
            </a:r>
            <a:r>
              <a:rPr sz="2000" spc="-10" dirty="0">
                <a:solidFill>
                  <a:srgbClr val="313131"/>
                </a:solidFill>
                <a:latin typeface="Calibri"/>
                <a:cs typeface="Calibri"/>
              </a:rPr>
              <a:t>Growth </a:t>
            </a:r>
            <a:r>
              <a:rPr sz="2000" dirty="0">
                <a:solidFill>
                  <a:srgbClr val="313131"/>
                </a:solidFill>
                <a:latin typeface="Calibri"/>
                <a:cs typeface="Calibri"/>
              </a:rPr>
              <a:t>-</a:t>
            </a:r>
            <a:r>
              <a:rPr sz="2000" spc="-90" dirty="0">
                <a:solidFill>
                  <a:srgbClr val="313131"/>
                </a:solidFill>
                <a:latin typeface="Calibri"/>
                <a:cs typeface="Calibri"/>
              </a:rPr>
              <a:t> </a:t>
            </a:r>
            <a:r>
              <a:rPr sz="2000" dirty="0">
                <a:solidFill>
                  <a:srgbClr val="313131"/>
                </a:solidFill>
                <a:latin typeface="Calibri"/>
                <a:cs typeface="Calibri"/>
              </a:rPr>
              <a:t>$</a:t>
            </a:r>
            <a:r>
              <a:rPr sz="2000" dirty="0" smtClean="0">
                <a:solidFill>
                  <a:srgbClr val="313131"/>
                </a:solidFill>
                <a:latin typeface="Calibri"/>
                <a:cs typeface="Calibri"/>
              </a:rPr>
              <a:t>9,</a:t>
            </a:r>
            <a:r>
              <a:rPr lang="en-US" sz="2000" dirty="0" smtClean="0">
                <a:solidFill>
                  <a:srgbClr val="313131"/>
                </a:solidFill>
                <a:latin typeface="Calibri"/>
                <a:cs typeface="Calibri"/>
              </a:rPr>
              <a:t>398</a:t>
            </a:r>
            <a:r>
              <a:rPr sz="2000" dirty="0" smtClean="0">
                <a:solidFill>
                  <a:srgbClr val="313131"/>
                </a:solidFill>
                <a:latin typeface="Calibri"/>
                <a:cs typeface="Calibri"/>
              </a:rPr>
              <a:t>B</a:t>
            </a:r>
            <a:endParaRPr sz="2000" dirty="0">
              <a:latin typeface="Calibri"/>
              <a:cs typeface="Calibri"/>
            </a:endParaRPr>
          </a:p>
          <a:p>
            <a:pPr marL="287020" indent="-274320">
              <a:lnSpc>
                <a:spcPct val="100000"/>
              </a:lnSpc>
              <a:spcBef>
                <a:spcPts val="1695"/>
              </a:spcBef>
              <a:buSzPct val="85416"/>
              <a:buFont typeface="Wingdings 2"/>
              <a:buChar char=""/>
              <a:tabLst>
                <a:tab pos="286385" algn="l"/>
                <a:tab pos="287020" algn="l"/>
              </a:tabLst>
            </a:pPr>
            <a:r>
              <a:rPr lang="en-US" sz="2400" spc="-5" dirty="0" smtClean="0">
                <a:latin typeface="Calibri"/>
                <a:cs typeface="Calibri"/>
              </a:rPr>
              <a:t>S</a:t>
            </a:r>
            <a:r>
              <a:rPr sz="2400" spc="-5" dirty="0" smtClean="0">
                <a:latin typeface="Calibri"/>
                <a:cs typeface="Calibri"/>
              </a:rPr>
              <a:t>FY 201</a:t>
            </a:r>
            <a:r>
              <a:rPr lang="en-US" sz="2400" spc="-5" dirty="0" smtClean="0">
                <a:latin typeface="Calibri"/>
                <a:cs typeface="Calibri"/>
              </a:rPr>
              <a:t>8</a:t>
            </a:r>
            <a:r>
              <a:rPr sz="2400" spc="-5" dirty="0" smtClean="0">
                <a:latin typeface="Calibri"/>
                <a:cs typeface="Calibri"/>
              </a:rPr>
              <a:t> </a:t>
            </a:r>
            <a:r>
              <a:rPr sz="2400" spc="-10" dirty="0">
                <a:latin typeface="Calibri"/>
                <a:cs typeface="Calibri"/>
              </a:rPr>
              <a:t>Revised </a:t>
            </a:r>
            <a:r>
              <a:rPr sz="2400" spc="-5" dirty="0">
                <a:latin typeface="Calibri"/>
                <a:cs typeface="Calibri"/>
              </a:rPr>
              <a:t>Consensus </a:t>
            </a:r>
            <a:r>
              <a:rPr sz="2400" spc="-15" dirty="0">
                <a:latin typeface="Calibri"/>
                <a:cs typeface="Calibri"/>
              </a:rPr>
              <a:t>Revenue</a:t>
            </a:r>
            <a:r>
              <a:rPr sz="2400" spc="-35" dirty="0">
                <a:latin typeface="Calibri"/>
                <a:cs typeface="Calibri"/>
              </a:rPr>
              <a:t> </a:t>
            </a:r>
            <a:r>
              <a:rPr sz="2400" spc="-10" dirty="0">
                <a:latin typeface="Calibri"/>
                <a:cs typeface="Calibri"/>
              </a:rPr>
              <a:t>Estimate</a:t>
            </a:r>
            <a:endParaRPr sz="2400" dirty="0">
              <a:latin typeface="Calibri"/>
              <a:cs typeface="Calibri"/>
            </a:endParaRPr>
          </a:p>
          <a:p>
            <a:pPr marL="286385">
              <a:lnSpc>
                <a:spcPct val="100000"/>
              </a:lnSpc>
              <a:spcBef>
                <a:spcPts val="505"/>
              </a:spcBef>
              <a:tabLst>
                <a:tab pos="560705" algn="l"/>
              </a:tabLst>
            </a:pPr>
            <a:r>
              <a:rPr sz="1400" dirty="0">
                <a:solidFill>
                  <a:srgbClr val="313131"/>
                </a:solidFill>
                <a:latin typeface="Wingdings"/>
                <a:cs typeface="Wingdings"/>
              </a:rPr>
              <a:t></a:t>
            </a:r>
            <a:r>
              <a:rPr sz="1400" dirty="0">
                <a:solidFill>
                  <a:srgbClr val="313131"/>
                </a:solidFill>
                <a:latin typeface="Times New Roman"/>
                <a:cs typeface="Times New Roman"/>
              </a:rPr>
              <a:t>	</a:t>
            </a:r>
            <a:r>
              <a:rPr lang="en-US" sz="2000" dirty="0" smtClean="0">
                <a:solidFill>
                  <a:srgbClr val="313131"/>
                </a:solidFill>
                <a:latin typeface="Calibri"/>
                <a:cs typeface="Times New Roman"/>
              </a:rPr>
              <a:t>1.9</a:t>
            </a:r>
            <a:r>
              <a:rPr sz="2000" dirty="0" smtClean="0">
                <a:solidFill>
                  <a:srgbClr val="313131"/>
                </a:solidFill>
                <a:latin typeface="Calibri"/>
                <a:cs typeface="Calibri"/>
              </a:rPr>
              <a:t>% </a:t>
            </a:r>
            <a:r>
              <a:rPr sz="2000" spc="-10" dirty="0">
                <a:solidFill>
                  <a:srgbClr val="313131"/>
                </a:solidFill>
                <a:latin typeface="Calibri"/>
                <a:cs typeface="Calibri"/>
              </a:rPr>
              <a:t>Growth </a:t>
            </a:r>
            <a:r>
              <a:rPr sz="2000" dirty="0">
                <a:solidFill>
                  <a:srgbClr val="313131"/>
                </a:solidFill>
                <a:latin typeface="Calibri"/>
                <a:cs typeface="Calibri"/>
              </a:rPr>
              <a:t>-</a:t>
            </a:r>
            <a:r>
              <a:rPr sz="2000" spc="-85" dirty="0">
                <a:solidFill>
                  <a:srgbClr val="313131"/>
                </a:solidFill>
                <a:latin typeface="Calibri"/>
                <a:cs typeface="Calibri"/>
              </a:rPr>
              <a:t> </a:t>
            </a:r>
            <a:r>
              <a:rPr sz="2000" dirty="0">
                <a:solidFill>
                  <a:srgbClr val="313131"/>
                </a:solidFill>
                <a:latin typeface="Calibri"/>
                <a:cs typeface="Calibri"/>
              </a:rPr>
              <a:t>$</a:t>
            </a:r>
            <a:r>
              <a:rPr sz="2000" dirty="0" smtClean="0">
                <a:solidFill>
                  <a:srgbClr val="313131"/>
                </a:solidFill>
                <a:latin typeface="Calibri"/>
                <a:cs typeface="Calibri"/>
              </a:rPr>
              <a:t>9,</a:t>
            </a:r>
            <a:r>
              <a:rPr lang="en-US" sz="2000" dirty="0" smtClean="0">
                <a:solidFill>
                  <a:srgbClr val="313131"/>
                </a:solidFill>
                <a:latin typeface="Calibri"/>
                <a:cs typeface="Calibri"/>
              </a:rPr>
              <a:t>188.9</a:t>
            </a:r>
            <a:r>
              <a:rPr sz="2000" dirty="0" smtClean="0">
                <a:solidFill>
                  <a:srgbClr val="313131"/>
                </a:solidFill>
                <a:latin typeface="Calibri"/>
                <a:cs typeface="Calibri"/>
              </a:rPr>
              <a:t>B</a:t>
            </a:r>
            <a:endParaRPr sz="2000" dirty="0">
              <a:latin typeface="Calibri"/>
              <a:cs typeface="Calibri"/>
            </a:endParaRPr>
          </a:p>
          <a:p>
            <a:pPr marL="287020" indent="-274320">
              <a:lnSpc>
                <a:spcPct val="100000"/>
              </a:lnSpc>
              <a:spcBef>
                <a:spcPts val="1695"/>
              </a:spcBef>
              <a:buSzPct val="83333"/>
              <a:buFont typeface="Wingdings 2"/>
              <a:buChar char=""/>
              <a:tabLst>
                <a:tab pos="286385" algn="l"/>
                <a:tab pos="287020" algn="l"/>
              </a:tabLst>
            </a:pPr>
            <a:r>
              <a:rPr lang="en-US" sz="2400" spc="-5" dirty="0" smtClean="0">
                <a:latin typeface="Calibri"/>
                <a:cs typeface="Calibri"/>
              </a:rPr>
              <a:t>S</a:t>
            </a:r>
            <a:r>
              <a:rPr sz="2400" spc="-5" dirty="0" smtClean="0">
                <a:latin typeface="Calibri"/>
                <a:cs typeface="Calibri"/>
              </a:rPr>
              <a:t>FY 201</a:t>
            </a:r>
            <a:r>
              <a:rPr lang="en-US" sz="2400" spc="-5" dirty="0" smtClean="0">
                <a:latin typeface="Calibri"/>
                <a:cs typeface="Calibri"/>
              </a:rPr>
              <a:t>9</a:t>
            </a:r>
            <a:r>
              <a:rPr sz="2400" spc="-5" dirty="0" smtClean="0">
                <a:latin typeface="Calibri"/>
                <a:cs typeface="Calibri"/>
              </a:rPr>
              <a:t> </a:t>
            </a:r>
            <a:r>
              <a:rPr sz="2400" spc="-5" dirty="0">
                <a:latin typeface="Calibri"/>
                <a:cs typeface="Calibri"/>
              </a:rPr>
              <a:t>Consensus </a:t>
            </a:r>
            <a:r>
              <a:rPr sz="2400" spc="-15" dirty="0">
                <a:latin typeface="Calibri"/>
                <a:cs typeface="Calibri"/>
              </a:rPr>
              <a:t>Revenue</a:t>
            </a:r>
            <a:r>
              <a:rPr sz="2400" spc="-60" dirty="0">
                <a:latin typeface="Calibri"/>
                <a:cs typeface="Calibri"/>
              </a:rPr>
              <a:t> </a:t>
            </a:r>
            <a:r>
              <a:rPr sz="2400" spc="-10" dirty="0">
                <a:latin typeface="Calibri"/>
                <a:cs typeface="Calibri"/>
              </a:rPr>
              <a:t>Estimate</a:t>
            </a:r>
            <a:endParaRPr sz="2400" dirty="0">
              <a:latin typeface="Calibri"/>
              <a:cs typeface="Calibri"/>
            </a:endParaRPr>
          </a:p>
          <a:p>
            <a:pPr marL="286385">
              <a:lnSpc>
                <a:spcPct val="100000"/>
              </a:lnSpc>
              <a:spcBef>
                <a:spcPts val="509"/>
              </a:spcBef>
              <a:tabLst>
                <a:tab pos="560705" algn="l"/>
              </a:tabLst>
            </a:pPr>
            <a:r>
              <a:rPr sz="1400" dirty="0">
                <a:solidFill>
                  <a:srgbClr val="313131"/>
                </a:solidFill>
                <a:latin typeface="Wingdings"/>
                <a:cs typeface="Wingdings"/>
              </a:rPr>
              <a:t></a:t>
            </a:r>
            <a:r>
              <a:rPr sz="1400" dirty="0">
                <a:solidFill>
                  <a:srgbClr val="313131"/>
                </a:solidFill>
                <a:latin typeface="Times New Roman"/>
                <a:cs typeface="Times New Roman"/>
              </a:rPr>
              <a:t>	</a:t>
            </a:r>
            <a:r>
              <a:rPr lang="en-US" sz="2000" dirty="0" smtClean="0">
                <a:solidFill>
                  <a:srgbClr val="313131"/>
                </a:solidFill>
                <a:latin typeface="Calibri"/>
                <a:cs typeface="Times New Roman"/>
              </a:rPr>
              <a:t>2.5</a:t>
            </a:r>
            <a:r>
              <a:rPr sz="2000" dirty="0" smtClean="0">
                <a:solidFill>
                  <a:srgbClr val="313131"/>
                </a:solidFill>
                <a:latin typeface="Calibri"/>
                <a:cs typeface="Calibri"/>
              </a:rPr>
              <a:t>% </a:t>
            </a:r>
            <a:r>
              <a:rPr sz="2000" spc="-10" dirty="0">
                <a:solidFill>
                  <a:srgbClr val="313131"/>
                </a:solidFill>
                <a:latin typeface="Calibri"/>
                <a:cs typeface="Calibri"/>
              </a:rPr>
              <a:t>Growth </a:t>
            </a:r>
            <a:r>
              <a:rPr sz="2000" dirty="0">
                <a:solidFill>
                  <a:srgbClr val="313131"/>
                </a:solidFill>
                <a:latin typeface="Calibri"/>
                <a:cs typeface="Calibri"/>
              </a:rPr>
              <a:t>-</a:t>
            </a:r>
            <a:r>
              <a:rPr sz="2000" spc="-85" dirty="0">
                <a:solidFill>
                  <a:srgbClr val="313131"/>
                </a:solidFill>
                <a:latin typeface="Calibri"/>
                <a:cs typeface="Calibri"/>
              </a:rPr>
              <a:t> </a:t>
            </a:r>
            <a:r>
              <a:rPr sz="2000" dirty="0">
                <a:solidFill>
                  <a:srgbClr val="313131"/>
                </a:solidFill>
                <a:latin typeface="Calibri"/>
                <a:cs typeface="Calibri"/>
              </a:rPr>
              <a:t>$</a:t>
            </a:r>
            <a:r>
              <a:rPr sz="2000" dirty="0" smtClean="0">
                <a:solidFill>
                  <a:srgbClr val="313131"/>
                </a:solidFill>
                <a:latin typeface="Calibri"/>
                <a:cs typeface="Calibri"/>
              </a:rPr>
              <a:t>9,</a:t>
            </a:r>
            <a:r>
              <a:rPr lang="en-US" sz="2000" dirty="0" smtClean="0">
                <a:solidFill>
                  <a:srgbClr val="313131"/>
                </a:solidFill>
                <a:latin typeface="Calibri"/>
                <a:cs typeface="Calibri"/>
              </a:rPr>
              <a:t>418.2</a:t>
            </a:r>
            <a:r>
              <a:rPr sz="2000" dirty="0" smtClean="0">
                <a:solidFill>
                  <a:srgbClr val="313131"/>
                </a:solidFill>
                <a:latin typeface="Calibri"/>
                <a:cs typeface="Calibri"/>
              </a:rPr>
              <a:t>B</a:t>
            </a:r>
            <a:endParaRPr sz="2000" dirty="0">
              <a:latin typeface="Calibri"/>
              <a:cs typeface="Calibri"/>
            </a:endParaRPr>
          </a:p>
          <a:p>
            <a:pPr marL="287020" indent="-274320">
              <a:lnSpc>
                <a:spcPct val="100000"/>
              </a:lnSpc>
              <a:spcBef>
                <a:spcPts val="1700"/>
              </a:spcBef>
              <a:buSzPct val="84090"/>
              <a:buFont typeface="Wingdings 2"/>
              <a:buChar char=""/>
              <a:tabLst>
                <a:tab pos="286385" algn="l"/>
                <a:tab pos="287020" algn="l"/>
                <a:tab pos="4290695" algn="l"/>
              </a:tabLst>
            </a:pPr>
            <a:r>
              <a:rPr lang="en-US" sz="2200" spc="-5" dirty="0" smtClean="0">
                <a:latin typeface="Calibri"/>
                <a:cs typeface="Calibri"/>
              </a:rPr>
              <a:t>S</a:t>
            </a:r>
            <a:r>
              <a:rPr sz="2200" spc="-5" dirty="0" smtClean="0">
                <a:latin typeface="Calibri"/>
                <a:cs typeface="Calibri"/>
              </a:rPr>
              <a:t>FY 201</a:t>
            </a:r>
            <a:r>
              <a:rPr lang="en-US" sz="2200" spc="-5" dirty="0" smtClean="0">
                <a:latin typeface="Calibri"/>
                <a:cs typeface="Calibri"/>
              </a:rPr>
              <a:t>8</a:t>
            </a:r>
            <a:r>
              <a:rPr sz="2200" spc="-5" dirty="0" smtClean="0">
                <a:latin typeface="Calibri"/>
                <a:cs typeface="Calibri"/>
              </a:rPr>
              <a:t> </a:t>
            </a:r>
            <a:r>
              <a:rPr sz="2200" spc="-5" dirty="0">
                <a:latin typeface="Calibri"/>
                <a:cs typeface="Calibri"/>
              </a:rPr>
              <a:t>Actual </a:t>
            </a:r>
            <a:r>
              <a:rPr sz="2400" spc="-15" dirty="0">
                <a:latin typeface="Calibri"/>
                <a:cs typeface="Calibri"/>
              </a:rPr>
              <a:t>Revenue</a:t>
            </a:r>
            <a:r>
              <a:rPr sz="2400" spc="15" dirty="0">
                <a:latin typeface="Calibri"/>
                <a:cs typeface="Calibri"/>
              </a:rPr>
              <a:t> </a:t>
            </a:r>
            <a:r>
              <a:rPr sz="2200" spc="-15" dirty="0">
                <a:latin typeface="Calibri"/>
                <a:cs typeface="Calibri"/>
              </a:rPr>
              <a:t>Growth</a:t>
            </a:r>
            <a:r>
              <a:rPr sz="2200" spc="25" dirty="0">
                <a:latin typeface="Calibri"/>
                <a:cs typeface="Calibri"/>
              </a:rPr>
              <a:t> </a:t>
            </a:r>
            <a:r>
              <a:rPr sz="2200" spc="-5" dirty="0">
                <a:latin typeface="Calibri"/>
                <a:cs typeface="Calibri"/>
              </a:rPr>
              <a:t>-	</a:t>
            </a:r>
            <a:r>
              <a:rPr lang="en-US" sz="2200" spc="-10" dirty="0" smtClean="0">
                <a:latin typeface="Calibri"/>
                <a:cs typeface="Calibri"/>
              </a:rPr>
              <a:t>December</a:t>
            </a:r>
            <a:r>
              <a:rPr sz="2200" spc="-50" dirty="0" smtClean="0">
                <a:latin typeface="Calibri"/>
                <a:cs typeface="Calibri"/>
              </a:rPr>
              <a:t> </a:t>
            </a:r>
            <a:r>
              <a:rPr sz="2200" spc="-5" dirty="0">
                <a:latin typeface="Calibri"/>
                <a:cs typeface="Calibri"/>
              </a:rPr>
              <a:t>Collections</a:t>
            </a:r>
            <a:endParaRPr sz="2200" dirty="0">
              <a:latin typeface="Calibri"/>
              <a:cs typeface="Calibri"/>
            </a:endParaRPr>
          </a:p>
          <a:p>
            <a:pPr marL="561340" lvl="1" indent="-274320">
              <a:lnSpc>
                <a:spcPct val="100000"/>
              </a:lnSpc>
              <a:spcBef>
                <a:spcPts val="505"/>
              </a:spcBef>
              <a:buSzPct val="70000"/>
              <a:buFont typeface="Wingdings"/>
              <a:buChar char=""/>
              <a:tabLst>
                <a:tab pos="560705" algn="l"/>
                <a:tab pos="561340" algn="l"/>
              </a:tabLst>
            </a:pPr>
            <a:r>
              <a:rPr sz="2000" spc="-5" dirty="0">
                <a:solidFill>
                  <a:srgbClr val="313131"/>
                </a:solidFill>
                <a:latin typeface="Calibri"/>
                <a:cs typeface="Calibri"/>
              </a:rPr>
              <a:t>Increased </a:t>
            </a:r>
            <a:r>
              <a:rPr sz="2000" dirty="0" smtClean="0">
                <a:solidFill>
                  <a:srgbClr val="313131"/>
                </a:solidFill>
                <a:latin typeface="Calibri"/>
                <a:cs typeface="Calibri"/>
              </a:rPr>
              <a:t>4.</a:t>
            </a:r>
            <a:r>
              <a:rPr lang="en-US" sz="2000" dirty="0" smtClean="0">
                <a:solidFill>
                  <a:srgbClr val="313131"/>
                </a:solidFill>
                <a:latin typeface="Calibri"/>
                <a:cs typeface="Calibri"/>
              </a:rPr>
              <a:t>13</a:t>
            </a:r>
            <a:r>
              <a:rPr sz="2000" dirty="0" smtClean="0">
                <a:solidFill>
                  <a:srgbClr val="313131"/>
                </a:solidFill>
                <a:latin typeface="Calibri"/>
                <a:cs typeface="Calibri"/>
              </a:rPr>
              <a:t>% </a:t>
            </a:r>
            <a:r>
              <a:rPr sz="2000" spc="-15" dirty="0">
                <a:solidFill>
                  <a:srgbClr val="313131"/>
                </a:solidFill>
                <a:latin typeface="Calibri"/>
                <a:cs typeface="Calibri"/>
              </a:rPr>
              <a:t>for </a:t>
            </a:r>
            <a:r>
              <a:rPr sz="2000" dirty="0">
                <a:solidFill>
                  <a:srgbClr val="313131"/>
                </a:solidFill>
                <a:latin typeface="Calibri"/>
                <a:cs typeface="Calibri"/>
              </a:rPr>
              <a:t>the </a:t>
            </a:r>
            <a:r>
              <a:rPr sz="2000" spc="-40" dirty="0">
                <a:solidFill>
                  <a:srgbClr val="313131"/>
                </a:solidFill>
                <a:latin typeface="Calibri"/>
                <a:cs typeface="Calibri"/>
              </a:rPr>
              <a:t>year, </a:t>
            </a:r>
            <a:r>
              <a:rPr sz="2000" spc="-15" dirty="0">
                <a:solidFill>
                  <a:srgbClr val="313131"/>
                </a:solidFill>
                <a:latin typeface="Calibri"/>
                <a:cs typeface="Calibri"/>
              </a:rPr>
              <a:t>from </a:t>
            </a:r>
            <a:r>
              <a:rPr sz="2000" dirty="0" smtClean="0">
                <a:solidFill>
                  <a:srgbClr val="313131"/>
                </a:solidFill>
                <a:latin typeface="Calibri"/>
                <a:cs typeface="Calibri"/>
              </a:rPr>
              <a:t>$</a:t>
            </a:r>
            <a:r>
              <a:rPr lang="en-US" sz="2000" dirty="0" smtClean="0">
                <a:solidFill>
                  <a:srgbClr val="313131"/>
                </a:solidFill>
                <a:latin typeface="Calibri"/>
                <a:cs typeface="Calibri"/>
              </a:rPr>
              <a:t>4.26</a:t>
            </a:r>
            <a:r>
              <a:rPr sz="2000" dirty="0" smtClean="0">
                <a:solidFill>
                  <a:srgbClr val="313131"/>
                </a:solidFill>
                <a:latin typeface="Calibri"/>
                <a:cs typeface="Calibri"/>
              </a:rPr>
              <a:t>B </a:t>
            </a:r>
            <a:r>
              <a:rPr sz="2000" spc="-15" dirty="0">
                <a:solidFill>
                  <a:srgbClr val="313131"/>
                </a:solidFill>
                <a:latin typeface="Calibri"/>
                <a:cs typeface="Calibri"/>
              </a:rPr>
              <a:t>to</a:t>
            </a:r>
            <a:r>
              <a:rPr sz="2000" spc="-10" dirty="0">
                <a:solidFill>
                  <a:srgbClr val="313131"/>
                </a:solidFill>
                <a:latin typeface="Calibri"/>
                <a:cs typeface="Calibri"/>
              </a:rPr>
              <a:t> </a:t>
            </a:r>
            <a:r>
              <a:rPr sz="2000" dirty="0" smtClean="0">
                <a:solidFill>
                  <a:srgbClr val="313131"/>
                </a:solidFill>
                <a:latin typeface="Calibri"/>
                <a:cs typeface="Calibri"/>
              </a:rPr>
              <a:t>$</a:t>
            </a:r>
            <a:r>
              <a:rPr lang="en-US" sz="2000" dirty="0" smtClean="0">
                <a:solidFill>
                  <a:srgbClr val="313131"/>
                </a:solidFill>
                <a:latin typeface="Calibri"/>
                <a:cs typeface="Calibri"/>
              </a:rPr>
              <a:t>4.44</a:t>
            </a:r>
            <a:r>
              <a:rPr sz="2000" dirty="0" smtClean="0">
                <a:solidFill>
                  <a:srgbClr val="313131"/>
                </a:solidFill>
                <a:latin typeface="Calibri"/>
                <a:cs typeface="Calibri"/>
              </a:rPr>
              <a:t>B</a:t>
            </a:r>
            <a:endParaRPr sz="20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3044423"/>
          </a:xfrm>
          <a:prstGeom prst="rect">
            <a:avLst/>
          </a:prstGeom>
        </p:spPr>
        <p:txBody>
          <a:bodyPr vert="horz" wrap="square" lIns="0" tIns="0" rIns="0" bIns="0" rtlCol="0">
            <a:spAutoFit/>
          </a:bodyPr>
          <a:lstStyle/>
          <a:p>
            <a:pPr marL="4241165">
              <a:lnSpc>
                <a:spcPct val="100000"/>
              </a:lnSpc>
            </a:pPr>
            <a:r>
              <a:rPr sz="1600" spc="-10" dirty="0" smtClean="0">
                <a:solidFill>
                  <a:srgbClr val="164B6C"/>
                </a:solidFill>
                <a:latin typeface="Georgia"/>
                <a:cs typeface="Georgia"/>
              </a:rPr>
              <a:t>1</a:t>
            </a:r>
            <a:r>
              <a:rPr lang="en-US" sz="1600" spc="-10" dirty="0" smtClean="0">
                <a:solidFill>
                  <a:srgbClr val="164B6C"/>
                </a:solidFill>
                <a:latin typeface="Georgia"/>
                <a:cs typeface="Georgia"/>
              </a:rPr>
              <a:t>6</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marL="12700">
              <a:lnSpc>
                <a:spcPct val="100000"/>
              </a:lnSpc>
              <a:buSzPct val="85416"/>
              <a:tabLst>
                <a:tab pos="286385" algn="l"/>
                <a:tab pos="287020" algn="l"/>
              </a:tabLst>
            </a:pPr>
            <a:r>
              <a:rPr lang="en-US" dirty="0"/>
              <a:t>The Mo HealthNet provider taxes are used to draw down matching federal dollars which are used to pay program providers.  Without these revenue sources in Fiscal Year 2018, Missouri would need to find approximately $1.379 billion of general revenue for the Medicaid program. </a:t>
            </a:r>
            <a:endParaRPr lang="en-US" dirty="0" smtClean="0"/>
          </a:p>
          <a:p>
            <a:pPr marL="12700">
              <a:lnSpc>
                <a:spcPct val="100000"/>
              </a:lnSpc>
              <a:buSzPct val="85416"/>
              <a:tabLst>
                <a:tab pos="286385" algn="l"/>
                <a:tab pos="287020" algn="l"/>
              </a:tabLst>
            </a:pPr>
            <a:endParaRPr lang="en-US" dirty="0" smtClean="0"/>
          </a:p>
          <a:p>
            <a:pPr marL="12700">
              <a:lnSpc>
                <a:spcPct val="100000"/>
              </a:lnSpc>
              <a:buSzPct val="85416"/>
              <a:tabLst>
                <a:tab pos="286385" algn="l"/>
                <a:tab pos="287020" algn="l"/>
              </a:tabLst>
            </a:pPr>
            <a:r>
              <a:rPr lang="en-US" dirty="0"/>
              <a:t>In FY 2017 MO HealthNet Providers paid over $1.435 billion in provider taxes.  Using the standard Federal match rate, this earns $2.467 billion in federal funds and accounts for close to $3.902 billion in total MO HealthNet funding.  All provider taxes must be reauthorized through state legislation. </a:t>
            </a:r>
            <a:endParaRPr dirty="0">
              <a:latin typeface="Calibri"/>
              <a:cs typeface="Calibri"/>
            </a:endParaRPr>
          </a:p>
        </p:txBody>
      </p:sp>
      <p:sp>
        <p:nvSpPr>
          <p:cNvPr id="15" name="TextBox 14"/>
          <p:cNvSpPr txBox="1"/>
          <p:nvPr/>
        </p:nvSpPr>
        <p:spPr>
          <a:xfrm>
            <a:off x="863435" y="4634053"/>
            <a:ext cx="6781800"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Hospital (FRA)</a:t>
            </a:r>
          </a:p>
          <a:p>
            <a:pPr marL="285750" indent="-285750">
              <a:buFont typeface="Arial" panose="020B0604020202020204" pitchFamily="34" charset="0"/>
              <a:buChar char="•"/>
            </a:pPr>
            <a:r>
              <a:rPr lang="en-US" dirty="0" smtClean="0"/>
              <a:t>Nursing Facility (NFFRA)</a:t>
            </a:r>
          </a:p>
          <a:p>
            <a:pPr marL="285750" indent="-285750">
              <a:buFont typeface="Arial" panose="020B0604020202020204" pitchFamily="34" charset="0"/>
              <a:buChar char="•"/>
            </a:pPr>
            <a:r>
              <a:rPr lang="en-US" dirty="0" smtClean="0"/>
              <a:t>Pharmacy (PFRA)</a:t>
            </a:r>
          </a:p>
          <a:p>
            <a:pPr marL="285750" indent="-285750">
              <a:buFont typeface="Arial" panose="020B0604020202020204" pitchFamily="34" charset="0"/>
              <a:buChar char="•"/>
            </a:pPr>
            <a:r>
              <a:rPr lang="en-US" dirty="0" smtClean="0"/>
              <a:t>Intermediate Care Facilities (ICF-IDD)</a:t>
            </a:r>
          </a:p>
          <a:p>
            <a:pPr marL="285750" indent="-285750">
              <a:buFont typeface="Arial" panose="020B0604020202020204" pitchFamily="34" charset="0"/>
              <a:buChar char="•"/>
            </a:pPr>
            <a:r>
              <a:rPr lang="en-US" dirty="0" smtClean="0"/>
              <a:t>Ambulance (AFRA)</a:t>
            </a:r>
          </a:p>
          <a:p>
            <a:pPr marL="285750" indent="-285750">
              <a:buFont typeface="Arial" panose="020B0604020202020204" pitchFamily="34" charset="0"/>
              <a:buChar char="•"/>
            </a:pPr>
            <a:r>
              <a:rPr lang="en-US" dirty="0" smtClean="0"/>
              <a:t>Managed Care</a:t>
            </a:r>
            <a:endParaRPr lang="en-US" dirty="0"/>
          </a:p>
        </p:txBody>
      </p:sp>
      <p:sp>
        <p:nvSpPr>
          <p:cNvPr id="16" name="TextBox 15"/>
          <p:cNvSpPr txBox="1"/>
          <p:nvPr/>
        </p:nvSpPr>
        <p:spPr>
          <a:xfrm>
            <a:off x="921347" y="4329065"/>
            <a:ext cx="4285488" cy="369332"/>
          </a:xfrm>
          <a:prstGeom prst="rect">
            <a:avLst/>
          </a:prstGeom>
          <a:noFill/>
        </p:spPr>
        <p:txBody>
          <a:bodyPr wrap="square" rtlCol="0">
            <a:spAutoFit/>
          </a:bodyPr>
          <a:lstStyle/>
          <a:p>
            <a:r>
              <a:rPr lang="en-US" b="1" dirty="0" smtClean="0"/>
              <a:t>Authorized Provider Taxes</a:t>
            </a:r>
            <a:endParaRPr lang="en-US" b="1" dirty="0"/>
          </a:p>
        </p:txBody>
      </p:sp>
    </p:spTree>
    <p:extLst>
      <p:ext uri="{BB962C8B-B14F-4D97-AF65-F5344CB8AC3E}">
        <p14:creationId xmlns:p14="http://schemas.microsoft.com/office/powerpoint/2010/main" val="3450817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4429418"/>
          </a:xfrm>
          <a:prstGeom prst="rect">
            <a:avLst/>
          </a:prstGeom>
        </p:spPr>
        <p:txBody>
          <a:bodyPr vert="horz" wrap="square" lIns="0" tIns="0" rIns="0" bIns="0" rtlCol="0">
            <a:spAutoFit/>
          </a:bodyPr>
          <a:lstStyle/>
          <a:p>
            <a:pPr marL="4241165">
              <a:lnSpc>
                <a:spcPct val="100000"/>
              </a:lnSpc>
            </a:pPr>
            <a:r>
              <a:rPr sz="1600" spc="-10" dirty="0" smtClean="0">
                <a:solidFill>
                  <a:srgbClr val="164B6C"/>
                </a:solidFill>
                <a:latin typeface="Georgia"/>
                <a:cs typeface="Georgia"/>
              </a:rPr>
              <a:t>1</a:t>
            </a:r>
            <a:r>
              <a:rPr lang="en-US" sz="1600" spc="-10" dirty="0">
                <a:solidFill>
                  <a:srgbClr val="164B6C"/>
                </a:solidFill>
                <a:latin typeface="Georgia"/>
                <a:cs typeface="Georgia"/>
              </a:rPr>
              <a:t>7</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lvl="0"/>
            <a:r>
              <a:rPr lang="en-US" b="1" dirty="0"/>
              <a:t>Hospital Tax (FRA)</a:t>
            </a:r>
            <a:endParaRPr lang="en-US" sz="1600" dirty="0"/>
          </a:p>
          <a:p>
            <a:pPr lvl="1"/>
            <a:r>
              <a:rPr lang="en-US" dirty="0"/>
              <a:t>Established 1992</a:t>
            </a:r>
            <a:endParaRPr lang="en-US" sz="1600" dirty="0"/>
          </a:p>
          <a:p>
            <a:pPr lvl="1"/>
            <a:r>
              <a:rPr lang="en-US" dirty="0"/>
              <a:t>This tax is assessed on net operating revenue of all hospitals in the state.</a:t>
            </a:r>
            <a:endParaRPr lang="en-US" sz="1600" dirty="0"/>
          </a:p>
          <a:p>
            <a:pPr lvl="1"/>
            <a:r>
              <a:rPr lang="en-US" dirty="0"/>
              <a:t>FY 2017 tax rate was 5.95% for July 1, 2016 through June 30, 2017</a:t>
            </a:r>
            <a:endParaRPr lang="en-US" sz="1600" dirty="0"/>
          </a:p>
          <a:p>
            <a:pPr lvl="1"/>
            <a:r>
              <a:rPr lang="en-US" dirty="0"/>
              <a:t>FY 2017 assessments:   $1,124.1 million</a:t>
            </a:r>
            <a:endParaRPr lang="en-US" sz="1600" dirty="0"/>
          </a:p>
          <a:p>
            <a:pPr lvl="1"/>
            <a:r>
              <a:rPr lang="en-US" dirty="0"/>
              <a:t>FY 2018 tax rate was 5.70% for July 1, 2017 through September 30, 2017 and is 5.50% for October 1, 2017 through June 30, 2018; estimated assessment is $1,093.7 million; federal earnings $1,966.5 million</a:t>
            </a:r>
            <a:endParaRPr lang="en-US" sz="1600" dirty="0"/>
          </a:p>
          <a:p>
            <a:pPr lvl="1"/>
            <a:r>
              <a:rPr lang="en-US" dirty="0"/>
              <a:t>Participating providers: 142 (7 DMH and 135 non-DMH)</a:t>
            </a:r>
            <a:endParaRPr lang="en-US" sz="1600" dirty="0"/>
          </a:p>
          <a:p>
            <a:pPr lvl="1"/>
            <a:r>
              <a:rPr lang="en-US" dirty="0"/>
              <a:t>FRA proceeds support:</a:t>
            </a:r>
            <a:endParaRPr lang="en-US" sz="1600" dirty="0"/>
          </a:p>
          <a:p>
            <a:pPr lvl="2"/>
            <a:r>
              <a:rPr lang="en-US" dirty="0"/>
              <a:t>Hospital costs to care for the uninsured</a:t>
            </a:r>
            <a:endParaRPr lang="en-US" sz="1600" dirty="0"/>
          </a:p>
          <a:p>
            <a:pPr lvl="2"/>
            <a:r>
              <a:rPr lang="en-US" dirty="0"/>
              <a:t>Expanded coverage for children</a:t>
            </a:r>
            <a:endParaRPr lang="en-US" sz="1600" dirty="0"/>
          </a:p>
          <a:p>
            <a:pPr lvl="2"/>
            <a:r>
              <a:rPr lang="en-US" dirty="0"/>
              <a:t>Enhanced Medicaid rates for hospitals</a:t>
            </a:r>
            <a:endParaRPr lang="en-US" sz="1600" dirty="0"/>
          </a:p>
          <a:p>
            <a:pPr lvl="2"/>
            <a:r>
              <a:rPr lang="en-US" dirty="0"/>
              <a:t>Managed Care capitated payments</a:t>
            </a:r>
            <a:endParaRPr lang="en-US" sz="1600" dirty="0"/>
          </a:p>
        </p:txBody>
      </p:sp>
    </p:spTree>
    <p:extLst>
      <p:ext uri="{BB962C8B-B14F-4D97-AF65-F5344CB8AC3E}">
        <p14:creationId xmlns:p14="http://schemas.microsoft.com/office/powerpoint/2010/main" val="2337513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3321422"/>
          </a:xfrm>
          <a:prstGeom prst="rect">
            <a:avLst/>
          </a:prstGeom>
        </p:spPr>
        <p:txBody>
          <a:bodyPr vert="horz" wrap="square" lIns="0" tIns="0" rIns="0" bIns="0" rtlCol="0">
            <a:spAutoFit/>
          </a:bodyPr>
          <a:lstStyle/>
          <a:p>
            <a:pPr marL="4241165">
              <a:lnSpc>
                <a:spcPct val="100000"/>
              </a:lnSpc>
            </a:pPr>
            <a:r>
              <a:rPr sz="1600" spc="-10" dirty="0" smtClean="0">
                <a:solidFill>
                  <a:srgbClr val="164B6C"/>
                </a:solidFill>
                <a:latin typeface="Georgia"/>
                <a:cs typeface="Georgia"/>
              </a:rPr>
              <a:t>1</a:t>
            </a:r>
            <a:r>
              <a:rPr lang="en-US" sz="1600" spc="-10" dirty="0" smtClean="0">
                <a:solidFill>
                  <a:srgbClr val="164B6C"/>
                </a:solidFill>
                <a:latin typeface="Georgia"/>
                <a:cs typeface="Georgia"/>
              </a:rPr>
              <a:t>8</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lvl="0"/>
            <a:r>
              <a:rPr lang="en-US" b="1" dirty="0"/>
              <a:t>Nursing Facility Tax (NFFRA)</a:t>
            </a:r>
            <a:endParaRPr lang="en-US" sz="1600" dirty="0"/>
          </a:p>
          <a:p>
            <a:pPr lvl="1"/>
            <a:r>
              <a:rPr lang="en-US" dirty="0"/>
              <a:t>Established 1995</a:t>
            </a:r>
            <a:endParaRPr lang="en-US" sz="1600" dirty="0"/>
          </a:p>
          <a:p>
            <a:pPr lvl="1"/>
            <a:r>
              <a:rPr lang="en-US" dirty="0"/>
              <a:t>This tax is assessed on patient-days (occupancy tax) of all nursing homes in the state.</a:t>
            </a:r>
            <a:endParaRPr lang="en-US" sz="1600" dirty="0"/>
          </a:p>
          <a:p>
            <a:pPr lvl="1"/>
            <a:r>
              <a:rPr lang="en-US" dirty="0"/>
              <a:t>FY 2017 tax rate was $13.40 per patient day (rate effective beginning July 1, 2015)</a:t>
            </a:r>
            <a:endParaRPr lang="en-US" sz="1600" dirty="0"/>
          </a:p>
          <a:p>
            <a:pPr lvl="1"/>
            <a:r>
              <a:rPr lang="en-US" dirty="0"/>
              <a:t>FY 2017  assessments:  $199.4 million</a:t>
            </a:r>
            <a:endParaRPr lang="en-US" sz="1600" dirty="0"/>
          </a:p>
          <a:p>
            <a:pPr lvl="1"/>
            <a:r>
              <a:rPr lang="en-US" dirty="0"/>
              <a:t>FY 2018 tax rate is $13.40 per patient day (no change in tax rate for SFY 2018); estimated assessment is $198.9 million; federal earnings $357.6 million</a:t>
            </a:r>
            <a:endParaRPr lang="en-US" sz="1600" dirty="0"/>
          </a:p>
          <a:p>
            <a:pPr lvl="1"/>
            <a:r>
              <a:rPr lang="en-US" dirty="0"/>
              <a:t>NFFRA proceeds support nursing facility rates.</a:t>
            </a:r>
            <a:endParaRPr lang="en-US" sz="1600" dirty="0"/>
          </a:p>
          <a:p>
            <a:pPr lvl="1"/>
            <a:r>
              <a:rPr lang="en-US" dirty="0"/>
              <a:t>Participating providers: 521 </a:t>
            </a:r>
            <a:endParaRPr lang="en-US" sz="1600" dirty="0"/>
          </a:p>
        </p:txBody>
      </p:sp>
    </p:spTree>
    <p:extLst>
      <p:ext uri="{BB962C8B-B14F-4D97-AF65-F5344CB8AC3E}">
        <p14:creationId xmlns:p14="http://schemas.microsoft.com/office/powerpoint/2010/main" val="3271679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3875420"/>
          </a:xfrm>
          <a:prstGeom prst="rect">
            <a:avLst/>
          </a:prstGeom>
        </p:spPr>
        <p:txBody>
          <a:bodyPr vert="horz" wrap="square" lIns="0" tIns="0" rIns="0" bIns="0" rtlCol="0">
            <a:spAutoFit/>
          </a:bodyPr>
          <a:lstStyle/>
          <a:p>
            <a:pPr marL="4241165">
              <a:lnSpc>
                <a:spcPct val="100000"/>
              </a:lnSpc>
            </a:pPr>
            <a:r>
              <a:rPr sz="1600" spc="-10" dirty="0" smtClean="0">
                <a:solidFill>
                  <a:srgbClr val="164B6C"/>
                </a:solidFill>
                <a:latin typeface="Georgia"/>
                <a:cs typeface="Georgia"/>
              </a:rPr>
              <a:t>1</a:t>
            </a:r>
            <a:r>
              <a:rPr lang="en-US" sz="1600" spc="-10" dirty="0">
                <a:solidFill>
                  <a:srgbClr val="164B6C"/>
                </a:solidFill>
                <a:latin typeface="Georgia"/>
                <a:cs typeface="Georgia"/>
              </a:rPr>
              <a:t>9</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lvl="0"/>
            <a:r>
              <a:rPr lang="en-US" b="1" dirty="0"/>
              <a:t>Pharmacy Tax (PFRA)</a:t>
            </a:r>
            <a:endParaRPr lang="en-US" sz="1600" dirty="0"/>
          </a:p>
          <a:p>
            <a:pPr lvl="1"/>
            <a:r>
              <a:rPr lang="en-US" dirty="0"/>
              <a:t>Established 2002</a:t>
            </a:r>
            <a:endParaRPr lang="en-US" sz="1600" dirty="0"/>
          </a:p>
          <a:p>
            <a:pPr lvl="1"/>
            <a:r>
              <a:rPr lang="en-US" dirty="0"/>
              <a:t>This tax is assessed on gross prescription receipts of all pharmacies in the state.</a:t>
            </a:r>
            <a:endParaRPr lang="en-US" sz="1600" dirty="0"/>
          </a:p>
          <a:p>
            <a:pPr lvl="1"/>
            <a:r>
              <a:rPr lang="en-US" dirty="0"/>
              <a:t>FY 2017 tax rate was 1.49% from July 1, 2016 to December 31, 2016 and 1.39% from January 1, 2017 to June 30, 2017.</a:t>
            </a:r>
            <a:endParaRPr lang="en-US" sz="1600" dirty="0"/>
          </a:p>
          <a:p>
            <a:pPr lvl="1"/>
            <a:r>
              <a:rPr lang="en-US" dirty="0"/>
              <a:t>FY 2017 assessments:  $97.0 million</a:t>
            </a:r>
            <a:endParaRPr lang="en-US" sz="1600" dirty="0"/>
          </a:p>
          <a:p>
            <a:pPr lvl="1"/>
            <a:r>
              <a:rPr lang="en-US" dirty="0"/>
              <a:t>FY 2018 tax rate is 1.59%; estimated assessment is $110.3 million; federal earnings $124.7 million</a:t>
            </a:r>
            <a:endParaRPr lang="en-US" sz="1600" dirty="0"/>
          </a:p>
          <a:p>
            <a:pPr lvl="1"/>
            <a:r>
              <a:rPr lang="en-US" dirty="0"/>
              <a:t>Participating providers: 1,330</a:t>
            </a:r>
            <a:endParaRPr lang="en-US" sz="1600" dirty="0"/>
          </a:p>
          <a:p>
            <a:pPr lvl="1"/>
            <a:r>
              <a:rPr lang="en-US" dirty="0"/>
              <a:t>Pharmacy tax proceeds support:</a:t>
            </a:r>
            <a:endParaRPr lang="en-US" sz="1600" dirty="0"/>
          </a:p>
          <a:p>
            <a:pPr lvl="2"/>
            <a:r>
              <a:rPr lang="en-US" dirty="0"/>
              <a:t>Medicaid pharmacy program</a:t>
            </a:r>
            <a:endParaRPr lang="en-US" sz="1600" dirty="0"/>
          </a:p>
          <a:p>
            <a:pPr lvl="2"/>
            <a:r>
              <a:rPr lang="en-US" dirty="0"/>
              <a:t>Enhanced dispensing fees for Medicaid prescriptions</a:t>
            </a:r>
            <a:endParaRPr lang="en-US" sz="1600" dirty="0"/>
          </a:p>
        </p:txBody>
      </p:sp>
    </p:spTree>
    <p:extLst>
      <p:ext uri="{BB962C8B-B14F-4D97-AF65-F5344CB8AC3E}">
        <p14:creationId xmlns:p14="http://schemas.microsoft.com/office/powerpoint/2010/main" val="3271679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4676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3321422"/>
          </a:xfrm>
          <a:prstGeom prst="rect">
            <a:avLst/>
          </a:prstGeom>
        </p:spPr>
        <p:txBody>
          <a:bodyPr vert="horz" wrap="square" lIns="0" tIns="0" rIns="0" bIns="0" rtlCol="0">
            <a:spAutoFit/>
          </a:bodyPr>
          <a:lstStyle/>
          <a:p>
            <a:pPr marL="4241165">
              <a:lnSpc>
                <a:spcPct val="100000"/>
              </a:lnSpc>
            </a:pPr>
            <a:r>
              <a:rPr lang="en-US" sz="1600" spc="-10" dirty="0" smtClean="0">
                <a:solidFill>
                  <a:srgbClr val="164B6C"/>
                </a:solidFill>
                <a:latin typeface="Georgia"/>
                <a:cs typeface="Georgia"/>
              </a:rPr>
              <a:t>20</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lvl="0"/>
            <a:r>
              <a:rPr lang="en-US" b="1" dirty="0"/>
              <a:t>ICF-IID Provider Tax</a:t>
            </a:r>
            <a:endParaRPr lang="en-US" sz="1600" dirty="0"/>
          </a:p>
          <a:p>
            <a:pPr lvl="1"/>
            <a:r>
              <a:rPr lang="en-US" dirty="0"/>
              <a:t>Established 2009</a:t>
            </a:r>
            <a:endParaRPr lang="en-US" sz="1600" dirty="0"/>
          </a:p>
          <a:p>
            <a:pPr lvl="1"/>
            <a:r>
              <a:rPr lang="en-US" dirty="0"/>
              <a:t>This tax is assessed on 6 State Habilitation Centers and 7 Private Intermediate Care Facilities for Individuals with Intellectual Disabilities </a:t>
            </a:r>
            <a:endParaRPr lang="en-US" sz="1600" dirty="0"/>
          </a:p>
          <a:p>
            <a:pPr lvl="1"/>
            <a:r>
              <a:rPr lang="en-US" dirty="0"/>
              <a:t>FY 2017 tax rate is 5.95% </a:t>
            </a:r>
            <a:endParaRPr lang="en-US" sz="1600" dirty="0"/>
          </a:p>
          <a:p>
            <a:pPr lvl="1"/>
            <a:r>
              <a:rPr lang="en-US" dirty="0"/>
              <a:t>FY 2017 tax assessments: $5.3 million</a:t>
            </a:r>
            <a:endParaRPr lang="en-US" sz="1600" dirty="0"/>
          </a:p>
          <a:p>
            <a:pPr lvl="1"/>
            <a:r>
              <a:rPr lang="en-US" dirty="0"/>
              <a:t>FY 2018 tax rate is: 5.95%; estimated assessment is $6.0 million; federal earnings $4.4 million</a:t>
            </a:r>
            <a:endParaRPr lang="en-US" sz="1600" dirty="0"/>
          </a:p>
          <a:p>
            <a:pPr lvl="1"/>
            <a:r>
              <a:rPr lang="en-US" dirty="0"/>
              <a:t>The proceeds generated from this the tax on the private ICF-IIDs goes back to these entities in the form of a rate increase. </a:t>
            </a:r>
            <a:endParaRPr lang="en-US" sz="1600" dirty="0"/>
          </a:p>
        </p:txBody>
      </p:sp>
    </p:spTree>
    <p:extLst>
      <p:ext uri="{BB962C8B-B14F-4D97-AF65-F5344CB8AC3E}">
        <p14:creationId xmlns:p14="http://schemas.microsoft.com/office/powerpoint/2010/main" val="3271679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3875420"/>
          </a:xfrm>
          <a:prstGeom prst="rect">
            <a:avLst/>
          </a:prstGeom>
        </p:spPr>
        <p:txBody>
          <a:bodyPr vert="horz" wrap="square" lIns="0" tIns="0" rIns="0" bIns="0" rtlCol="0">
            <a:spAutoFit/>
          </a:bodyPr>
          <a:lstStyle/>
          <a:p>
            <a:pPr marL="4241165">
              <a:lnSpc>
                <a:spcPct val="100000"/>
              </a:lnSpc>
            </a:pPr>
            <a:r>
              <a:rPr lang="en-US" sz="1600" spc="-10" dirty="0" smtClean="0">
                <a:solidFill>
                  <a:srgbClr val="164B6C"/>
                </a:solidFill>
                <a:latin typeface="Georgia"/>
                <a:cs typeface="Georgia"/>
              </a:rPr>
              <a:t>21</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lvl="0"/>
            <a:r>
              <a:rPr lang="en-US" b="1" dirty="0"/>
              <a:t>Ambulance Provider Tax</a:t>
            </a:r>
            <a:endParaRPr lang="en-US" sz="1600" dirty="0"/>
          </a:p>
          <a:p>
            <a:pPr lvl="1"/>
            <a:r>
              <a:rPr lang="en-US" dirty="0"/>
              <a:t>Authorized by the General Assembly in May 2009; Established October 2011</a:t>
            </a:r>
            <a:endParaRPr lang="en-US" sz="1600" dirty="0"/>
          </a:p>
          <a:p>
            <a:pPr lvl="1"/>
            <a:r>
              <a:rPr lang="en-US" dirty="0"/>
              <a:t>This tax is assessed on gross receipts of all ambulance providers</a:t>
            </a:r>
            <a:endParaRPr lang="en-US" sz="1600" dirty="0"/>
          </a:p>
          <a:p>
            <a:pPr lvl="1"/>
            <a:r>
              <a:rPr lang="en-US" dirty="0"/>
              <a:t>FY 2017 tax rate was 3.74% July 1, 2016 to September 30, 2016 and 4.44% from October 1, 2016 to June 30, 2017</a:t>
            </a:r>
            <a:endParaRPr lang="en-US" sz="1600" dirty="0"/>
          </a:p>
          <a:p>
            <a:pPr lvl="1"/>
            <a:r>
              <a:rPr lang="en-US" dirty="0"/>
              <a:t>FY 2017 assessments:  $9.8 million </a:t>
            </a:r>
            <a:endParaRPr lang="en-US" sz="1600" dirty="0"/>
          </a:p>
          <a:p>
            <a:pPr lvl="1"/>
            <a:r>
              <a:rPr lang="en-US" dirty="0"/>
              <a:t>FY 2018 tax rate is 4.44% from July 1, 2017 to September 30, 2017 and 4.75% from October 1, 2017 to June 30, 2018</a:t>
            </a:r>
            <a:endParaRPr lang="en-US" sz="1600" dirty="0"/>
          </a:p>
          <a:p>
            <a:pPr lvl="1"/>
            <a:r>
              <a:rPr lang="en-US" dirty="0"/>
              <a:t>FY 2018 estimated assessments: $11.6 million; federal earnings $20.9 million</a:t>
            </a:r>
            <a:endParaRPr lang="en-US" sz="1600" dirty="0"/>
          </a:p>
          <a:p>
            <a:pPr lvl="1"/>
            <a:r>
              <a:rPr lang="en-US" dirty="0"/>
              <a:t>Ambulance provider tax proceeds support enhanced fees to ground ambulance service providers.</a:t>
            </a:r>
            <a:endParaRPr lang="en-US" sz="1600" dirty="0"/>
          </a:p>
          <a:p>
            <a:pPr lvl="1"/>
            <a:r>
              <a:rPr lang="en-US" dirty="0"/>
              <a:t>Participating providers: 201</a:t>
            </a:r>
            <a:endParaRPr lang="en-US" sz="1600" dirty="0"/>
          </a:p>
        </p:txBody>
      </p:sp>
    </p:spTree>
    <p:extLst>
      <p:ext uri="{BB962C8B-B14F-4D97-AF65-F5344CB8AC3E}">
        <p14:creationId xmlns:p14="http://schemas.microsoft.com/office/powerpoint/2010/main" val="3406817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240376" y="77724"/>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p:nvPr/>
        </p:nvSpPr>
        <p:spPr>
          <a:xfrm>
            <a:off x="383540" y="6453530"/>
            <a:ext cx="176530" cy="198755"/>
          </a:xfrm>
          <a:prstGeom prst="rect">
            <a:avLst/>
          </a:prstGeom>
        </p:spPr>
        <p:txBody>
          <a:bodyPr vert="horz" wrap="square" lIns="0" tIns="0" rIns="0" bIns="0" rtlCol="0">
            <a:spAutoFit/>
          </a:bodyPr>
          <a:lstStyle/>
          <a:p>
            <a:pPr marL="12700">
              <a:lnSpc>
                <a:spcPct val="100000"/>
              </a:lnSpc>
            </a:pPr>
            <a:r>
              <a:rPr sz="1200" dirty="0">
                <a:solidFill>
                  <a:srgbClr val="006FC0"/>
                </a:solidFill>
                <a:latin typeface="Georgia"/>
                <a:cs typeface="Georgia"/>
              </a:rPr>
              <a:t>12</a:t>
            </a:r>
            <a:endParaRPr sz="1200">
              <a:latin typeface="Georgia"/>
              <a:cs typeface="Georgia"/>
            </a:endParaRPr>
          </a:p>
        </p:txBody>
      </p:sp>
      <p:sp>
        <p:nvSpPr>
          <p:cNvPr id="13" name="object 13"/>
          <p:cNvSpPr txBox="1">
            <a:spLocks noGrp="1"/>
          </p:cNvSpPr>
          <p:nvPr>
            <p:ph type="title"/>
          </p:nvPr>
        </p:nvSpPr>
        <p:spPr>
          <a:xfrm>
            <a:off x="301752" y="304800"/>
            <a:ext cx="8534400" cy="538609"/>
          </a:xfrm>
          <a:prstGeom prst="rect">
            <a:avLst/>
          </a:prstGeom>
        </p:spPr>
        <p:txBody>
          <a:bodyPr vert="horz" wrap="square" lIns="0" tIns="0" rIns="0" bIns="0" rtlCol="0">
            <a:spAutoFit/>
          </a:bodyPr>
          <a:lstStyle/>
          <a:p>
            <a:pPr marL="15240">
              <a:lnSpc>
                <a:spcPct val="100000"/>
              </a:lnSpc>
            </a:pPr>
            <a:r>
              <a:rPr lang="en-US" sz="3500" b="1" dirty="0" smtClean="0">
                <a:solidFill>
                  <a:srgbClr val="164B6C"/>
                </a:solidFill>
                <a:latin typeface="Calibri"/>
                <a:ea typeface="+mn-ea"/>
                <a:cs typeface="Calibri"/>
              </a:rPr>
              <a:t>Provider Taxes</a:t>
            </a:r>
            <a:endParaRPr sz="3500" b="1" dirty="0">
              <a:solidFill>
                <a:srgbClr val="164B6C"/>
              </a:solidFill>
              <a:latin typeface="Calibri"/>
              <a:ea typeface="+mn-ea"/>
              <a:cs typeface="Calibri"/>
            </a:endParaRPr>
          </a:p>
        </p:txBody>
      </p:sp>
      <p:sp>
        <p:nvSpPr>
          <p:cNvPr id="14" name="object 14"/>
          <p:cNvSpPr txBox="1"/>
          <p:nvPr/>
        </p:nvSpPr>
        <p:spPr>
          <a:xfrm>
            <a:off x="240374" y="1054663"/>
            <a:ext cx="8742461" cy="3044423"/>
          </a:xfrm>
          <a:prstGeom prst="rect">
            <a:avLst/>
          </a:prstGeom>
        </p:spPr>
        <p:txBody>
          <a:bodyPr vert="horz" wrap="square" lIns="0" tIns="0" rIns="0" bIns="0" rtlCol="0">
            <a:spAutoFit/>
          </a:bodyPr>
          <a:lstStyle/>
          <a:p>
            <a:pPr marL="4241165">
              <a:lnSpc>
                <a:spcPct val="100000"/>
              </a:lnSpc>
            </a:pPr>
            <a:r>
              <a:rPr lang="en-US" sz="1600" spc="-10" dirty="0" smtClean="0">
                <a:solidFill>
                  <a:srgbClr val="164B6C"/>
                </a:solidFill>
                <a:latin typeface="Georgia"/>
                <a:cs typeface="Georgia"/>
              </a:rPr>
              <a:t>22</a:t>
            </a:r>
            <a:endParaRPr sz="1600" dirty="0" smtClean="0">
              <a:latin typeface="Georgia"/>
              <a:cs typeface="Georgia"/>
            </a:endParaRPr>
          </a:p>
          <a:p>
            <a:pPr>
              <a:lnSpc>
                <a:spcPct val="100000"/>
              </a:lnSpc>
              <a:spcBef>
                <a:spcPts val="50"/>
              </a:spcBef>
            </a:pPr>
            <a:endParaRPr sz="1900" dirty="0">
              <a:latin typeface="Times New Roman"/>
              <a:cs typeface="Times New Roman"/>
            </a:endParaRPr>
          </a:p>
          <a:p>
            <a:pPr lvl="0"/>
            <a:r>
              <a:rPr lang="en-US" b="1" dirty="0"/>
              <a:t>Managed Care Tax </a:t>
            </a:r>
            <a:endParaRPr lang="en-US" sz="1600" dirty="0"/>
          </a:p>
          <a:p>
            <a:pPr lvl="1"/>
            <a:r>
              <a:rPr lang="en-US" dirty="0"/>
              <a:t>Established 2005</a:t>
            </a:r>
            <a:endParaRPr lang="en-US" sz="1600" dirty="0"/>
          </a:p>
          <a:p>
            <a:pPr lvl="1"/>
            <a:r>
              <a:rPr lang="en-US" dirty="0"/>
              <a:t>This tax will be assessed on gross receipts of all Medicaid managed care companies in the state. Since there was no change at the federal level the tax ended September 30, 2009.</a:t>
            </a:r>
            <a:endParaRPr lang="en-US" sz="1600" dirty="0"/>
          </a:p>
          <a:p>
            <a:pPr lvl="1"/>
            <a:r>
              <a:rPr lang="en-US" dirty="0"/>
              <a:t>FY 2010 tax rate was 5.49% (July 09- September 09); FY 2010 assessments:  $22.5 million</a:t>
            </a:r>
            <a:endParaRPr lang="en-US" sz="1600" dirty="0"/>
          </a:p>
          <a:p>
            <a:pPr lvl="1"/>
            <a:r>
              <a:rPr lang="en-US" dirty="0"/>
              <a:t>Federal law authorized Missouri’s tax on Medicaid Managed Care companies through September 30, 2009. </a:t>
            </a:r>
            <a:endParaRPr lang="en-US" sz="1600" dirty="0"/>
          </a:p>
        </p:txBody>
      </p:sp>
    </p:spTree>
    <p:extLst>
      <p:ext uri="{BB962C8B-B14F-4D97-AF65-F5344CB8AC3E}">
        <p14:creationId xmlns:p14="http://schemas.microsoft.com/office/powerpoint/2010/main" val="3406817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 y="304924"/>
            <a:ext cx="8915399" cy="538609"/>
          </a:xfrm>
          <a:prstGeom prst="rect">
            <a:avLst/>
          </a:prstGeom>
        </p:spPr>
        <p:txBody>
          <a:bodyPr vert="horz" wrap="square" lIns="0" tIns="0" rIns="0" bIns="0" rtlCol="0">
            <a:spAutoFit/>
          </a:bodyPr>
          <a:lstStyle/>
          <a:p>
            <a:pPr marL="12700">
              <a:lnSpc>
                <a:spcPct val="100000"/>
              </a:lnSpc>
            </a:pPr>
            <a:r>
              <a:rPr sz="3500" b="1" dirty="0">
                <a:solidFill>
                  <a:srgbClr val="164B6C"/>
                </a:solidFill>
                <a:latin typeface="Calibri"/>
                <a:ea typeface="+mn-ea"/>
                <a:cs typeface="Calibri"/>
              </a:rPr>
              <a:t>MHN Enrollment – Managed Care Penetration</a:t>
            </a:r>
          </a:p>
        </p:txBody>
      </p:sp>
      <p:sp>
        <p:nvSpPr>
          <p:cNvPr id="3" name="object 3"/>
          <p:cNvSpPr txBox="1"/>
          <p:nvPr/>
        </p:nvSpPr>
        <p:spPr>
          <a:xfrm>
            <a:off x="4343400" y="1127760"/>
            <a:ext cx="489965" cy="243840"/>
          </a:xfrm>
          <a:prstGeom prst="rect">
            <a:avLst/>
          </a:prstGeom>
        </p:spPr>
        <p:txBody>
          <a:bodyPr vert="horz" wrap="square" lIns="0" tIns="0" rIns="0" bIns="0" rtlCol="0">
            <a:spAutoFit/>
          </a:bodyPr>
          <a:lstStyle/>
          <a:p>
            <a:pPr marL="12700" algn="ctr">
              <a:lnSpc>
                <a:spcPct val="100000"/>
              </a:lnSpc>
            </a:pPr>
            <a:r>
              <a:rPr sz="1600" spc="-5" dirty="0">
                <a:solidFill>
                  <a:srgbClr val="164B6C"/>
                </a:solidFill>
                <a:latin typeface="Georgia"/>
                <a:cs typeface="Georgia"/>
              </a:rPr>
              <a:t>3</a:t>
            </a:r>
            <a:endParaRPr sz="1600" dirty="0">
              <a:latin typeface="Georgia"/>
              <a:cs typeface="Georgia"/>
            </a:endParaRPr>
          </a:p>
        </p:txBody>
      </p:sp>
      <p:graphicFrame>
        <p:nvGraphicFramePr>
          <p:cNvPr id="139" name="Chart 138"/>
          <p:cNvGraphicFramePr>
            <a:graphicFrameLocks/>
          </p:cNvGraphicFramePr>
          <p:nvPr>
            <p:extLst>
              <p:ext uri="{D42A27DB-BD31-4B8C-83A1-F6EECF244321}">
                <p14:modId xmlns:p14="http://schemas.microsoft.com/office/powerpoint/2010/main" val="2675128410"/>
              </p:ext>
            </p:extLst>
          </p:nvPr>
        </p:nvGraphicFramePr>
        <p:xfrm>
          <a:off x="304800" y="1600200"/>
          <a:ext cx="8458200" cy="4495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175">
              <a:spcBef>
                <a:spcPts val="2800"/>
              </a:spcBef>
            </a:pPr>
            <a:r>
              <a:rPr lang="en-US" sz="3500" b="1" dirty="0" smtClean="0">
                <a:solidFill>
                  <a:srgbClr val="164B6C"/>
                </a:solidFill>
                <a:latin typeface="Calibri"/>
                <a:ea typeface="+mn-ea"/>
                <a:cs typeface="Calibri"/>
              </a:rPr>
              <a:t>Medicaid </a:t>
            </a:r>
            <a:r>
              <a:rPr lang="en-US" sz="3500" b="1" dirty="0">
                <a:solidFill>
                  <a:srgbClr val="164B6C"/>
                </a:solidFill>
                <a:latin typeface="Calibri"/>
                <a:ea typeface="+mn-ea"/>
                <a:cs typeface="Calibri"/>
              </a:rPr>
              <a:t>Enrollees &amp; Expenditures</a:t>
            </a:r>
          </a:p>
        </p:txBody>
      </p:sp>
      <p:pic>
        <p:nvPicPr>
          <p:cNvPr id="1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065" b="15540"/>
          <a:stretch/>
        </p:blipFill>
        <p:spPr bwMode="auto">
          <a:xfrm>
            <a:off x="662193" y="1547751"/>
            <a:ext cx="7822820" cy="4581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410257" y="1066800"/>
            <a:ext cx="326693" cy="369332"/>
          </a:xfrm>
          <a:prstGeom prst="rect">
            <a:avLst/>
          </a:prstGeom>
        </p:spPr>
        <p:txBody>
          <a:bodyPr wrap="none">
            <a:spAutoFit/>
          </a:bodyPr>
          <a:lstStyle/>
          <a:p>
            <a:pPr marL="12700">
              <a:lnSpc>
                <a:spcPct val="100000"/>
              </a:lnSpc>
            </a:pPr>
            <a:r>
              <a:rPr lang="en-US" spc="-5" dirty="0" smtClean="0">
                <a:solidFill>
                  <a:srgbClr val="164B6C"/>
                </a:solidFill>
                <a:cs typeface="Georgia"/>
              </a:rPr>
              <a:t>4</a:t>
            </a:r>
            <a:endParaRPr lang="en-US" dirty="0">
              <a:cs typeface="Georgia"/>
            </a:endParaRPr>
          </a:p>
        </p:txBody>
      </p:sp>
    </p:spTree>
    <p:extLst>
      <p:ext uri="{BB962C8B-B14F-4D97-AF65-F5344CB8AC3E}">
        <p14:creationId xmlns:p14="http://schemas.microsoft.com/office/powerpoint/2010/main" val="3860479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3" name="object 3"/>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6" name="object 6"/>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7" name="object 7"/>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8" name="object 8"/>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9" name="object 9"/>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0" name="object 10"/>
          <p:cNvSpPr txBox="1"/>
          <p:nvPr/>
        </p:nvSpPr>
        <p:spPr>
          <a:xfrm>
            <a:off x="6327164" y="355853"/>
            <a:ext cx="230504" cy="521334"/>
          </a:xfrm>
          <a:prstGeom prst="rect">
            <a:avLst/>
          </a:prstGeom>
        </p:spPr>
        <p:txBody>
          <a:bodyPr vert="horz" wrap="square" lIns="0" tIns="0" rIns="0" bIns="0" rtlCol="0">
            <a:spAutoFit/>
          </a:bodyPr>
          <a:lstStyle/>
          <a:p>
            <a:pPr marL="12700">
              <a:lnSpc>
                <a:spcPct val="100000"/>
              </a:lnSpc>
            </a:pPr>
            <a:r>
              <a:rPr sz="3200" b="1" dirty="0">
                <a:solidFill>
                  <a:srgbClr val="164B6C"/>
                </a:solidFill>
                <a:latin typeface="Calibri"/>
                <a:cs typeface="Calibri"/>
              </a:rPr>
              <a:t>e</a:t>
            </a:r>
            <a:endParaRPr sz="3200">
              <a:latin typeface="Calibri"/>
              <a:cs typeface="Calibri"/>
            </a:endParaRPr>
          </a:p>
        </p:txBody>
      </p:sp>
      <p:sp>
        <p:nvSpPr>
          <p:cNvPr id="11" name="object 11"/>
          <p:cNvSpPr txBox="1"/>
          <p:nvPr/>
        </p:nvSpPr>
        <p:spPr>
          <a:xfrm>
            <a:off x="7626580" y="355853"/>
            <a:ext cx="244475" cy="521334"/>
          </a:xfrm>
          <a:prstGeom prst="rect">
            <a:avLst/>
          </a:prstGeom>
        </p:spPr>
        <p:txBody>
          <a:bodyPr vert="horz" wrap="square" lIns="0" tIns="0" rIns="0" bIns="0" rtlCol="0">
            <a:spAutoFit/>
          </a:bodyPr>
          <a:lstStyle/>
          <a:p>
            <a:pPr marL="12700">
              <a:lnSpc>
                <a:spcPct val="100000"/>
              </a:lnSpc>
            </a:pPr>
            <a:r>
              <a:rPr sz="3200" b="1" dirty="0">
                <a:solidFill>
                  <a:srgbClr val="164B6C"/>
                </a:solidFill>
                <a:latin typeface="Calibri"/>
                <a:cs typeface="Calibri"/>
              </a:rPr>
              <a:t>n</a:t>
            </a:r>
            <a:endParaRPr sz="3200">
              <a:latin typeface="Calibri"/>
              <a:cs typeface="Calibri"/>
            </a:endParaRPr>
          </a:p>
        </p:txBody>
      </p:sp>
      <p:sp>
        <p:nvSpPr>
          <p:cNvPr id="12" name="object 12"/>
          <p:cNvSpPr txBox="1"/>
          <p:nvPr/>
        </p:nvSpPr>
        <p:spPr>
          <a:xfrm>
            <a:off x="7679893" y="1551685"/>
            <a:ext cx="741680" cy="290195"/>
          </a:xfrm>
          <a:prstGeom prst="rect">
            <a:avLst/>
          </a:prstGeom>
        </p:spPr>
        <p:txBody>
          <a:bodyPr vert="horz" wrap="square" lIns="0" tIns="0" rIns="0" bIns="0" rtlCol="0">
            <a:spAutoFit/>
          </a:bodyPr>
          <a:lstStyle/>
          <a:p>
            <a:pPr marL="12700">
              <a:lnSpc>
                <a:spcPct val="100000"/>
              </a:lnSpc>
            </a:pPr>
            <a:r>
              <a:rPr sz="1800" spc="5" dirty="0">
                <a:latin typeface="Arial"/>
                <a:cs typeface="Arial"/>
              </a:rPr>
              <a:t>r’s</a:t>
            </a:r>
            <a:r>
              <a:rPr sz="1800" spc="-75" dirty="0">
                <a:latin typeface="Arial"/>
                <a:cs typeface="Arial"/>
              </a:rPr>
              <a:t> </a:t>
            </a:r>
            <a:r>
              <a:rPr sz="1800" spc="-5" dirty="0">
                <a:latin typeface="Arial"/>
                <a:cs typeface="Arial"/>
              </a:rPr>
              <a:t>Rec</a:t>
            </a:r>
            <a:endParaRPr sz="1800">
              <a:latin typeface="Arial"/>
              <a:cs typeface="Arial"/>
            </a:endParaRPr>
          </a:p>
        </p:txBody>
      </p:sp>
      <p:sp>
        <p:nvSpPr>
          <p:cNvPr id="13" name="object 13"/>
          <p:cNvSpPr/>
          <p:nvPr/>
        </p:nvSpPr>
        <p:spPr>
          <a:xfrm>
            <a:off x="8956675" y="1812925"/>
            <a:ext cx="0" cy="4583430"/>
          </a:xfrm>
          <a:custGeom>
            <a:avLst/>
            <a:gdLst/>
            <a:ahLst/>
            <a:cxnLst/>
            <a:rect l="l" t="t" r="r" b="b"/>
            <a:pathLst>
              <a:path h="4583430">
                <a:moveTo>
                  <a:pt x="0" y="0"/>
                </a:moveTo>
                <a:lnTo>
                  <a:pt x="0" y="4583112"/>
                </a:lnTo>
              </a:path>
            </a:pathLst>
          </a:custGeom>
          <a:ln w="3175">
            <a:solidFill>
              <a:srgbClr val="000000"/>
            </a:solidFill>
          </a:ln>
        </p:spPr>
        <p:txBody>
          <a:bodyPr wrap="square" lIns="0" tIns="0" rIns="0" bIns="0" rtlCol="0"/>
          <a:lstStyle/>
          <a:p>
            <a:endParaRPr/>
          </a:p>
        </p:txBody>
      </p:sp>
      <p:sp>
        <p:nvSpPr>
          <p:cNvPr id="14" name="object 14"/>
          <p:cNvSpPr/>
          <p:nvPr/>
        </p:nvSpPr>
        <p:spPr>
          <a:xfrm>
            <a:off x="8963025" y="1812861"/>
            <a:ext cx="0" cy="4583430"/>
          </a:xfrm>
          <a:custGeom>
            <a:avLst/>
            <a:gdLst/>
            <a:ahLst/>
            <a:cxnLst/>
            <a:rect l="l" t="t" r="r" b="b"/>
            <a:pathLst>
              <a:path h="4583430">
                <a:moveTo>
                  <a:pt x="0" y="0"/>
                </a:moveTo>
                <a:lnTo>
                  <a:pt x="0" y="4583176"/>
                </a:lnTo>
              </a:path>
            </a:pathLst>
          </a:custGeom>
          <a:ln w="12700">
            <a:solidFill>
              <a:srgbClr val="000000"/>
            </a:solidFill>
          </a:ln>
        </p:spPr>
        <p:txBody>
          <a:bodyPr wrap="square" lIns="0" tIns="0" rIns="0" bIns="0" rtlCol="0"/>
          <a:lstStyle/>
          <a:p>
            <a:endParaRPr/>
          </a:p>
        </p:txBody>
      </p:sp>
      <p:sp>
        <p:nvSpPr>
          <p:cNvPr id="15" name="object 15"/>
          <p:cNvSpPr/>
          <p:nvPr/>
        </p:nvSpPr>
        <p:spPr>
          <a:xfrm>
            <a:off x="6508750" y="1800225"/>
            <a:ext cx="2460625" cy="0"/>
          </a:xfrm>
          <a:custGeom>
            <a:avLst/>
            <a:gdLst/>
            <a:ahLst/>
            <a:cxnLst/>
            <a:rect l="l" t="t" r="r" b="b"/>
            <a:pathLst>
              <a:path w="2460625">
                <a:moveTo>
                  <a:pt x="0" y="0"/>
                </a:moveTo>
                <a:lnTo>
                  <a:pt x="2460625" y="0"/>
                </a:lnTo>
              </a:path>
            </a:pathLst>
          </a:custGeom>
          <a:ln w="3175">
            <a:solidFill>
              <a:srgbClr val="000000"/>
            </a:solidFill>
          </a:ln>
        </p:spPr>
        <p:txBody>
          <a:bodyPr wrap="square" lIns="0" tIns="0" rIns="0" bIns="0" rtlCol="0"/>
          <a:lstStyle/>
          <a:p>
            <a:endParaRPr/>
          </a:p>
        </p:txBody>
      </p:sp>
      <p:sp>
        <p:nvSpPr>
          <p:cNvPr id="16" name="object 16"/>
          <p:cNvSpPr/>
          <p:nvPr/>
        </p:nvSpPr>
        <p:spPr>
          <a:xfrm>
            <a:off x="6508750" y="1806575"/>
            <a:ext cx="2460625" cy="0"/>
          </a:xfrm>
          <a:custGeom>
            <a:avLst/>
            <a:gdLst/>
            <a:ahLst/>
            <a:cxnLst/>
            <a:rect l="l" t="t" r="r" b="b"/>
            <a:pathLst>
              <a:path w="2460625">
                <a:moveTo>
                  <a:pt x="0" y="0"/>
                </a:moveTo>
                <a:lnTo>
                  <a:pt x="2460625" y="0"/>
                </a:lnTo>
              </a:path>
            </a:pathLst>
          </a:custGeom>
          <a:ln w="12700">
            <a:solidFill>
              <a:srgbClr val="000000"/>
            </a:solidFill>
          </a:ln>
        </p:spPr>
        <p:txBody>
          <a:bodyPr wrap="square" lIns="0" tIns="0" rIns="0" bIns="0" rtlCol="0"/>
          <a:lstStyle/>
          <a:p>
            <a:endParaRPr/>
          </a:p>
        </p:txBody>
      </p:sp>
      <p:graphicFrame>
        <p:nvGraphicFramePr>
          <p:cNvPr id="17" name="object 17"/>
          <p:cNvGraphicFramePr>
            <a:graphicFrameLocks noGrp="1"/>
          </p:cNvGraphicFramePr>
          <p:nvPr>
            <p:extLst>
              <p:ext uri="{D42A27DB-BD31-4B8C-83A1-F6EECF244321}">
                <p14:modId xmlns:p14="http://schemas.microsoft.com/office/powerpoint/2010/main" val="3205999622"/>
              </p:ext>
            </p:extLst>
          </p:nvPr>
        </p:nvGraphicFramePr>
        <p:xfrm>
          <a:off x="152400" y="0"/>
          <a:ext cx="8820624" cy="7018012"/>
        </p:xfrm>
        <a:graphic>
          <a:graphicData uri="http://schemas.openxmlformats.org/drawingml/2006/table">
            <a:tbl>
              <a:tblPr firstRow="1" bandRow="1">
                <a:tableStyleId>{2D5ABB26-0587-4C30-8999-92F81FD0307C}</a:tableStyleId>
              </a:tblPr>
              <a:tblGrid>
                <a:gridCol w="4241587">
                  <a:extLst>
                    <a:ext uri="{9D8B030D-6E8A-4147-A177-3AD203B41FA5}">
                      <a16:colId xmlns:a16="http://schemas.microsoft.com/office/drawing/2014/main" val="20000"/>
                    </a:ext>
                  </a:extLst>
                </a:gridCol>
                <a:gridCol w="2107967">
                  <a:extLst>
                    <a:ext uri="{9D8B030D-6E8A-4147-A177-3AD203B41FA5}">
                      <a16:colId xmlns:a16="http://schemas.microsoft.com/office/drawing/2014/main" val="20001"/>
                    </a:ext>
                  </a:extLst>
                </a:gridCol>
                <a:gridCol w="1230376">
                  <a:extLst>
                    <a:ext uri="{9D8B030D-6E8A-4147-A177-3AD203B41FA5}">
                      <a16:colId xmlns:a16="http://schemas.microsoft.com/office/drawing/2014/main" val="20002"/>
                    </a:ext>
                  </a:extLst>
                </a:gridCol>
                <a:gridCol w="1240694">
                  <a:extLst>
                    <a:ext uri="{9D8B030D-6E8A-4147-A177-3AD203B41FA5}">
                      <a16:colId xmlns:a16="http://schemas.microsoft.com/office/drawing/2014/main" val="20003"/>
                    </a:ext>
                  </a:extLst>
                </a:gridCol>
              </a:tblGrid>
              <a:tr h="1866010">
                <a:tc gridSpan="2">
                  <a:txBody>
                    <a:bodyPr/>
                    <a:lstStyle/>
                    <a:p>
                      <a:pPr marL="1132205">
                        <a:lnSpc>
                          <a:spcPct val="100000"/>
                        </a:lnSpc>
                        <a:spcBef>
                          <a:spcPts val="2800"/>
                        </a:spcBef>
                      </a:pPr>
                      <a:r>
                        <a:rPr sz="3200" b="1" dirty="0" smtClean="0">
                          <a:solidFill>
                            <a:srgbClr val="164B6C"/>
                          </a:solidFill>
                          <a:latin typeface="Calibri"/>
                          <a:cs typeface="Calibri"/>
                        </a:rPr>
                        <a:t>SFY-201</a:t>
                      </a:r>
                      <a:r>
                        <a:rPr lang="en-US" sz="3200" b="1" dirty="0" smtClean="0">
                          <a:solidFill>
                            <a:srgbClr val="164B6C"/>
                          </a:solidFill>
                          <a:latin typeface="Calibri"/>
                          <a:cs typeface="Calibri"/>
                        </a:rPr>
                        <a:t>9</a:t>
                      </a:r>
                      <a:r>
                        <a:rPr sz="3200" b="1" dirty="0" smtClean="0">
                          <a:solidFill>
                            <a:srgbClr val="164B6C"/>
                          </a:solidFill>
                          <a:latin typeface="Calibri"/>
                          <a:cs typeface="Calibri"/>
                        </a:rPr>
                        <a:t> </a:t>
                      </a:r>
                      <a:r>
                        <a:rPr sz="3200" b="1" spc="-10" dirty="0">
                          <a:solidFill>
                            <a:srgbClr val="164B6C"/>
                          </a:solidFill>
                          <a:latin typeface="Calibri"/>
                          <a:cs typeface="Calibri"/>
                        </a:rPr>
                        <a:t>Governor’s</a:t>
                      </a:r>
                      <a:r>
                        <a:rPr sz="3200" b="1" spc="-95" dirty="0">
                          <a:solidFill>
                            <a:srgbClr val="164B6C"/>
                          </a:solidFill>
                          <a:latin typeface="Calibri"/>
                          <a:cs typeface="Calibri"/>
                        </a:rPr>
                        <a:t> </a:t>
                      </a:r>
                      <a:r>
                        <a:rPr sz="3200" b="1" spc="-10" dirty="0">
                          <a:solidFill>
                            <a:srgbClr val="164B6C"/>
                          </a:solidFill>
                          <a:latin typeface="Calibri"/>
                          <a:cs typeface="Calibri"/>
                        </a:rPr>
                        <a:t>Recomm</a:t>
                      </a:r>
                      <a:endParaRPr sz="3200" dirty="0">
                        <a:latin typeface="Calibri"/>
                        <a:cs typeface="Calibri"/>
                      </a:endParaRPr>
                    </a:p>
                    <a:p>
                      <a:pPr marR="1849120" algn="r">
                        <a:lnSpc>
                          <a:spcPct val="100000"/>
                        </a:lnSpc>
                        <a:spcBef>
                          <a:spcPts val="2165"/>
                        </a:spcBef>
                      </a:pPr>
                      <a:r>
                        <a:rPr sz="1600" dirty="0">
                          <a:solidFill>
                            <a:srgbClr val="164B6C"/>
                          </a:solidFill>
                          <a:latin typeface="Georgia"/>
                          <a:cs typeface="Georgia"/>
                        </a:rPr>
                        <a:t>5</a:t>
                      </a:r>
                      <a:endParaRPr sz="1600" dirty="0">
                        <a:latin typeface="Georgia"/>
                        <a:cs typeface="Georgia"/>
                      </a:endParaRPr>
                    </a:p>
                  </a:txBody>
                  <a:tcPr marL="0" marR="0" marT="355600" marB="0"/>
                </a:tc>
                <a:tc hMerge="1">
                  <a:txBody>
                    <a:bodyPr/>
                    <a:lstStyle/>
                    <a:p>
                      <a:endParaRPr/>
                    </a:p>
                  </a:txBody>
                  <a:tcPr marL="0" marR="0" marT="0" marB="0"/>
                </a:tc>
                <a:tc>
                  <a:txBody>
                    <a:bodyPr/>
                    <a:lstStyle/>
                    <a:p>
                      <a:pPr marL="42545">
                        <a:lnSpc>
                          <a:spcPct val="100000"/>
                        </a:lnSpc>
                        <a:spcBef>
                          <a:spcPts val="2800"/>
                        </a:spcBef>
                      </a:pPr>
                      <a:r>
                        <a:rPr sz="3200" b="1" spc="-5" dirty="0">
                          <a:solidFill>
                            <a:srgbClr val="164B6C"/>
                          </a:solidFill>
                          <a:latin typeface="Calibri"/>
                          <a:cs typeface="Calibri"/>
                        </a:rPr>
                        <a:t>ndatio</a:t>
                      </a:r>
                      <a:endParaRPr sz="3200">
                        <a:latin typeface="Calibri"/>
                        <a:cs typeface="Calibri"/>
                      </a:endParaRPr>
                    </a:p>
                    <a:p>
                      <a:pPr>
                        <a:lnSpc>
                          <a:spcPct val="100000"/>
                        </a:lnSpc>
                      </a:pPr>
                      <a:endParaRPr sz="3200">
                        <a:latin typeface="Times New Roman"/>
                        <a:cs typeface="Times New Roman"/>
                      </a:endParaRPr>
                    </a:p>
                    <a:p>
                      <a:pPr marL="315595">
                        <a:lnSpc>
                          <a:spcPct val="100000"/>
                        </a:lnSpc>
                        <a:spcBef>
                          <a:spcPts val="1895"/>
                        </a:spcBef>
                      </a:pPr>
                      <a:r>
                        <a:rPr sz="1800" spc="-5" dirty="0">
                          <a:latin typeface="Arial"/>
                          <a:cs typeface="Arial"/>
                        </a:rPr>
                        <a:t>Governo</a:t>
                      </a:r>
                      <a:endParaRPr sz="1800">
                        <a:latin typeface="Arial"/>
                        <a:cs typeface="Arial"/>
                      </a:endParaRPr>
                    </a:p>
                  </a:txBody>
                  <a:tcPr marL="0" marR="0" marT="355600" marB="0"/>
                </a:tc>
                <a:tc>
                  <a:txBody>
                    <a:bodyPr/>
                    <a:lstStyle/>
                    <a:p>
                      <a:endParaRPr sz="1800">
                        <a:latin typeface="Arial"/>
                        <a:cs typeface="Arial"/>
                      </a:endParaRPr>
                    </a:p>
                  </a:txBody>
                  <a:tcPr marL="0" marR="0" marT="0" marB="0"/>
                </a:tc>
                <a:extLst>
                  <a:ext uri="{0D108BD9-81ED-4DB2-BD59-A6C34878D82A}">
                    <a16:rowId xmlns:a16="http://schemas.microsoft.com/office/drawing/2014/main" val="10000"/>
                  </a:ext>
                </a:extLst>
              </a:tr>
              <a:tr h="202692">
                <a:tc>
                  <a:txBody>
                    <a:bodyPr/>
                    <a:lstStyle/>
                    <a:p>
                      <a:endParaRPr sz="1800">
                        <a:latin typeface="Arial"/>
                        <a:cs typeface="Arial"/>
                      </a:endParaRPr>
                    </a:p>
                  </a:txBody>
                  <a:tcPr marL="0" marR="0" marT="0" marB="0">
                    <a:lnB w="22225">
                      <a:solidFill>
                        <a:srgbClr val="000000"/>
                      </a:solidFill>
                      <a:prstDash val="solid"/>
                    </a:lnB>
                  </a:tcPr>
                </a:tc>
                <a:tc>
                  <a:txBody>
                    <a:bodyPr/>
                    <a:lstStyle/>
                    <a:p>
                      <a:pPr marL="1115060">
                        <a:lnSpc>
                          <a:spcPts val="1515"/>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a:txBody>
                  <a:tcPr marL="0" marR="0" marT="0" marB="0">
                    <a:lnR w="12699">
                      <a:solidFill>
                        <a:srgbClr val="000000"/>
                      </a:solidFill>
                      <a:prstDash val="solid"/>
                    </a:lnR>
                    <a:lnB w="22225">
                      <a:solidFill>
                        <a:srgbClr val="000000"/>
                      </a:solidFill>
                      <a:prstDash val="solid"/>
                    </a:lnB>
                  </a:tcPr>
                </a:tc>
                <a:tc>
                  <a:txBody>
                    <a:bodyPr/>
                    <a:lstStyle/>
                    <a:p>
                      <a:pPr marR="27940" algn="ctr">
                        <a:lnSpc>
                          <a:spcPts val="1515"/>
                        </a:lnSpc>
                      </a:pPr>
                      <a:r>
                        <a:rPr sz="1600" b="1" spc="-35" dirty="0">
                          <a:latin typeface="Calibri"/>
                          <a:cs typeface="Calibri"/>
                        </a:rPr>
                        <a:t>Total</a:t>
                      </a:r>
                      <a:endParaRPr sz="1600">
                        <a:latin typeface="Calibri"/>
                        <a:cs typeface="Calibri"/>
                      </a:endParaRPr>
                    </a:p>
                  </a:txBody>
                  <a:tcPr marL="0" marR="0" marT="0" marB="0">
                    <a:lnL w="12699">
                      <a:solidFill>
                        <a:srgbClr val="000000"/>
                      </a:solidFill>
                      <a:prstDash val="solid"/>
                    </a:lnL>
                    <a:lnR w="12700">
                      <a:solidFill>
                        <a:srgbClr val="000000"/>
                      </a:solidFill>
                      <a:prstDash val="solid"/>
                    </a:lnR>
                    <a:lnB w="22225">
                      <a:solidFill>
                        <a:srgbClr val="000000"/>
                      </a:solidFill>
                      <a:prstDash val="solid"/>
                    </a:lnB>
                  </a:tcPr>
                </a:tc>
                <a:tc>
                  <a:txBody>
                    <a:bodyPr/>
                    <a:lstStyle/>
                    <a:p>
                      <a:pPr marR="493395" algn="r">
                        <a:lnSpc>
                          <a:spcPts val="1515"/>
                        </a:lnSpc>
                      </a:pPr>
                      <a:r>
                        <a:rPr sz="1600" b="1" dirty="0">
                          <a:latin typeface="Calibri"/>
                          <a:cs typeface="Calibri"/>
                        </a:rPr>
                        <a:t>GR</a:t>
                      </a:r>
                      <a:endParaRPr sz="1600">
                        <a:latin typeface="Calibri"/>
                        <a:cs typeface="Calibri"/>
                      </a:endParaRPr>
                    </a:p>
                  </a:txBody>
                  <a:tcPr marL="0" marR="0" marT="0" marB="0">
                    <a:lnL w="12700">
                      <a:solidFill>
                        <a:srgbClr val="000000"/>
                      </a:solidFill>
                      <a:prstDash val="solid"/>
                    </a:lnL>
                    <a:lnB w="22225">
                      <a:solidFill>
                        <a:srgbClr val="000000"/>
                      </a:solidFill>
                      <a:prstDash val="solid"/>
                    </a:lnB>
                  </a:tcPr>
                </a:tc>
                <a:extLst>
                  <a:ext uri="{0D108BD9-81ED-4DB2-BD59-A6C34878D82A}">
                    <a16:rowId xmlns:a16="http://schemas.microsoft.com/office/drawing/2014/main" val="10001"/>
                  </a:ext>
                </a:extLst>
              </a:tr>
              <a:tr h="579437">
                <a:tc>
                  <a:txBody>
                    <a:bodyPr/>
                    <a:lstStyle/>
                    <a:p>
                      <a:pPr marL="38100">
                        <a:lnSpc>
                          <a:spcPct val="100000"/>
                        </a:lnSpc>
                        <a:spcBef>
                          <a:spcPts val="80"/>
                        </a:spcBef>
                      </a:pPr>
                      <a:r>
                        <a:rPr sz="1600" b="1" spc="-5" dirty="0" smtClean="0">
                          <a:latin typeface="Calibri"/>
                          <a:cs typeface="Calibri"/>
                        </a:rPr>
                        <a:t>SFY-201</a:t>
                      </a:r>
                      <a:r>
                        <a:rPr lang="en-US" sz="1600" b="1" spc="-5" dirty="0" smtClean="0">
                          <a:latin typeface="Calibri"/>
                          <a:cs typeface="Calibri"/>
                        </a:rPr>
                        <a:t>8</a:t>
                      </a:r>
                      <a:r>
                        <a:rPr sz="1600" b="1" spc="-5" dirty="0" smtClean="0">
                          <a:latin typeface="Calibri"/>
                          <a:cs typeface="Calibri"/>
                        </a:rPr>
                        <a:t> </a:t>
                      </a:r>
                      <a:r>
                        <a:rPr sz="1600" b="1" spc="-10" dirty="0">
                          <a:latin typeface="Calibri"/>
                          <a:cs typeface="Calibri"/>
                        </a:rPr>
                        <a:t>Supplemental</a:t>
                      </a:r>
                      <a:r>
                        <a:rPr sz="1600" b="1" spc="25" dirty="0">
                          <a:latin typeface="Calibri"/>
                          <a:cs typeface="Calibri"/>
                        </a:rPr>
                        <a:t> </a:t>
                      </a:r>
                      <a:r>
                        <a:rPr sz="1600" b="1" spc="-35" dirty="0">
                          <a:latin typeface="Calibri"/>
                          <a:cs typeface="Calibri"/>
                        </a:rPr>
                        <a:t>Total</a:t>
                      </a:r>
                      <a:endParaRPr sz="1600" dirty="0">
                        <a:latin typeface="Calibri"/>
                        <a:cs typeface="Calibri"/>
                      </a:endParaRPr>
                    </a:p>
                    <a:p>
                      <a:pPr marL="38100">
                        <a:lnSpc>
                          <a:spcPct val="100000"/>
                        </a:lnSpc>
                        <a:spcBef>
                          <a:spcPts val="295"/>
                        </a:spcBef>
                      </a:pPr>
                      <a:r>
                        <a:rPr sz="1500" b="1" i="1" dirty="0">
                          <a:latin typeface="Calibri"/>
                          <a:cs typeface="Calibri"/>
                        </a:rPr>
                        <a:t>MHD Program</a:t>
                      </a:r>
                      <a:r>
                        <a:rPr sz="1500" b="1" i="1" spc="-80" dirty="0">
                          <a:latin typeface="Calibri"/>
                          <a:cs typeface="Calibri"/>
                        </a:rPr>
                        <a:t> </a:t>
                      </a:r>
                      <a:r>
                        <a:rPr sz="1500" b="1" i="1" spc="-10" dirty="0">
                          <a:latin typeface="Calibri"/>
                          <a:cs typeface="Calibri"/>
                        </a:rPr>
                        <a:t>Supplemental:</a:t>
                      </a:r>
                      <a:endParaRPr sz="1500" dirty="0">
                        <a:latin typeface="Calibri"/>
                        <a:cs typeface="Calibri"/>
                      </a:endParaRPr>
                    </a:p>
                  </a:txBody>
                  <a:tcPr marL="0" marR="0" marT="10160" marB="0">
                    <a:lnT w="22225">
                      <a:solidFill>
                        <a:srgbClr val="000000"/>
                      </a:solidFill>
                      <a:prstDash val="solid"/>
                    </a:lnT>
                  </a:tcPr>
                </a:tc>
                <a:tc>
                  <a:txBody>
                    <a:bodyPr/>
                    <a:lstStyle/>
                    <a:p>
                      <a:endParaRPr sz="1500">
                        <a:latin typeface="Calibri"/>
                        <a:cs typeface="Calibri"/>
                      </a:endParaRPr>
                    </a:p>
                  </a:txBody>
                  <a:tcPr marL="0" marR="0" marT="0" marB="0">
                    <a:lnR w="12699">
                      <a:solidFill>
                        <a:srgbClr val="000000"/>
                      </a:solidFill>
                      <a:prstDash val="solid"/>
                    </a:lnR>
                    <a:lnT w="22225">
                      <a:solidFill>
                        <a:srgbClr val="000000"/>
                      </a:solidFill>
                      <a:prstDash val="solid"/>
                    </a:lnT>
                  </a:tcPr>
                </a:tc>
                <a:tc>
                  <a:txBody>
                    <a:bodyPr/>
                    <a:lstStyle/>
                    <a:p>
                      <a:pPr marR="50165" algn="ctr">
                        <a:lnSpc>
                          <a:spcPct val="100000"/>
                        </a:lnSpc>
                        <a:spcBef>
                          <a:spcPts val="80"/>
                        </a:spcBef>
                      </a:pPr>
                      <a:r>
                        <a:rPr sz="1600" b="1" spc="-10" dirty="0" smtClean="0">
                          <a:latin typeface="Calibri"/>
                          <a:cs typeface="Calibri"/>
                        </a:rPr>
                        <a:t>$</a:t>
                      </a:r>
                      <a:r>
                        <a:rPr lang="en-US" sz="1600" b="1" spc="-10" dirty="0" smtClean="0">
                          <a:latin typeface="Calibri"/>
                          <a:cs typeface="Calibri"/>
                        </a:rPr>
                        <a:t>586.0</a:t>
                      </a:r>
                      <a:endParaRPr sz="1600" dirty="0">
                        <a:latin typeface="Calibri"/>
                        <a:cs typeface="Calibri"/>
                      </a:endParaRPr>
                    </a:p>
                  </a:txBody>
                  <a:tcPr marL="0" marR="0" marT="10160" marB="0">
                    <a:lnL w="12699">
                      <a:solidFill>
                        <a:srgbClr val="000000"/>
                      </a:solidFill>
                      <a:prstDash val="solid"/>
                    </a:lnL>
                    <a:lnR w="12700">
                      <a:solidFill>
                        <a:srgbClr val="000000"/>
                      </a:solidFill>
                      <a:prstDash val="solid"/>
                    </a:lnR>
                    <a:lnT w="22225">
                      <a:solidFill>
                        <a:srgbClr val="000000"/>
                      </a:solidFill>
                      <a:prstDash val="solid"/>
                    </a:lnT>
                  </a:tcPr>
                </a:tc>
                <a:tc>
                  <a:txBody>
                    <a:bodyPr/>
                    <a:lstStyle/>
                    <a:p>
                      <a:pPr marR="516890" algn="r">
                        <a:lnSpc>
                          <a:spcPct val="100000"/>
                        </a:lnSpc>
                        <a:spcBef>
                          <a:spcPts val="80"/>
                        </a:spcBef>
                      </a:pPr>
                      <a:r>
                        <a:rPr sz="1600" b="1" spc="-5" dirty="0" smtClean="0">
                          <a:latin typeface="Calibri"/>
                          <a:cs typeface="Calibri"/>
                        </a:rPr>
                        <a:t>$</a:t>
                      </a:r>
                      <a:r>
                        <a:rPr lang="en-US" sz="1600" b="1" spc="-5" dirty="0" smtClean="0">
                          <a:latin typeface="Calibri"/>
                          <a:cs typeface="Calibri"/>
                        </a:rPr>
                        <a:t>110.6</a:t>
                      </a:r>
                      <a:endParaRPr sz="1600" dirty="0">
                        <a:latin typeface="Calibri"/>
                        <a:cs typeface="Calibri"/>
                      </a:endParaRPr>
                    </a:p>
                  </a:txBody>
                  <a:tcPr marL="0" marR="0" marT="10160" marB="0">
                    <a:lnL w="12700">
                      <a:solidFill>
                        <a:srgbClr val="000000"/>
                      </a:solidFill>
                      <a:prstDash val="solid"/>
                    </a:lnL>
                    <a:lnT w="22225">
                      <a:solidFill>
                        <a:srgbClr val="000000"/>
                      </a:solidFill>
                      <a:prstDash val="solid"/>
                    </a:lnT>
                  </a:tcPr>
                </a:tc>
                <a:extLst>
                  <a:ext uri="{0D108BD9-81ED-4DB2-BD59-A6C34878D82A}">
                    <a16:rowId xmlns:a16="http://schemas.microsoft.com/office/drawing/2014/main" val="10002"/>
                  </a:ext>
                </a:extLst>
              </a:tr>
              <a:tr h="253682">
                <a:tc>
                  <a:txBody>
                    <a:bodyPr/>
                    <a:lstStyle/>
                    <a:p>
                      <a:pPr marL="38100">
                        <a:lnSpc>
                          <a:spcPct val="100000"/>
                        </a:lnSpc>
                        <a:spcBef>
                          <a:spcPts val="15"/>
                        </a:spcBef>
                      </a:pPr>
                      <a:r>
                        <a:rPr sz="1300" i="1" spc="-5" dirty="0">
                          <a:latin typeface="Calibri"/>
                          <a:cs typeface="Calibri"/>
                        </a:rPr>
                        <a:t>Pharmacy</a:t>
                      </a:r>
                      <a:endParaRPr sz="1300" dirty="0">
                        <a:latin typeface="Calibri"/>
                        <a:cs typeface="Calibri"/>
                      </a:endParaRPr>
                    </a:p>
                  </a:txBody>
                  <a:tcPr marL="0" marR="0" marT="1905"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62230" algn="ctr">
                        <a:lnSpc>
                          <a:spcPct val="100000"/>
                        </a:lnSpc>
                        <a:spcBef>
                          <a:spcPts val="15"/>
                        </a:spcBef>
                      </a:pPr>
                      <a:r>
                        <a:rPr sz="1300" spc="-5" dirty="0" smtClean="0">
                          <a:latin typeface="Calibri"/>
                          <a:cs typeface="Calibri"/>
                        </a:rPr>
                        <a:t>$</a:t>
                      </a:r>
                      <a:r>
                        <a:rPr lang="en-US" sz="1300" spc="-5" dirty="0" smtClean="0">
                          <a:latin typeface="Calibri"/>
                          <a:cs typeface="Calibri"/>
                        </a:rPr>
                        <a:t>7.3</a:t>
                      </a:r>
                      <a:endParaRPr sz="1300" dirty="0">
                        <a:latin typeface="Calibri"/>
                        <a:cs typeface="Calibri"/>
                      </a:endParaRPr>
                    </a:p>
                  </a:txBody>
                  <a:tcPr marL="0" marR="0" marT="1905" marB="0">
                    <a:lnL w="12699">
                      <a:solidFill>
                        <a:srgbClr val="000000"/>
                      </a:solidFill>
                      <a:prstDash val="solid"/>
                    </a:lnL>
                    <a:lnR w="12700">
                      <a:solidFill>
                        <a:srgbClr val="000000"/>
                      </a:solidFill>
                      <a:prstDash val="solid"/>
                    </a:lnR>
                  </a:tcPr>
                </a:tc>
                <a:tc>
                  <a:txBody>
                    <a:bodyPr/>
                    <a:lstStyle/>
                    <a:p>
                      <a:pPr marR="497205" algn="r">
                        <a:lnSpc>
                          <a:spcPct val="100000"/>
                        </a:lnSpc>
                        <a:spcBef>
                          <a:spcPts val="15"/>
                        </a:spcBef>
                      </a:pPr>
                      <a:r>
                        <a:rPr sz="1300" dirty="0">
                          <a:latin typeface="Calibri"/>
                          <a:cs typeface="Calibri"/>
                        </a:rPr>
                        <a:t>$</a:t>
                      </a:r>
                      <a:r>
                        <a:rPr sz="1300" spc="5" dirty="0">
                          <a:latin typeface="Calibri"/>
                          <a:cs typeface="Calibri"/>
                        </a:rPr>
                        <a:t>0</a:t>
                      </a:r>
                      <a:r>
                        <a:rPr sz="1300" spc="-5" dirty="0">
                          <a:latin typeface="Calibri"/>
                          <a:cs typeface="Calibri"/>
                        </a:rPr>
                        <a:t>.0</a:t>
                      </a:r>
                      <a:endParaRPr sz="1300">
                        <a:latin typeface="Calibri"/>
                        <a:cs typeface="Calibri"/>
                      </a:endParaRPr>
                    </a:p>
                  </a:txBody>
                  <a:tcPr marL="0" marR="0" marT="1905" marB="0">
                    <a:lnL w="12700">
                      <a:solidFill>
                        <a:srgbClr val="000000"/>
                      </a:solidFill>
                      <a:prstDash val="solid"/>
                    </a:lnL>
                  </a:tcPr>
                </a:tc>
                <a:extLst>
                  <a:ext uri="{0D108BD9-81ED-4DB2-BD59-A6C34878D82A}">
                    <a16:rowId xmlns:a16="http://schemas.microsoft.com/office/drawing/2014/main" val="10003"/>
                  </a:ext>
                </a:extLst>
              </a:tr>
              <a:tr h="250901">
                <a:tc>
                  <a:txBody>
                    <a:bodyPr/>
                    <a:lstStyle/>
                    <a:p>
                      <a:pPr marL="38100">
                        <a:lnSpc>
                          <a:spcPct val="100000"/>
                        </a:lnSpc>
                        <a:spcBef>
                          <a:spcPts val="30"/>
                        </a:spcBef>
                      </a:pPr>
                      <a:r>
                        <a:rPr lang="en-US" sz="1300" i="1" spc="-5" dirty="0" smtClean="0">
                          <a:latin typeface="Calibri"/>
                          <a:cs typeface="Calibri"/>
                        </a:rPr>
                        <a:t>Physician</a:t>
                      </a:r>
                      <a:endParaRPr sz="1300" dirty="0">
                        <a:latin typeface="Calibri"/>
                        <a:cs typeface="Calibri"/>
                      </a:endParaRPr>
                    </a:p>
                  </a:txBody>
                  <a:tcPr marL="0" marR="0" marT="3810"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0"/>
                        </a:spcBef>
                      </a:pPr>
                      <a:r>
                        <a:rPr sz="1300" spc="-5" dirty="0">
                          <a:latin typeface="Calibri"/>
                          <a:cs typeface="Calibri"/>
                        </a:rPr>
                        <a:t>$</a:t>
                      </a:r>
                      <a:r>
                        <a:rPr sz="1300" spc="-5" dirty="0" smtClean="0">
                          <a:latin typeface="Calibri"/>
                          <a:cs typeface="Calibri"/>
                        </a:rPr>
                        <a:t>1</a:t>
                      </a:r>
                      <a:r>
                        <a:rPr lang="en-US" sz="1300" spc="-5" dirty="0" smtClean="0">
                          <a:latin typeface="Calibri"/>
                          <a:cs typeface="Calibri"/>
                        </a:rPr>
                        <a:t>38.0</a:t>
                      </a:r>
                      <a:endParaRPr sz="1300" dirty="0">
                        <a:latin typeface="Calibri"/>
                        <a:cs typeface="Calibri"/>
                      </a:endParaRPr>
                    </a:p>
                  </a:txBody>
                  <a:tcPr marL="0" marR="0" marT="3810" marB="0">
                    <a:lnL w="12699">
                      <a:solidFill>
                        <a:srgbClr val="000000"/>
                      </a:solidFill>
                      <a:prstDash val="solid"/>
                    </a:lnL>
                    <a:lnR w="12700">
                      <a:solidFill>
                        <a:srgbClr val="000000"/>
                      </a:solidFill>
                      <a:prstDash val="solid"/>
                    </a:lnR>
                  </a:tcPr>
                </a:tc>
                <a:tc>
                  <a:txBody>
                    <a:bodyPr/>
                    <a:lstStyle/>
                    <a:p>
                      <a:pPr marR="497205" algn="r">
                        <a:lnSpc>
                          <a:spcPct val="100000"/>
                        </a:lnSpc>
                        <a:spcBef>
                          <a:spcPts val="30"/>
                        </a:spcBef>
                      </a:pPr>
                      <a:r>
                        <a:rPr sz="1300" dirty="0" smtClean="0">
                          <a:latin typeface="Calibri"/>
                          <a:cs typeface="Calibri"/>
                        </a:rPr>
                        <a:t>$</a:t>
                      </a:r>
                      <a:r>
                        <a:rPr lang="en-US" sz="1300" spc="5" dirty="0" smtClean="0">
                          <a:latin typeface="Calibri"/>
                          <a:cs typeface="Calibri"/>
                        </a:rPr>
                        <a:t>44.8</a:t>
                      </a:r>
                      <a:endParaRPr sz="1300" dirty="0">
                        <a:latin typeface="Calibri"/>
                        <a:cs typeface="Calibri"/>
                      </a:endParaRPr>
                    </a:p>
                  </a:txBody>
                  <a:tcPr marL="0" marR="0" marT="3810" marB="0">
                    <a:lnL w="12700">
                      <a:solidFill>
                        <a:srgbClr val="000000"/>
                      </a:solidFill>
                      <a:prstDash val="solid"/>
                    </a:lnL>
                  </a:tcPr>
                </a:tc>
                <a:extLst>
                  <a:ext uri="{0D108BD9-81ED-4DB2-BD59-A6C34878D82A}">
                    <a16:rowId xmlns:a16="http://schemas.microsoft.com/office/drawing/2014/main" val="10004"/>
                  </a:ext>
                </a:extLst>
              </a:tr>
              <a:tr h="260476">
                <a:tc>
                  <a:txBody>
                    <a:bodyPr/>
                    <a:lstStyle/>
                    <a:p>
                      <a:pPr marL="38100">
                        <a:lnSpc>
                          <a:spcPct val="100000"/>
                        </a:lnSpc>
                        <a:spcBef>
                          <a:spcPts val="55"/>
                        </a:spcBef>
                      </a:pPr>
                      <a:r>
                        <a:rPr lang="en-US" sz="1300" i="1" spc="-5" dirty="0" smtClean="0">
                          <a:latin typeface="Calibri"/>
                          <a:cs typeface="Calibri"/>
                        </a:rPr>
                        <a:t>Dental</a:t>
                      </a:r>
                      <a:endParaRPr sz="1300" dirty="0">
                        <a:latin typeface="Calibri"/>
                        <a:cs typeface="Calibri"/>
                      </a:endParaRPr>
                    </a:p>
                  </a:txBody>
                  <a:tcPr marL="0" marR="0" marT="6985" marB="0"/>
                </a:tc>
                <a:tc>
                  <a:txBody>
                    <a:bodyPr/>
                    <a:lstStyle/>
                    <a:p>
                      <a:endParaRPr sz="1300" dirty="0">
                        <a:latin typeface="Calibri"/>
                        <a:cs typeface="Calibri"/>
                      </a:endParaRPr>
                    </a:p>
                  </a:txBody>
                  <a:tcPr marL="0" marR="0" marT="0" marB="0">
                    <a:lnR w="12699">
                      <a:solidFill>
                        <a:srgbClr val="000000"/>
                      </a:solidFill>
                      <a:prstDash val="solid"/>
                    </a:lnR>
                  </a:tcPr>
                </a:tc>
                <a:tc>
                  <a:txBody>
                    <a:bodyPr/>
                    <a:lstStyle/>
                    <a:p>
                      <a:pPr marR="62230" algn="ctr">
                        <a:lnSpc>
                          <a:spcPts val="1555"/>
                        </a:lnSpc>
                      </a:pPr>
                      <a:r>
                        <a:rPr sz="1300" spc="-5" dirty="0" smtClean="0">
                          <a:latin typeface="Calibri"/>
                          <a:cs typeface="Calibri"/>
                        </a:rPr>
                        <a:t>$</a:t>
                      </a:r>
                      <a:r>
                        <a:rPr lang="en-US" sz="1300" spc="-5" dirty="0" smtClean="0">
                          <a:latin typeface="Calibri"/>
                          <a:cs typeface="Calibri"/>
                        </a:rPr>
                        <a:t>2.7</a:t>
                      </a:r>
                      <a:endParaRPr sz="1300" dirty="0">
                        <a:latin typeface="Calibri"/>
                        <a:cs typeface="Calibri"/>
                      </a:endParaRPr>
                    </a:p>
                  </a:txBody>
                  <a:tcPr marL="0" marR="0" marT="0" marB="0">
                    <a:lnL w="12699">
                      <a:solidFill>
                        <a:srgbClr val="000000"/>
                      </a:solidFill>
                      <a:prstDash val="solid"/>
                    </a:lnL>
                    <a:lnR w="12700">
                      <a:solidFill>
                        <a:srgbClr val="000000"/>
                      </a:solidFill>
                      <a:prstDash val="solid"/>
                    </a:lnR>
                  </a:tcPr>
                </a:tc>
                <a:tc>
                  <a:txBody>
                    <a:bodyPr/>
                    <a:lstStyle/>
                    <a:p>
                      <a:pPr marR="497205" algn="r">
                        <a:lnSpc>
                          <a:spcPct val="100000"/>
                        </a:lnSpc>
                        <a:spcBef>
                          <a:spcPts val="70"/>
                        </a:spcBef>
                      </a:pPr>
                      <a:r>
                        <a:rPr sz="1300" dirty="0" smtClean="0">
                          <a:latin typeface="Calibri"/>
                          <a:cs typeface="Calibri"/>
                        </a:rPr>
                        <a:t>$</a:t>
                      </a:r>
                      <a:r>
                        <a:rPr lang="en-US" sz="1300" spc="5" dirty="0" smtClean="0">
                          <a:latin typeface="Calibri"/>
                          <a:cs typeface="Calibri"/>
                        </a:rPr>
                        <a:t>1.0</a:t>
                      </a:r>
                      <a:endParaRPr sz="1300" dirty="0">
                        <a:latin typeface="Calibri"/>
                        <a:cs typeface="Calibri"/>
                      </a:endParaRPr>
                    </a:p>
                  </a:txBody>
                  <a:tcPr marL="0" marR="0" marT="8890" marB="0">
                    <a:lnL w="12700">
                      <a:solidFill>
                        <a:srgbClr val="000000"/>
                      </a:solidFill>
                      <a:prstDash val="solid"/>
                    </a:lnL>
                  </a:tcPr>
                </a:tc>
                <a:extLst>
                  <a:ext uri="{0D108BD9-81ED-4DB2-BD59-A6C34878D82A}">
                    <a16:rowId xmlns:a16="http://schemas.microsoft.com/office/drawing/2014/main" val="10005"/>
                  </a:ext>
                </a:extLst>
              </a:tr>
              <a:tr h="256438">
                <a:tc>
                  <a:txBody>
                    <a:bodyPr/>
                    <a:lstStyle/>
                    <a:p>
                      <a:pPr marL="38100">
                        <a:lnSpc>
                          <a:spcPct val="100000"/>
                        </a:lnSpc>
                        <a:spcBef>
                          <a:spcPts val="30"/>
                        </a:spcBef>
                      </a:pPr>
                      <a:r>
                        <a:rPr sz="1300" i="1" dirty="0">
                          <a:latin typeface="Calibri"/>
                          <a:cs typeface="Calibri"/>
                        </a:rPr>
                        <a:t>Nursing</a:t>
                      </a:r>
                      <a:r>
                        <a:rPr sz="1300" i="1" spc="-85" dirty="0">
                          <a:latin typeface="Calibri"/>
                          <a:cs typeface="Calibri"/>
                        </a:rPr>
                        <a:t> </a:t>
                      </a:r>
                      <a:r>
                        <a:rPr sz="1300" i="1" spc="-5" dirty="0">
                          <a:latin typeface="Calibri"/>
                          <a:cs typeface="Calibri"/>
                        </a:rPr>
                        <a:t>Facilities</a:t>
                      </a:r>
                      <a:endParaRPr sz="1300" dirty="0">
                        <a:latin typeface="Calibri"/>
                        <a:cs typeface="Calibri"/>
                      </a:endParaRPr>
                    </a:p>
                  </a:txBody>
                  <a:tcPr marL="0" marR="0" marT="3810"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0"/>
                        </a:spcBef>
                      </a:pPr>
                      <a:r>
                        <a:rPr sz="1300" spc="-5" dirty="0" smtClean="0">
                          <a:latin typeface="Calibri"/>
                          <a:cs typeface="Calibri"/>
                        </a:rPr>
                        <a:t>$</a:t>
                      </a:r>
                      <a:r>
                        <a:rPr lang="en-US" sz="1300" spc="-5" dirty="0" smtClean="0">
                          <a:latin typeface="Calibri"/>
                          <a:cs typeface="Calibri"/>
                        </a:rPr>
                        <a:t>4.8</a:t>
                      </a:r>
                      <a:endParaRPr sz="1300" dirty="0">
                        <a:latin typeface="Calibri"/>
                        <a:cs typeface="Calibri"/>
                      </a:endParaRPr>
                    </a:p>
                  </a:txBody>
                  <a:tcPr marL="0" marR="0" marT="3810" marB="0">
                    <a:lnL w="12699">
                      <a:solidFill>
                        <a:srgbClr val="000000"/>
                      </a:solidFill>
                      <a:prstDash val="solid"/>
                    </a:lnL>
                    <a:lnR w="12700">
                      <a:solidFill>
                        <a:srgbClr val="000000"/>
                      </a:solidFill>
                      <a:prstDash val="solid"/>
                    </a:lnR>
                  </a:tcPr>
                </a:tc>
                <a:tc>
                  <a:txBody>
                    <a:bodyPr/>
                    <a:lstStyle/>
                    <a:p>
                      <a:pPr marR="497205" algn="r">
                        <a:lnSpc>
                          <a:spcPct val="100000"/>
                        </a:lnSpc>
                        <a:spcBef>
                          <a:spcPts val="30"/>
                        </a:spcBef>
                      </a:pPr>
                      <a:r>
                        <a:rPr sz="1300" dirty="0" smtClean="0">
                          <a:latin typeface="Calibri"/>
                          <a:cs typeface="Calibri"/>
                        </a:rPr>
                        <a:t>$</a:t>
                      </a:r>
                      <a:r>
                        <a:rPr lang="en-US" sz="1300" dirty="0" smtClean="0">
                          <a:latin typeface="Calibri"/>
                          <a:cs typeface="Calibri"/>
                        </a:rPr>
                        <a:t>1.3</a:t>
                      </a:r>
                      <a:endParaRPr sz="1300" dirty="0">
                        <a:latin typeface="Calibri"/>
                        <a:cs typeface="Calibri"/>
                      </a:endParaRPr>
                    </a:p>
                  </a:txBody>
                  <a:tcPr marL="0" marR="0" marT="3810" marB="0">
                    <a:lnL w="12700">
                      <a:solidFill>
                        <a:srgbClr val="000000"/>
                      </a:solidFill>
                      <a:prstDash val="solid"/>
                    </a:lnL>
                  </a:tcPr>
                </a:tc>
                <a:extLst>
                  <a:ext uri="{0D108BD9-81ED-4DB2-BD59-A6C34878D82A}">
                    <a16:rowId xmlns:a16="http://schemas.microsoft.com/office/drawing/2014/main" val="10006"/>
                  </a:ext>
                </a:extLst>
              </a:tr>
              <a:tr h="256311">
                <a:tc>
                  <a:txBody>
                    <a:bodyPr/>
                    <a:lstStyle/>
                    <a:p>
                      <a:pPr marL="38100">
                        <a:lnSpc>
                          <a:spcPct val="100000"/>
                        </a:lnSpc>
                        <a:spcBef>
                          <a:spcPts val="35"/>
                        </a:spcBef>
                      </a:pPr>
                      <a:r>
                        <a:rPr sz="1300" i="1" spc="-5" dirty="0">
                          <a:latin typeface="Calibri"/>
                          <a:cs typeface="Calibri"/>
                        </a:rPr>
                        <a:t>Nursing Facilities</a:t>
                      </a:r>
                      <a:r>
                        <a:rPr sz="1300" i="1" spc="-55" dirty="0">
                          <a:latin typeface="Calibri"/>
                          <a:cs typeface="Calibri"/>
                        </a:rPr>
                        <a:t> </a:t>
                      </a:r>
                      <a:r>
                        <a:rPr sz="1300" i="1" spc="-5" dirty="0">
                          <a:latin typeface="Calibri"/>
                          <a:cs typeface="Calibri"/>
                        </a:rPr>
                        <a:t>FRA</a:t>
                      </a:r>
                      <a:endParaRPr sz="1300" dirty="0">
                        <a:latin typeface="Calibri"/>
                        <a:cs typeface="Calibri"/>
                      </a:endParaRPr>
                    </a:p>
                  </a:txBody>
                  <a:tcPr marL="0" marR="0" marT="4445"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5"/>
                        </a:spcBef>
                      </a:pPr>
                      <a:r>
                        <a:rPr sz="1300" spc="-5" dirty="0" smtClean="0">
                          <a:latin typeface="Calibri"/>
                          <a:cs typeface="Calibri"/>
                        </a:rPr>
                        <a:t>$</a:t>
                      </a:r>
                      <a:r>
                        <a:rPr lang="en-US" sz="1300" spc="-5" dirty="0" smtClean="0">
                          <a:latin typeface="Calibri"/>
                          <a:cs typeface="Calibri"/>
                        </a:rPr>
                        <a:t>6.9</a:t>
                      </a:r>
                      <a:endParaRPr sz="1300" dirty="0">
                        <a:latin typeface="Calibri"/>
                        <a:cs typeface="Calibri"/>
                      </a:endParaRPr>
                    </a:p>
                  </a:txBody>
                  <a:tcPr marL="0" marR="0" marT="4445" marB="0">
                    <a:lnL w="12699">
                      <a:solidFill>
                        <a:srgbClr val="000000"/>
                      </a:solidFill>
                      <a:prstDash val="solid"/>
                    </a:lnL>
                    <a:lnR w="12700">
                      <a:solidFill>
                        <a:srgbClr val="000000"/>
                      </a:solidFill>
                      <a:prstDash val="solid"/>
                    </a:lnR>
                  </a:tcPr>
                </a:tc>
                <a:tc>
                  <a:txBody>
                    <a:bodyPr/>
                    <a:lstStyle/>
                    <a:p>
                      <a:pPr marR="497205" algn="r">
                        <a:lnSpc>
                          <a:spcPct val="100000"/>
                        </a:lnSpc>
                        <a:spcBef>
                          <a:spcPts val="35"/>
                        </a:spcBef>
                      </a:pPr>
                      <a:r>
                        <a:rPr sz="1300" dirty="0">
                          <a:latin typeface="Calibri"/>
                          <a:cs typeface="Calibri"/>
                        </a:rPr>
                        <a:t>$</a:t>
                      </a:r>
                      <a:r>
                        <a:rPr sz="1300" spc="5" dirty="0">
                          <a:latin typeface="Calibri"/>
                          <a:cs typeface="Calibri"/>
                        </a:rPr>
                        <a:t>0</a:t>
                      </a:r>
                      <a:r>
                        <a:rPr sz="1300" spc="-5" dirty="0">
                          <a:latin typeface="Calibri"/>
                          <a:cs typeface="Calibri"/>
                        </a:rPr>
                        <a:t>.0</a:t>
                      </a:r>
                      <a:endParaRPr sz="1300">
                        <a:latin typeface="Calibri"/>
                        <a:cs typeface="Calibri"/>
                      </a:endParaRPr>
                    </a:p>
                  </a:txBody>
                  <a:tcPr marL="0" marR="0" marT="4445" marB="0">
                    <a:lnL w="12700">
                      <a:solidFill>
                        <a:srgbClr val="000000"/>
                      </a:solidFill>
                      <a:prstDash val="solid"/>
                    </a:lnL>
                  </a:tcPr>
                </a:tc>
                <a:extLst>
                  <a:ext uri="{0D108BD9-81ED-4DB2-BD59-A6C34878D82A}">
                    <a16:rowId xmlns:a16="http://schemas.microsoft.com/office/drawing/2014/main" val="10007"/>
                  </a:ext>
                </a:extLst>
              </a:tr>
              <a:tr h="255778">
                <a:tc>
                  <a:txBody>
                    <a:bodyPr/>
                    <a:lstStyle/>
                    <a:p>
                      <a:pPr marL="38100">
                        <a:lnSpc>
                          <a:spcPct val="100000"/>
                        </a:lnSpc>
                        <a:spcBef>
                          <a:spcPts val="30"/>
                        </a:spcBef>
                      </a:pPr>
                      <a:r>
                        <a:rPr lang="en-US" sz="1300" i="1" spc="-10" dirty="0" smtClean="0">
                          <a:latin typeface="Calibri"/>
                          <a:cs typeface="Calibri"/>
                        </a:rPr>
                        <a:t>Rehab</a:t>
                      </a:r>
                      <a:r>
                        <a:rPr lang="en-US" sz="1300" i="1" spc="-10" baseline="0" dirty="0" smtClean="0">
                          <a:latin typeface="Calibri"/>
                          <a:cs typeface="Calibri"/>
                        </a:rPr>
                        <a:t> &amp; Specialty Services</a:t>
                      </a:r>
                      <a:endParaRPr sz="1300" dirty="0">
                        <a:latin typeface="Calibri"/>
                        <a:cs typeface="Calibri"/>
                      </a:endParaRPr>
                    </a:p>
                  </a:txBody>
                  <a:tcPr marL="0" marR="0" marT="3810"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0"/>
                        </a:spcBef>
                      </a:pPr>
                      <a:r>
                        <a:rPr sz="1300" spc="-5" dirty="0" smtClean="0">
                          <a:latin typeface="Calibri"/>
                          <a:cs typeface="Calibri"/>
                        </a:rPr>
                        <a:t>$</a:t>
                      </a:r>
                      <a:r>
                        <a:rPr lang="en-US" sz="1300" spc="-5" dirty="0" smtClean="0">
                          <a:latin typeface="Calibri"/>
                          <a:cs typeface="Calibri"/>
                        </a:rPr>
                        <a:t>44.7</a:t>
                      </a:r>
                      <a:endParaRPr sz="1300" dirty="0">
                        <a:latin typeface="Calibri"/>
                        <a:cs typeface="Calibri"/>
                      </a:endParaRPr>
                    </a:p>
                  </a:txBody>
                  <a:tcPr marL="0" marR="0" marT="3810" marB="0">
                    <a:lnL w="12699">
                      <a:solidFill>
                        <a:srgbClr val="000000"/>
                      </a:solidFill>
                      <a:prstDash val="solid"/>
                    </a:lnL>
                    <a:lnR w="12700">
                      <a:solidFill>
                        <a:srgbClr val="000000"/>
                      </a:solidFill>
                      <a:prstDash val="solid"/>
                    </a:lnR>
                  </a:tcPr>
                </a:tc>
                <a:tc>
                  <a:txBody>
                    <a:bodyPr/>
                    <a:lstStyle/>
                    <a:p>
                      <a:pPr marR="497205" algn="r">
                        <a:lnSpc>
                          <a:spcPct val="100000"/>
                        </a:lnSpc>
                        <a:spcBef>
                          <a:spcPts val="30"/>
                        </a:spcBef>
                      </a:pPr>
                      <a:r>
                        <a:rPr sz="1300" dirty="0" smtClean="0">
                          <a:latin typeface="Calibri"/>
                          <a:cs typeface="Calibri"/>
                        </a:rPr>
                        <a:t>$</a:t>
                      </a:r>
                      <a:r>
                        <a:rPr lang="en-US" sz="1300" spc="5" dirty="0" smtClean="0">
                          <a:latin typeface="Calibri"/>
                          <a:cs typeface="Calibri"/>
                        </a:rPr>
                        <a:t>14.8</a:t>
                      </a:r>
                      <a:endParaRPr sz="1300" dirty="0">
                        <a:latin typeface="Calibri"/>
                        <a:cs typeface="Calibri"/>
                      </a:endParaRPr>
                    </a:p>
                  </a:txBody>
                  <a:tcPr marL="0" marR="0" marT="3810" marB="0">
                    <a:lnL w="12700">
                      <a:solidFill>
                        <a:srgbClr val="000000"/>
                      </a:solidFill>
                      <a:prstDash val="solid"/>
                    </a:lnL>
                  </a:tcPr>
                </a:tc>
                <a:extLst>
                  <a:ext uri="{0D108BD9-81ED-4DB2-BD59-A6C34878D82A}">
                    <a16:rowId xmlns:a16="http://schemas.microsoft.com/office/drawing/2014/main" val="10008"/>
                  </a:ext>
                </a:extLst>
              </a:tr>
              <a:tr h="255714">
                <a:tc>
                  <a:txBody>
                    <a:bodyPr/>
                    <a:lstStyle/>
                    <a:p>
                      <a:pPr marL="38100">
                        <a:lnSpc>
                          <a:spcPct val="100000"/>
                        </a:lnSpc>
                        <a:spcBef>
                          <a:spcPts val="30"/>
                        </a:spcBef>
                      </a:pPr>
                      <a:r>
                        <a:rPr lang="en-US" sz="1300" i="1" spc="-5" dirty="0" smtClean="0">
                          <a:latin typeface="Calibri"/>
                          <a:cs typeface="Calibri"/>
                        </a:rPr>
                        <a:t>NEMT</a:t>
                      </a:r>
                      <a:endParaRPr sz="1300" dirty="0">
                        <a:latin typeface="Calibri"/>
                        <a:cs typeface="Calibri"/>
                      </a:endParaRPr>
                    </a:p>
                  </a:txBody>
                  <a:tcPr marL="0" marR="0" marT="3810"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0"/>
                        </a:spcBef>
                      </a:pPr>
                      <a:r>
                        <a:rPr sz="1300" spc="-5" dirty="0">
                          <a:latin typeface="Calibri"/>
                          <a:cs typeface="Calibri"/>
                        </a:rPr>
                        <a:t>$</a:t>
                      </a:r>
                      <a:r>
                        <a:rPr sz="1300" spc="-5" dirty="0" smtClean="0">
                          <a:latin typeface="Calibri"/>
                          <a:cs typeface="Calibri"/>
                        </a:rPr>
                        <a:t>0.</a:t>
                      </a:r>
                      <a:r>
                        <a:rPr lang="en-US" sz="1300" spc="-5" dirty="0" smtClean="0">
                          <a:latin typeface="Calibri"/>
                          <a:cs typeface="Calibri"/>
                        </a:rPr>
                        <a:t>2</a:t>
                      </a:r>
                      <a:endParaRPr sz="1300" dirty="0">
                        <a:latin typeface="Calibri"/>
                        <a:cs typeface="Calibri"/>
                      </a:endParaRPr>
                    </a:p>
                  </a:txBody>
                  <a:tcPr marL="0" marR="0" marT="3810" marB="0">
                    <a:lnL w="12699">
                      <a:solidFill>
                        <a:srgbClr val="000000"/>
                      </a:solidFill>
                      <a:prstDash val="solid"/>
                    </a:lnL>
                    <a:lnR w="12700">
                      <a:solidFill>
                        <a:srgbClr val="000000"/>
                      </a:solidFill>
                      <a:prstDash val="solid"/>
                    </a:lnR>
                  </a:tcPr>
                </a:tc>
                <a:tc>
                  <a:txBody>
                    <a:bodyPr/>
                    <a:lstStyle/>
                    <a:p>
                      <a:pPr marR="497205" algn="r">
                        <a:lnSpc>
                          <a:spcPct val="100000"/>
                        </a:lnSpc>
                        <a:spcBef>
                          <a:spcPts val="30"/>
                        </a:spcBef>
                      </a:pPr>
                      <a:r>
                        <a:rPr sz="1300" dirty="0">
                          <a:latin typeface="Calibri"/>
                          <a:cs typeface="Calibri"/>
                        </a:rPr>
                        <a:t>$</a:t>
                      </a:r>
                      <a:r>
                        <a:rPr sz="1300" spc="5" dirty="0" smtClean="0">
                          <a:latin typeface="Calibri"/>
                          <a:cs typeface="Calibri"/>
                        </a:rPr>
                        <a:t>0</a:t>
                      </a:r>
                      <a:r>
                        <a:rPr sz="1300" spc="-5" dirty="0" smtClean="0">
                          <a:latin typeface="Calibri"/>
                          <a:cs typeface="Calibri"/>
                        </a:rPr>
                        <a:t>.</a:t>
                      </a:r>
                      <a:r>
                        <a:rPr lang="en-US" sz="1300" spc="-5" dirty="0" smtClean="0">
                          <a:latin typeface="Calibri"/>
                          <a:cs typeface="Calibri"/>
                        </a:rPr>
                        <a:t>2</a:t>
                      </a:r>
                      <a:endParaRPr sz="1300" dirty="0">
                        <a:latin typeface="Calibri"/>
                        <a:cs typeface="Calibri"/>
                      </a:endParaRPr>
                    </a:p>
                  </a:txBody>
                  <a:tcPr marL="0" marR="0" marT="3810" marB="0">
                    <a:lnL w="12700">
                      <a:solidFill>
                        <a:srgbClr val="000000"/>
                      </a:solidFill>
                      <a:prstDash val="solid"/>
                    </a:lnL>
                  </a:tcPr>
                </a:tc>
                <a:extLst>
                  <a:ext uri="{0D108BD9-81ED-4DB2-BD59-A6C34878D82A}">
                    <a16:rowId xmlns:a16="http://schemas.microsoft.com/office/drawing/2014/main" val="10009"/>
                  </a:ext>
                </a:extLst>
              </a:tr>
              <a:tr h="256476">
                <a:tc>
                  <a:txBody>
                    <a:bodyPr/>
                    <a:lstStyle/>
                    <a:p>
                      <a:pPr marL="38100">
                        <a:lnSpc>
                          <a:spcPct val="100000"/>
                        </a:lnSpc>
                        <a:spcBef>
                          <a:spcPts val="30"/>
                        </a:spcBef>
                      </a:pPr>
                      <a:r>
                        <a:rPr lang="en-US" sz="1300" i="1" spc="-10" dirty="0" smtClean="0">
                          <a:latin typeface="Calibri"/>
                          <a:cs typeface="Calibri"/>
                        </a:rPr>
                        <a:t>Hospital</a:t>
                      </a:r>
                      <a:endParaRPr sz="1300" dirty="0">
                        <a:latin typeface="Calibri"/>
                        <a:cs typeface="Calibri"/>
                      </a:endParaRPr>
                    </a:p>
                  </a:txBody>
                  <a:tcPr marL="0" marR="0" marT="3810"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62230" algn="ctr">
                        <a:lnSpc>
                          <a:spcPct val="100000"/>
                        </a:lnSpc>
                        <a:spcBef>
                          <a:spcPts val="30"/>
                        </a:spcBef>
                      </a:pPr>
                      <a:r>
                        <a:rPr sz="1300" spc="-5" dirty="0" smtClean="0">
                          <a:latin typeface="Calibri"/>
                          <a:cs typeface="Calibri"/>
                        </a:rPr>
                        <a:t>$</a:t>
                      </a:r>
                      <a:r>
                        <a:rPr lang="en-US" sz="1300" spc="-5" dirty="0" smtClean="0">
                          <a:latin typeface="Calibri"/>
                          <a:cs typeface="Calibri"/>
                        </a:rPr>
                        <a:t>277.8</a:t>
                      </a:r>
                      <a:endParaRPr sz="1300" dirty="0">
                        <a:latin typeface="Calibri"/>
                        <a:cs typeface="Calibri"/>
                      </a:endParaRPr>
                    </a:p>
                  </a:txBody>
                  <a:tcPr marL="0" marR="0" marT="3810" marB="0">
                    <a:lnL w="12699">
                      <a:solidFill>
                        <a:srgbClr val="000000"/>
                      </a:solidFill>
                      <a:prstDash val="solid"/>
                    </a:lnL>
                    <a:lnR w="12700">
                      <a:solidFill>
                        <a:srgbClr val="000000"/>
                      </a:solidFill>
                      <a:prstDash val="solid"/>
                    </a:lnR>
                  </a:tcPr>
                </a:tc>
                <a:tc>
                  <a:txBody>
                    <a:bodyPr/>
                    <a:lstStyle/>
                    <a:p>
                      <a:pPr marR="497205" algn="r">
                        <a:lnSpc>
                          <a:spcPct val="100000"/>
                        </a:lnSpc>
                        <a:spcBef>
                          <a:spcPts val="30"/>
                        </a:spcBef>
                      </a:pPr>
                      <a:r>
                        <a:rPr sz="1300" dirty="0" smtClean="0">
                          <a:latin typeface="Calibri"/>
                          <a:cs typeface="Calibri"/>
                        </a:rPr>
                        <a:t>$</a:t>
                      </a:r>
                      <a:r>
                        <a:rPr lang="en-US" sz="1300" spc="5" dirty="0" smtClean="0">
                          <a:latin typeface="Calibri"/>
                          <a:cs typeface="Calibri"/>
                        </a:rPr>
                        <a:t>44.8</a:t>
                      </a:r>
                      <a:endParaRPr sz="1300" dirty="0">
                        <a:latin typeface="Calibri"/>
                        <a:cs typeface="Calibri"/>
                      </a:endParaRPr>
                    </a:p>
                  </a:txBody>
                  <a:tcPr marL="0" marR="0" marT="3810" marB="0">
                    <a:lnL w="12700">
                      <a:solidFill>
                        <a:srgbClr val="000000"/>
                      </a:solidFill>
                      <a:prstDash val="solid"/>
                    </a:lnL>
                  </a:tcPr>
                </a:tc>
                <a:extLst>
                  <a:ext uri="{0D108BD9-81ED-4DB2-BD59-A6C34878D82A}">
                    <a16:rowId xmlns:a16="http://schemas.microsoft.com/office/drawing/2014/main" val="10010"/>
                  </a:ext>
                </a:extLst>
              </a:tr>
              <a:tr h="256349">
                <a:tc>
                  <a:txBody>
                    <a:bodyPr/>
                    <a:lstStyle/>
                    <a:p>
                      <a:pPr marL="38100">
                        <a:lnSpc>
                          <a:spcPct val="100000"/>
                        </a:lnSpc>
                        <a:spcBef>
                          <a:spcPts val="35"/>
                        </a:spcBef>
                      </a:pPr>
                      <a:r>
                        <a:rPr lang="en-US" sz="1300" i="1" spc="-10" dirty="0" smtClean="0">
                          <a:latin typeface="Calibri"/>
                          <a:cs typeface="Calibri"/>
                        </a:rPr>
                        <a:t>Show</a:t>
                      </a:r>
                      <a:r>
                        <a:rPr lang="en-US" sz="1300" i="1" spc="-10" baseline="0" dirty="0" smtClean="0">
                          <a:latin typeface="Calibri"/>
                          <a:cs typeface="Calibri"/>
                        </a:rPr>
                        <a:t> Me Healthy Babies</a:t>
                      </a:r>
                      <a:endParaRPr sz="1300" dirty="0">
                        <a:latin typeface="Calibri"/>
                        <a:cs typeface="Calibri"/>
                      </a:endParaRPr>
                    </a:p>
                  </a:txBody>
                  <a:tcPr marL="0" marR="0" marT="4445"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5"/>
                        </a:spcBef>
                      </a:pPr>
                      <a:r>
                        <a:rPr sz="1300" spc="-5" dirty="0">
                          <a:latin typeface="Calibri"/>
                          <a:cs typeface="Calibri"/>
                        </a:rPr>
                        <a:t>$</a:t>
                      </a:r>
                      <a:r>
                        <a:rPr sz="1300" spc="-5" dirty="0" smtClean="0">
                          <a:latin typeface="Calibri"/>
                          <a:cs typeface="Calibri"/>
                        </a:rPr>
                        <a:t>1</a:t>
                      </a:r>
                      <a:r>
                        <a:rPr lang="en-US" sz="1300" spc="-5" dirty="0" smtClean="0">
                          <a:latin typeface="Calibri"/>
                          <a:cs typeface="Calibri"/>
                        </a:rPr>
                        <a:t>4.4</a:t>
                      </a:r>
                      <a:endParaRPr sz="1300" dirty="0">
                        <a:latin typeface="Calibri"/>
                        <a:cs typeface="Calibri"/>
                      </a:endParaRPr>
                    </a:p>
                  </a:txBody>
                  <a:tcPr marL="0" marR="0" marT="4445" marB="0">
                    <a:lnL w="12699">
                      <a:solidFill>
                        <a:srgbClr val="000000"/>
                      </a:solidFill>
                      <a:prstDash val="solid"/>
                    </a:lnL>
                    <a:lnR w="12700">
                      <a:solidFill>
                        <a:srgbClr val="000000"/>
                      </a:solidFill>
                      <a:prstDash val="solid"/>
                    </a:lnR>
                  </a:tcPr>
                </a:tc>
                <a:tc>
                  <a:txBody>
                    <a:bodyPr/>
                    <a:lstStyle/>
                    <a:p>
                      <a:pPr marR="497205" algn="r">
                        <a:lnSpc>
                          <a:spcPct val="100000"/>
                        </a:lnSpc>
                        <a:spcBef>
                          <a:spcPts val="35"/>
                        </a:spcBef>
                      </a:pPr>
                      <a:r>
                        <a:rPr sz="1300" dirty="0" smtClean="0">
                          <a:latin typeface="Calibri"/>
                          <a:cs typeface="Calibri"/>
                        </a:rPr>
                        <a:t>$</a:t>
                      </a:r>
                      <a:r>
                        <a:rPr lang="en-US" sz="1300" spc="5" dirty="0" smtClean="0">
                          <a:latin typeface="Calibri"/>
                          <a:cs typeface="Calibri"/>
                        </a:rPr>
                        <a:t>3.6</a:t>
                      </a:r>
                      <a:endParaRPr sz="1300" dirty="0">
                        <a:latin typeface="Calibri"/>
                        <a:cs typeface="Calibri"/>
                      </a:endParaRPr>
                    </a:p>
                  </a:txBody>
                  <a:tcPr marL="0" marR="0" marT="4445" marB="0">
                    <a:lnL w="12700">
                      <a:solidFill>
                        <a:srgbClr val="000000"/>
                      </a:solidFill>
                      <a:prstDash val="solid"/>
                    </a:lnL>
                  </a:tcPr>
                </a:tc>
                <a:extLst>
                  <a:ext uri="{0D108BD9-81ED-4DB2-BD59-A6C34878D82A}">
                    <a16:rowId xmlns:a16="http://schemas.microsoft.com/office/drawing/2014/main" val="10011"/>
                  </a:ext>
                </a:extLst>
              </a:tr>
              <a:tr h="254825">
                <a:tc>
                  <a:txBody>
                    <a:bodyPr/>
                    <a:lstStyle/>
                    <a:p>
                      <a:pPr marL="38100">
                        <a:lnSpc>
                          <a:spcPct val="100000"/>
                        </a:lnSpc>
                        <a:spcBef>
                          <a:spcPts val="30"/>
                        </a:spcBef>
                      </a:pPr>
                      <a:r>
                        <a:rPr lang="en-US" sz="1300" i="1" spc="-5" dirty="0" smtClean="0">
                          <a:latin typeface="Calibri"/>
                          <a:cs typeface="Calibri"/>
                        </a:rPr>
                        <a:t>FRA</a:t>
                      </a:r>
                      <a:endParaRPr sz="1300" dirty="0">
                        <a:latin typeface="Calibri"/>
                        <a:cs typeface="Calibri"/>
                      </a:endParaRPr>
                    </a:p>
                  </a:txBody>
                  <a:tcPr marL="0" marR="0" marT="3810" marB="0"/>
                </a:tc>
                <a:tc>
                  <a:txBody>
                    <a:bodyPr/>
                    <a:lstStyle/>
                    <a:p>
                      <a:endParaRPr sz="1300">
                        <a:latin typeface="Calibri"/>
                        <a:cs typeface="Calibri"/>
                      </a:endParaRPr>
                    </a:p>
                  </a:txBody>
                  <a:tcPr marL="0" marR="0" marT="0" marB="0">
                    <a:lnR w="12699">
                      <a:solidFill>
                        <a:srgbClr val="000000"/>
                      </a:solidFill>
                      <a:prstDash val="solid"/>
                    </a:lnR>
                  </a:tcPr>
                </a:tc>
                <a:tc>
                  <a:txBody>
                    <a:bodyPr/>
                    <a:lstStyle/>
                    <a:p>
                      <a:pPr marR="44450" algn="ctr">
                        <a:lnSpc>
                          <a:spcPct val="100000"/>
                        </a:lnSpc>
                        <a:spcBef>
                          <a:spcPts val="30"/>
                        </a:spcBef>
                      </a:pPr>
                      <a:r>
                        <a:rPr sz="1300" spc="-5" dirty="0" smtClean="0">
                          <a:latin typeface="Calibri"/>
                          <a:cs typeface="Calibri"/>
                        </a:rPr>
                        <a:t>$</a:t>
                      </a:r>
                      <a:r>
                        <a:rPr lang="en-US" sz="1300" spc="-5" dirty="0" smtClean="0">
                          <a:latin typeface="Calibri"/>
                          <a:cs typeface="Calibri"/>
                        </a:rPr>
                        <a:t>89.3</a:t>
                      </a:r>
                      <a:endParaRPr sz="1300" dirty="0">
                        <a:latin typeface="Calibri"/>
                        <a:cs typeface="Calibri"/>
                      </a:endParaRPr>
                    </a:p>
                  </a:txBody>
                  <a:tcPr marL="0" marR="0" marT="3810" marB="0">
                    <a:lnL w="12699">
                      <a:solidFill>
                        <a:srgbClr val="000000"/>
                      </a:solidFill>
                      <a:prstDash val="solid"/>
                    </a:lnL>
                    <a:lnR w="12700">
                      <a:solidFill>
                        <a:srgbClr val="000000"/>
                      </a:solidFill>
                      <a:prstDash val="solid"/>
                    </a:lnR>
                  </a:tcPr>
                </a:tc>
                <a:tc>
                  <a:txBody>
                    <a:bodyPr/>
                    <a:lstStyle/>
                    <a:p>
                      <a:pPr marR="497205" algn="r">
                        <a:lnSpc>
                          <a:spcPct val="100000"/>
                        </a:lnSpc>
                        <a:spcBef>
                          <a:spcPts val="30"/>
                        </a:spcBef>
                      </a:pPr>
                      <a:r>
                        <a:rPr sz="1300" dirty="0">
                          <a:latin typeface="Calibri"/>
                          <a:cs typeface="Calibri"/>
                        </a:rPr>
                        <a:t>$</a:t>
                      </a:r>
                      <a:r>
                        <a:rPr sz="1300" spc="5" dirty="0">
                          <a:latin typeface="Calibri"/>
                          <a:cs typeface="Calibri"/>
                        </a:rPr>
                        <a:t>0</a:t>
                      </a:r>
                      <a:r>
                        <a:rPr sz="1300" spc="-5" dirty="0">
                          <a:latin typeface="Calibri"/>
                          <a:cs typeface="Calibri"/>
                        </a:rPr>
                        <a:t>.0</a:t>
                      </a:r>
                      <a:endParaRPr sz="1300" dirty="0">
                        <a:latin typeface="Calibri"/>
                        <a:cs typeface="Calibri"/>
                      </a:endParaRPr>
                    </a:p>
                  </a:txBody>
                  <a:tcPr marL="0" marR="0" marT="3810" marB="0">
                    <a:lnL w="12700">
                      <a:solidFill>
                        <a:srgbClr val="000000"/>
                      </a:solidFill>
                      <a:prstDash val="solid"/>
                    </a:lnL>
                  </a:tcPr>
                </a:tc>
                <a:extLst>
                  <a:ext uri="{0D108BD9-81ED-4DB2-BD59-A6C34878D82A}">
                    <a16:rowId xmlns:a16="http://schemas.microsoft.com/office/drawing/2014/main" val="10012"/>
                  </a:ext>
                </a:extLst>
              </a:tr>
              <a:tr h="376351">
                <a:tc>
                  <a:txBody>
                    <a:bodyPr/>
                    <a:lstStyle/>
                    <a:p>
                      <a:pPr marL="38100">
                        <a:lnSpc>
                          <a:spcPct val="100000"/>
                        </a:lnSpc>
                        <a:spcBef>
                          <a:spcPts val="1000"/>
                        </a:spcBef>
                      </a:pPr>
                      <a:r>
                        <a:rPr sz="1500" b="1" i="1" spc="-30" dirty="0">
                          <a:latin typeface="Calibri"/>
                          <a:cs typeface="Calibri"/>
                        </a:rPr>
                        <a:t>Total </a:t>
                      </a:r>
                      <a:r>
                        <a:rPr sz="1500" b="1" i="1" dirty="0">
                          <a:latin typeface="Calibri"/>
                          <a:cs typeface="Calibri"/>
                        </a:rPr>
                        <a:t>MHD Program</a:t>
                      </a:r>
                      <a:r>
                        <a:rPr sz="1500" b="1" i="1" spc="-65" dirty="0">
                          <a:latin typeface="Calibri"/>
                          <a:cs typeface="Calibri"/>
                        </a:rPr>
                        <a:t> </a:t>
                      </a:r>
                      <a:r>
                        <a:rPr sz="1500" b="1" i="1" spc="-10" dirty="0">
                          <a:latin typeface="Calibri"/>
                          <a:cs typeface="Calibri"/>
                        </a:rPr>
                        <a:t>Supplemental</a:t>
                      </a:r>
                      <a:endParaRPr sz="1500" dirty="0">
                        <a:latin typeface="Calibri"/>
                        <a:cs typeface="Calibri"/>
                      </a:endParaRPr>
                    </a:p>
                  </a:txBody>
                  <a:tcPr marL="0" marR="0" marT="127000" marB="0"/>
                </a:tc>
                <a:tc>
                  <a:txBody>
                    <a:bodyPr/>
                    <a:lstStyle/>
                    <a:p>
                      <a:endParaRPr sz="1500" dirty="0">
                        <a:latin typeface="Calibri"/>
                        <a:cs typeface="Calibri"/>
                      </a:endParaRPr>
                    </a:p>
                  </a:txBody>
                  <a:tcPr marL="0" marR="0" marT="0" marB="0">
                    <a:lnR w="12699">
                      <a:solidFill>
                        <a:srgbClr val="000000"/>
                      </a:solidFill>
                      <a:prstDash val="solid"/>
                    </a:lnR>
                  </a:tcPr>
                </a:tc>
                <a:tc>
                  <a:txBody>
                    <a:bodyPr/>
                    <a:lstStyle/>
                    <a:p>
                      <a:pPr marR="50800" algn="ctr">
                        <a:lnSpc>
                          <a:spcPct val="100000"/>
                        </a:lnSpc>
                        <a:spcBef>
                          <a:spcPts val="900"/>
                        </a:spcBef>
                      </a:pPr>
                      <a:r>
                        <a:rPr sz="1600" b="1" spc="-10" dirty="0" smtClean="0">
                          <a:latin typeface="Calibri"/>
                          <a:cs typeface="Calibri"/>
                        </a:rPr>
                        <a:t>$</a:t>
                      </a:r>
                      <a:r>
                        <a:rPr lang="en-US" sz="1600" b="1" spc="-10" dirty="0" smtClean="0">
                          <a:latin typeface="Calibri"/>
                          <a:cs typeface="Calibri"/>
                        </a:rPr>
                        <a:t>586.0</a:t>
                      </a:r>
                      <a:endParaRPr sz="1600" dirty="0">
                        <a:latin typeface="Calibri"/>
                        <a:cs typeface="Calibri"/>
                      </a:endParaRPr>
                    </a:p>
                  </a:txBody>
                  <a:tcPr marL="0" marR="0" marT="114300" marB="0">
                    <a:lnL w="12699">
                      <a:solidFill>
                        <a:srgbClr val="000000"/>
                      </a:solidFill>
                      <a:prstDash val="solid"/>
                    </a:lnL>
                    <a:lnR w="12700">
                      <a:solidFill>
                        <a:srgbClr val="000000"/>
                      </a:solidFill>
                      <a:prstDash val="solid"/>
                    </a:lnR>
                  </a:tcPr>
                </a:tc>
                <a:tc>
                  <a:txBody>
                    <a:bodyPr/>
                    <a:lstStyle/>
                    <a:p>
                      <a:pPr marR="516890" algn="r">
                        <a:lnSpc>
                          <a:spcPct val="100000"/>
                        </a:lnSpc>
                        <a:spcBef>
                          <a:spcPts val="900"/>
                        </a:spcBef>
                      </a:pPr>
                      <a:r>
                        <a:rPr sz="1600" b="1" spc="-10" dirty="0" smtClean="0">
                          <a:latin typeface="Calibri"/>
                          <a:cs typeface="Calibri"/>
                        </a:rPr>
                        <a:t>$</a:t>
                      </a:r>
                      <a:r>
                        <a:rPr lang="en-US" sz="1600" b="1" spc="-10" dirty="0" smtClean="0">
                          <a:latin typeface="Calibri"/>
                          <a:cs typeface="Calibri"/>
                        </a:rPr>
                        <a:t>110.6</a:t>
                      </a:r>
                      <a:endParaRPr sz="1600" dirty="0">
                        <a:latin typeface="Calibri"/>
                        <a:cs typeface="Calibri"/>
                      </a:endParaRPr>
                    </a:p>
                  </a:txBody>
                  <a:tcPr marL="0" marR="0" marT="114300" marB="0">
                    <a:lnL w="12700">
                      <a:solidFill>
                        <a:srgbClr val="000000"/>
                      </a:solidFill>
                      <a:prstDash val="solid"/>
                    </a:lnL>
                  </a:tcPr>
                </a:tc>
                <a:extLst>
                  <a:ext uri="{0D108BD9-81ED-4DB2-BD59-A6C34878D82A}">
                    <a16:rowId xmlns:a16="http://schemas.microsoft.com/office/drawing/2014/main" val="10013"/>
                  </a:ext>
                </a:extLst>
              </a:tr>
              <a:tr h="484492">
                <a:tc>
                  <a:txBody>
                    <a:bodyPr/>
                    <a:lstStyle/>
                    <a:p>
                      <a:pPr marL="38100">
                        <a:lnSpc>
                          <a:spcPct val="100000"/>
                        </a:lnSpc>
                        <a:spcBef>
                          <a:spcPts val="1000"/>
                        </a:spcBef>
                      </a:pPr>
                      <a:r>
                        <a:rPr lang="en-US" sz="1200" b="1" i="1" spc="-30" dirty="0" smtClean="0">
                          <a:latin typeface="Calibri"/>
                          <a:cs typeface="Calibri"/>
                        </a:rPr>
                        <a:t>Medicare Parity for Maternal-Fetal</a:t>
                      </a:r>
                      <a:r>
                        <a:rPr lang="en-US" sz="1200" b="1" i="1" spc="-30" baseline="0" dirty="0" smtClean="0">
                          <a:latin typeface="Calibri"/>
                          <a:cs typeface="Calibri"/>
                        </a:rPr>
                        <a:t> Medicine (Managed Care)</a:t>
                      </a:r>
                      <a:endParaRPr sz="1200" dirty="0">
                        <a:latin typeface="Calibri"/>
                        <a:cs typeface="Calibri"/>
                      </a:endParaRPr>
                    </a:p>
                  </a:txBody>
                  <a:tcPr marL="0" marR="0" marT="127000" marB="0"/>
                </a:tc>
                <a:tc>
                  <a:txBody>
                    <a:bodyPr/>
                    <a:lstStyle/>
                    <a:p>
                      <a:endParaRPr sz="1500" dirty="0">
                        <a:latin typeface="Calibri"/>
                        <a:cs typeface="Calibri"/>
                      </a:endParaRPr>
                    </a:p>
                  </a:txBody>
                  <a:tcPr marL="0" marR="0" marT="0" marB="0">
                    <a:lnR w="12699">
                      <a:solidFill>
                        <a:srgbClr val="000000"/>
                      </a:solidFill>
                      <a:prstDash val="solid"/>
                    </a:lnR>
                  </a:tcPr>
                </a:tc>
                <a:tc>
                  <a:txBody>
                    <a:bodyPr/>
                    <a:lstStyle/>
                    <a:p>
                      <a:pPr marR="50800" algn="ctr">
                        <a:lnSpc>
                          <a:spcPct val="100000"/>
                        </a:lnSpc>
                        <a:spcBef>
                          <a:spcPts val="900"/>
                        </a:spcBef>
                      </a:pPr>
                      <a:r>
                        <a:rPr sz="1400" b="1" spc="-10" dirty="0" smtClean="0">
                          <a:latin typeface="Calibri"/>
                          <a:cs typeface="Calibri"/>
                        </a:rPr>
                        <a:t>$</a:t>
                      </a:r>
                      <a:r>
                        <a:rPr lang="en-US" sz="1400" b="1" spc="-10" dirty="0" smtClean="0">
                          <a:latin typeface="Calibri"/>
                          <a:cs typeface="Calibri"/>
                        </a:rPr>
                        <a:t>4.2</a:t>
                      </a:r>
                      <a:endParaRPr sz="1400" dirty="0">
                        <a:latin typeface="Calibri"/>
                        <a:cs typeface="Calibri"/>
                      </a:endParaRPr>
                    </a:p>
                  </a:txBody>
                  <a:tcPr marL="0" marR="0" marT="114300" marB="0">
                    <a:lnL w="12699">
                      <a:solidFill>
                        <a:srgbClr val="000000"/>
                      </a:solidFill>
                      <a:prstDash val="solid"/>
                    </a:lnL>
                    <a:lnR w="12700">
                      <a:solidFill>
                        <a:srgbClr val="000000"/>
                      </a:solidFill>
                      <a:prstDash val="solid"/>
                    </a:lnR>
                  </a:tcPr>
                </a:tc>
                <a:tc>
                  <a:txBody>
                    <a:bodyPr/>
                    <a:lstStyle/>
                    <a:p>
                      <a:pPr marR="516890" algn="r">
                        <a:lnSpc>
                          <a:spcPct val="100000"/>
                        </a:lnSpc>
                        <a:spcBef>
                          <a:spcPts val="900"/>
                        </a:spcBef>
                      </a:pPr>
                      <a:r>
                        <a:rPr sz="1400" b="1" spc="-10" dirty="0" smtClean="0">
                          <a:latin typeface="Calibri"/>
                          <a:cs typeface="Calibri"/>
                        </a:rPr>
                        <a:t>$</a:t>
                      </a:r>
                      <a:r>
                        <a:rPr lang="en-US" sz="1400" b="1" spc="-10" dirty="0" smtClean="0">
                          <a:latin typeface="Calibri"/>
                          <a:cs typeface="Calibri"/>
                        </a:rPr>
                        <a:t>1.5</a:t>
                      </a:r>
                      <a:endParaRPr sz="1400" dirty="0">
                        <a:latin typeface="Calibri"/>
                        <a:cs typeface="Calibri"/>
                      </a:endParaRPr>
                    </a:p>
                  </a:txBody>
                  <a:tcPr marL="0" marR="0" marT="114300" marB="0">
                    <a:lnL w="12700">
                      <a:solidFill>
                        <a:srgbClr val="000000"/>
                      </a:solidFill>
                      <a:prstDash val="solid"/>
                    </a:lnL>
                  </a:tcPr>
                </a:tc>
                <a:extLst>
                  <a:ext uri="{0D108BD9-81ED-4DB2-BD59-A6C34878D82A}">
                    <a16:rowId xmlns:a16="http://schemas.microsoft.com/office/drawing/2014/main" val="10014"/>
                  </a:ext>
                </a:extLst>
              </a:tr>
              <a:tr h="322440">
                <a:tc>
                  <a:txBody>
                    <a:bodyPr/>
                    <a:lstStyle/>
                    <a:p>
                      <a:pPr marL="38100">
                        <a:lnSpc>
                          <a:spcPct val="100000"/>
                        </a:lnSpc>
                        <a:spcBef>
                          <a:spcPts val="615"/>
                        </a:spcBef>
                      </a:pPr>
                      <a:r>
                        <a:rPr sz="1200" b="1" i="1" dirty="0">
                          <a:latin typeface="Calibri"/>
                          <a:cs typeface="Calibri"/>
                        </a:rPr>
                        <a:t>MHD </a:t>
                      </a:r>
                      <a:r>
                        <a:rPr sz="1200" b="1" i="1" spc="-5" dirty="0">
                          <a:latin typeface="Calibri"/>
                          <a:cs typeface="Calibri"/>
                        </a:rPr>
                        <a:t>DMH IGT Authority</a:t>
                      </a:r>
                      <a:r>
                        <a:rPr sz="1200" b="1" i="1" spc="-35" dirty="0">
                          <a:latin typeface="Calibri"/>
                          <a:cs typeface="Calibri"/>
                        </a:rPr>
                        <a:t> </a:t>
                      </a:r>
                      <a:r>
                        <a:rPr sz="1200" b="1" i="1" spc="-10" dirty="0">
                          <a:latin typeface="Calibri"/>
                          <a:cs typeface="Calibri"/>
                        </a:rPr>
                        <a:t>Supplemental</a:t>
                      </a:r>
                      <a:endParaRPr sz="1200" dirty="0">
                        <a:latin typeface="Calibri"/>
                        <a:cs typeface="Calibri"/>
                      </a:endParaRPr>
                    </a:p>
                  </a:txBody>
                  <a:tcPr marL="0" marR="0" marT="78105" marB="0"/>
                </a:tc>
                <a:tc>
                  <a:txBody>
                    <a:bodyPr/>
                    <a:lstStyle/>
                    <a:p>
                      <a:endParaRPr sz="1500">
                        <a:latin typeface="Calibri"/>
                        <a:cs typeface="Calibri"/>
                      </a:endParaRPr>
                    </a:p>
                  </a:txBody>
                  <a:tcPr marL="0" marR="0" marT="0" marB="0">
                    <a:lnR w="12699">
                      <a:solidFill>
                        <a:srgbClr val="000000"/>
                      </a:solidFill>
                      <a:prstDash val="solid"/>
                    </a:lnR>
                  </a:tcPr>
                </a:tc>
                <a:tc>
                  <a:txBody>
                    <a:bodyPr/>
                    <a:lstStyle/>
                    <a:p>
                      <a:pPr marR="50800" algn="ctr">
                        <a:lnSpc>
                          <a:spcPct val="100000"/>
                        </a:lnSpc>
                        <a:spcBef>
                          <a:spcPts val="509"/>
                        </a:spcBef>
                      </a:pPr>
                      <a:r>
                        <a:rPr sz="1400" b="1" spc="-5" dirty="0" smtClean="0">
                          <a:latin typeface="Calibri"/>
                          <a:cs typeface="Calibri"/>
                        </a:rPr>
                        <a:t>$</a:t>
                      </a:r>
                      <a:r>
                        <a:rPr lang="en-US" sz="1400" b="1" spc="-5" dirty="0" smtClean="0">
                          <a:latin typeface="Calibri"/>
                          <a:cs typeface="Calibri"/>
                        </a:rPr>
                        <a:t>233.4</a:t>
                      </a:r>
                      <a:endParaRPr sz="1400" dirty="0">
                        <a:latin typeface="Calibri"/>
                        <a:cs typeface="Calibri"/>
                      </a:endParaRPr>
                    </a:p>
                  </a:txBody>
                  <a:tcPr marL="0" marR="0" marT="64769" marB="0">
                    <a:lnL w="12699">
                      <a:solidFill>
                        <a:srgbClr val="000000"/>
                      </a:solidFill>
                      <a:prstDash val="solid"/>
                    </a:lnL>
                    <a:lnR w="12700">
                      <a:solidFill>
                        <a:srgbClr val="000000"/>
                      </a:solidFill>
                      <a:prstDash val="solid"/>
                    </a:lnR>
                  </a:tcPr>
                </a:tc>
                <a:tc>
                  <a:txBody>
                    <a:bodyPr/>
                    <a:lstStyle/>
                    <a:p>
                      <a:pPr marR="487045" algn="r">
                        <a:lnSpc>
                          <a:spcPct val="100000"/>
                        </a:lnSpc>
                        <a:spcBef>
                          <a:spcPts val="509"/>
                        </a:spcBef>
                      </a:pPr>
                      <a:r>
                        <a:rPr sz="1400" b="1" spc="-5" dirty="0">
                          <a:latin typeface="Calibri"/>
                          <a:cs typeface="Calibri"/>
                        </a:rPr>
                        <a:t>$0</a:t>
                      </a:r>
                      <a:r>
                        <a:rPr sz="1400" b="1" dirty="0">
                          <a:latin typeface="Calibri"/>
                          <a:cs typeface="Calibri"/>
                        </a:rPr>
                        <a:t>.0</a:t>
                      </a:r>
                      <a:endParaRPr sz="1400" dirty="0">
                        <a:latin typeface="Calibri"/>
                        <a:cs typeface="Calibri"/>
                      </a:endParaRPr>
                    </a:p>
                  </a:txBody>
                  <a:tcPr marL="0" marR="0" marT="64769" marB="0">
                    <a:lnL w="12700">
                      <a:solidFill>
                        <a:srgbClr val="000000"/>
                      </a:solidFill>
                      <a:prstDash val="solid"/>
                    </a:lnL>
                  </a:tcPr>
                </a:tc>
                <a:extLst>
                  <a:ext uri="{0D108BD9-81ED-4DB2-BD59-A6C34878D82A}">
                    <a16:rowId xmlns:a16="http://schemas.microsoft.com/office/drawing/2014/main" val="10015"/>
                  </a:ext>
                </a:extLst>
              </a:tr>
              <a:tr h="314172">
                <a:tc>
                  <a:txBody>
                    <a:bodyPr/>
                    <a:lstStyle/>
                    <a:p>
                      <a:endParaRPr sz="1600">
                        <a:latin typeface="Calibri"/>
                        <a:cs typeface="Calibri"/>
                      </a:endParaRPr>
                    </a:p>
                  </a:txBody>
                  <a:tcPr marL="0" marR="0" marT="0" marB="0">
                    <a:solidFill>
                      <a:srgbClr val="1B577B"/>
                    </a:solidFill>
                  </a:tcPr>
                </a:tc>
                <a:tc>
                  <a:txBody>
                    <a:bodyPr/>
                    <a:lstStyle/>
                    <a:p>
                      <a:endParaRPr sz="1600">
                        <a:latin typeface="Calibri"/>
                        <a:cs typeface="Calibri"/>
                      </a:endParaRPr>
                    </a:p>
                  </a:txBody>
                  <a:tcPr marL="0" marR="0" marT="0" marB="0">
                    <a:solidFill>
                      <a:srgbClr val="1B577B"/>
                    </a:solidFill>
                  </a:tcPr>
                </a:tc>
                <a:tc>
                  <a:txBody>
                    <a:bodyPr/>
                    <a:lstStyle/>
                    <a:p>
                      <a:endParaRPr sz="1600">
                        <a:latin typeface="Calibri"/>
                        <a:cs typeface="Calibri"/>
                      </a:endParaRPr>
                    </a:p>
                  </a:txBody>
                  <a:tcPr marL="0" marR="0" marT="0" marB="0">
                    <a:solidFill>
                      <a:srgbClr val="1B577B"/>
                    </a:solidFill>
                  </a:tcPr>
                </a:tc>
                <a:tc>
                  <a:txBody>
                    <a:bodyPr/>
                    <a:lstStyle/>
                    <a:p>
                      <a:endParaRPr sz="1600">
                        <a:latin typeface="Calibri"/>
                        <a:cs typeface="Calibri"/>
                      </a:endParaRPr>
                    </a:p>
                  </a:txBody>
                  <a:tcPr marL="0" marR="0" marT="0" marB="0">
                    <a:solidFill>
                      <a:srgbClr val="1B577B"/>
                    </a:solidFill>
                  </a:tcPr>
                </a:tc>
                <a:extLst>
                  <a:ext uri="{0D108BD9-81ED-4DB2-BD59-A6C34878D82A}">
                    <a16:rowId xmlns:a16="http://schemas.microsoft.com/office/drawing/2014/main" val="10016"/>
                  </a:ext>
                </a:extLst>
              </a:tr>
              <a:tr h="155447">
                <a:tc>
                  <a:txBody>
                    <a:bodyPr/>
                    <a:lstStyle/>
                    <a:p>
                      <a:endParaRPr sz="1600">
                        <a:latin typeface="Calibri"/>
                        <a:cs typeface="Calibri"/>
                      </a:endParaRPr>
                    </a:p>
                  </a:txBody>
                  <a:tcPr marL="0" marR="0" marT="0" marB="0">
                    <a:solidFill>
                      <a:srgbClr val="FFFFFF"/>
                    </a:solidFill>
                  </a:tcPr>
                </a:tc>
                <a:tc>
                  <a:txBody>
                    <a:bodyPr/>
                    <a:lstStyle/>
                    <a:p>
                      <a:endParaRPr sz="1600">
                        <a:latin typeface="Calibri"/>
                        <a:cs typeface="Calibri"/>
                      </a:endParaRPr>
                    </a:p>
                  </a:txBody>
                  <a:tcPr marL="0" marR="0" marT="0" marB="0">
                    <a:solidFill>
                      <a:srgbClr val="FFFFFF"/>
                    </a:solidFill>
                  </a:tcPr>
                </a:tc>
                <a:tc>
                  <a:txBody>
                    <a:bodyPr/>
                    <a:lstStyle/>
                    <a:p>
                      <a:endParaRPr sz="1600">
                        <a:latin typeface="Calibri"/>
                        <a:cs typeface="Calibri"/>
                      </a:endParaRPr>
                    </a:p>
                  </a:txBody>
                  <a:tcPr marL="0" marR="0" marT="0" marB="0">
                    <a:solidFill>
                      <a:srgbClr val="FFFFFF"/>
                    </a:solidFill>
                  </a:tcPr>
                </a:tc>
                <a:tc>
                  <a:txBody>
                    <a:bodyPr/>
                    <a:lstStyle/>
                    <a:p>
                      <a:endParaRPr sz="1600" dirty="0">
                        <a:latin typeface="Calibri"/>
                        <a:cs typeface="Calibri"/>
                      </a:endParaRPr>
                    </a:p>
                  </a:txBody>
                  <a:tcPr marL="0" marR="0" marT="0" marB="0">
                    <a:solidFill>
                      <a:srgbClr val="FFFFFF"/>
                    </a:solidFill>
                  </a:tcPr>
                </a:tc>
                <a:extLst>
                  <a:ext uri="{0D108BD9-81ED-4DB2-BD59-A6C34878D82A}">
                    <a16:rowId xmlns:a16="http://schemas.microsoft.com/office/drawing/2014/main" val="1001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520565" y="1118742"/>
            <a:ext cx="140335" cy="243840"/>
          </a:xfrm>
          <a:prstGeom prst="rect">
            <a:avLst/>
          </a:prstGeom>
        </p:spPr>
        <p:txBody>
          <a:bodyPr vert="horz" wrap="square" lIns="0" tIns="0" rIns="0" bIns="0" rtlCol="0">
            <a:spAutoFit/>
          </a:bodyPr>
          <a:lstStyle/>
          <a:p>
            <a:pPr marL="12700">
              <a:lnSpc>
                <a:spcPct val="100000"/>
              </a:lnSpc>
            </a:pPr>
            <a:r>
              <a:rPr sz="1600" spc="-5" dirty="0">
                <a:solidFill>
                  <a:srgbClr val="164B6C"/>
                </a:solidFill>
                <a:latin typeface="Georgia"/>
                <a:cs typeface="Georgia"/>
              </a:rPr>
              <a:t>6</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5" name="object 15"/>
          <p:cNvSpPr txBox="1"/>
          <p:nvPr/>
        </p:nvSpPr>
        <p:spPr>
          <a:xfrm>
            <a:off x="168351" y="2153665"/>
            <a:ext cx="4166870" cy="276999"/>
          </a:xfrm>
          <a:prstGeom prst="rect">
            <a:avLst/>
          </a:prstGeom>
        </p:spPr>
        <p:txBody>
          <a:bodyPr vert="horz" wrap="square" lIns="0" tIns="0" rIns="0" bIns="0" rtlCol="0">
            <a:spAutoFit/>
          </a:bodyPr>
          <a:lstStyle/>
          <a:p>
            <a:pPr marL="12700">
              <a:lnSpc>
                <a:spcPct val="100000"/>
              </a:lnSpc>
            </a:pPr>
            <a:r>
              <a:rPr sz="1800" b="1" dirty="0" smtClean="0">
                <a:latin typeface="Calibri"/>
                <a:cs typeface="Calibri"/>
              </a:rPr>
              <a:t>SFY-201</a:t>
            </a:r>
            <a:r>
              <a:rPr lang="en-US" sz="1800" b="1" dirty="0" smtClean="0">
                <a:latin typeface="Calibri"/>
                <a:cs typeface="Calibri"/>
              </a:rPr>
              <a:t>9 </a:t>
            </a:r>
            <a:r>
              <a:rPr sz="1800" b="1" spc="-10" dirty="0" smtClean="0">
                <a:latin typeface="Calibri"/>
                <a:cs typeface="Calibri"/>
              </a:rPr>
              <a:t>Governor’s Core</a:t>
            </a:r>
            <a:r>
              <a:rPr sz="1800" b="1" spc="-65" dirty="0" smtClean="0">
                <a:latin typeface="Calibri"/>
                <a:cs typeface="Calibri"/>
              </a:rPr>
              <a:t> </a:t>
            </a:r>
            <a:r>
              <a:rPr sz="1800" b="1" spc="-10" dirty="0">
                <a:latin typeface="Calibri"/>
                <a:cs typeface="Calibri"/>
              </a:rPr>
              <a:t>Budget</a:t>
            </a:r>
            <a:endParaRPr sz="1800" dirty="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09993" y="2964560"/>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342.2</a:t>
            </a:r>
            <a:endParaRPr sz="1600" dirty="0">
              <a:latin typeface="Calibri"/>
              <a:cs typeface="Calibri"/>
            </a:endParaRPr>
          </a:p>
        </p:txBody>
      </p:sp>
      <p:sp>
        <p:nvSpPr>
          <p:cNvPr id="18" name="object 18"/>
          <p:cNvSpPr txBox="1"/>
          <p:nvPr/>
        </p:nvSpPr>
        <p:spPr>
          <a:xfrm>
            <a:off x="8097393" y="2964560"/>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81.8</a:t>
            </a:r>
            <a:endParaRPr sz="1600" dirty="0">
              <a:latin typeface="Calibri"/>
              <a:cs typeface="Calibri"/>
            </a:endParaRPr>
          </a:p>
        </p:txBody>
      </p:sp>
      <p:sp>
        <p:nvSpPr>
          <p:cNvPr id="19" name="object 19"/>
          <p:cNvSpPr txBox="1"/>
          <p:nvPr/>
        </p:nvSpPr>
        <p:spPr>
          <a:xfrm>
            <a:off x="168351" y="2964560"/>
            <a:ext cx="6185535" cy="1279525"/>
          </a:xfrm>
          <a:prstGeom prst="rect">
            <a:avLst/>
          </a:prstGeom>
        </p:spPr>
        <p:txBody>
          <a:bodyPr vert="horz" wrap="square" lIns="0" tIns="0" rIns="0" bIns="0" rtlCol="0">
            <a:spAutoFit/>
          </a:bodyPr>
          <a:lstStyle/>
          <a:p>
            <a:pPr marL="12700">
              <a:lnSpc>
                <a:spcPct val="100000"/>
              </a:lnSpc>
            </a:pPr>
            <a:r>
              <a:rPr sz="1600" b="1" spc="-5" dirty="0">
                <a:latin typeface="Calibri"/>
                <a:cs typeface="Calibri"/>
              </a:rPr>
              <a:t>Medicaid </a:t>
            </a:r>
            <a:r>
              <a:rPr sz="1600" b="1" spc="-10" dirty="0">
                <a:latin typeface="Calibri"/>
                <a:cs typeface="Calibri"/>
              </a:rPr>
              <a:t>Cost </a:t>
            </a:r>
            <a:r>
              <a:rPr sz="1600" b="1" spc="-15" dirty="0">
                <a:latin typeface="Calibri"/>
                <a:cs typeface="Calibri"/>
              </a:rPr>
              <a:t>to</a:t>
            </a:r>
            <a:r>
              <a:rPr sz="1600" b="1" spc="-35" dirty="0">
                <a:latin typeface="Calibri"/>
                <a:cs typeface="Calibri"/>
              </a:rPr>
              <a:t> </a:t>
            </a:r>
            <a:r>
              <a:rPr sz="1600" b="1" spc="-10" dirty="0">
                <a:latin typeface="Calibri"/>
                <a:cs typeface="Calibri"/>
              </a:rPr>
              <a:t>Continue</a:t>
            </a:r>
            <a:endParaRPr sz="1600" dirty="0">
              <a:latin typeface="Calibri"/>
              <a:cs typeface="Calibri"/>
            </a:endParaRPr>
          </a:p>
          <a:p>
            <a:pPr marL="12700" marR="5080">
              <a:lnSpc>
                <a:spcPct val="100000"/>
              </a:lnSpc>
              <a:spcBef>
                <a:spcPts val="290"/>
              </a:spcBef>
            </a:pPr>
            <a:r>
              <a:rPr sz="1600" spc="-10" dirty="0">
                <a:latin typeface="Calibri"/>
                <a:cs typeface="Calibri"/>
              </a:rPr>
              <a:t>Cost to Continue </a:t>
            </a:r>
            <a:r>
              <a:rPr sz="1600" spc="-5" dirty="0">
                <a:latin typeface="Calibri"/>
                <a:cs typeface="Calibri"/>
              </a:rPr>
              <a:t>based on SFY-2018 </a:t>
            </a:r>
            <a:r>
              <a:rPr sz="1600" spc="-10" dirty="0">
                <a:latin typeface="Calibri"/>
                <a:cs typeface="Calibri"/>
              </a:rPr>
              <a:t>ongoing need </a:t>
            </a:r>
            <a:r>
              <a:rPr sz="1600" spc="-5" dirty="0">
                <a:latin typeface="Calibri"/>
                <a:cs typeface="Calibri"/>
              </a:rPr>
              <a:t>as </a:t>
            </a:r>
            <a:r>
              <a:rPr sz="1600" spc="-10" dirty="0">
                <a:latin typeface="Calibri"/>
                <a:cs typeface="Calibri"/>
              </a:rPr>
              <a:t>reflected </a:t>
            </a:r>
            <a:r>
              <a:rPr sz="1600" spc="-5" dirty="0">
                <a:latin typeface="Calibri"/>
                <a:cs typeface="Calibri"/>
              </a:rPr>
              <a:t>in SFY-2017  </a:t>
            </a:r>
            <a:r>
              <a:rPr sz="1600" spc="-10" dirty="0">
                <a:latin typeface="Calibri"/>
                <a:cs typeface="Calibri"/>
              </a:rPr>
              <a:t>supplemental. </a:t>
            </a:r>
            <a:r>
              <a:rPr sz="1600" spc="-10" dirty="0" smtClean="0">
                <a:latin typeface="Calibri"/>
                <a:cs typeface="Calibri"/>
              </a:rPr>
              <a:t>Physician</a:t>
            </a:r>
            <a:r>
              <a:rPr sz="1600" spc="-10" dirty="0">
                <a:latin typeface="Calibri"/>
                <a:cs typeface="Calibri"/>
              </a:rPr>
              <a:t>, Dental, Nursing  Facilities, </a:t>
            </a:r>
            <a:r>
              <a:rPr sz="1600" spc="-5" dirty="0">
                <a:latin typeface="Calibri"/>
                <a:cs typeface="Calibri"/>
              </a:rPr>
              <a:t>NFFRA, </a:t>
            </a:r>
            <a:r>
              <a:rPr sz="1600" spc="-10" dirty="0">
                <a:latin typeface="Calibri"/>
                <a:cs typeface="Calibri"/>
              </a:rPr>
              <a:t>Rehab </a:t>
            </a:r>
            <a:r>
              <a:rPr sz="1600" spc="-5" dirty="0">
                <a:latin typeface="Calibri"/>
                <a:cs typeface="Calibri"/>
              </a:rPr>
              <a:t>&amp; </a:t>
            </a:r>
            <a:r>
              <a:rPr sz="1600" spc="-15" dirty="0">
                <a:latin typeface="Calibri"/>
                <a:cs typeface="Calibri"/>
              </a:rPr>
              <a:t>Specialty, </a:t>
            </a:r>
            <a:r>
              <a:rPr sz="1600" spc="-5" dirty="0">
                <a:latin typeface="Calibri"/>
                <a:cs typeface="Calibri"/>
              </a:rPr>
              <a:t>Services, </a:t>
            </a:r>
            <a:r>
              <a:rPr sz="1600" spc="-40" dirty="0">
                <a:latin typeface="Calibri"/>
                <a:cs typeface="Calibri"/>
              </a:rPr>
              <a:t>NEMT, </a:t>
            </a:r>
            <a:r>
              <a:rPr sz="1600" spc="-5" dirty="0">
                <a:latin typeface="Calibri"/>
                <a:cs typeface="Calibri"/>
              </a:rPr>
              <a:t>Hospital </a:t>
            </a:r>
            <a:r>
              <a:rPr sz="1600" spc="-10" dirty="0">
                <a:latin typeface="Calibri"/>
                <a:cs typeface="Calibri"/>
              </a:rPr>
              <a:t>Care, </a:t>
            </a:r>
            <a:r>
              <a:rPr sz="1600" spc="-10" dirty="0" smtClean="0">
                <a:latin typeface="Calibri"/>
                <a:cs typeface="Calibri"/>
              </a:rPr>
              <a:t>Show-Me </a:t>
            </a:r>
            <a:r>
              <a:rPr sz="1600" spc="-5" dirty="0">
                <a:latin typeface="Calibri"/>
                <a:cs typeface="Calibri"/>
              </a:rPr>
              <a:t>Healthy Babies </a:t>
            </a:r>
            <a:r>
              <a:rPr lang="en-US" sz="1600" spc="-5" dirty="0" smtClean="0">
                <a:latin typeface="Calibri"/>
                <a:cs typeface="Calibri"/>
              </a:rPr>
              <a:t>Hospital FRA, and IGT-Tier 1 </a:t>
            </a:r>
            <a:r>
              <a:rPr sz="1600" spc="-10" dirty="0" smtClean="0">
                <a:latin typeface="Calibri"/>
                <a:cs typeface="Calibri"/>
              </a:rPr>
              <a:t>Appropriations</a:t>
            </a:r>
            <a:endParaRPr sz="1600" dirty="0">
              <a:latin typeface="Calibri"/>
              <a:cs typeface="Calibri"/>
            </a:endParaRPr>
          </a:p>
        </p:txBody>
      </p:sp>
      <p:sp>
        <p:nvSpPr>
          <p:cNvPr id="20" name="object 20"/>
          <p:cNvSpPr txBox="1"/>
          <p:nvPr/>
        </p:nvSpPr>
        <p:spPr>
          <a:xfrm>
            <a:off x="6809993" y="4417567"/>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255.6</a:t>
            </a:r>
            <a:endParaRPr sz="1600" dirty="0">
              <a:latin typeface="Calibri"/>
              <a:cs typeface="Calibri"/>
            </a:endParaRPr>
          </a:p>
        </p:txBody>
      </p:sp>
      <p:sp>
        <p:nvSpPr>
          <p:cNvPr id="21" name="object 21"/>
          <p:cNvSpPr txBox="1"/>
          <p:nvPr/>
        </p:nvSpPr>
        <p:spPr>
          <a:xfrm>
            <a:off x="8044942" y="4417567"/>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
        <p:nvSpPr>
          <p:cNvPr id="22" name="object 22"/>
          <p:cNvSpPr txBox="1"/>
          <p:nvPr/>
        </p:nvSpPr>
        <p:spPr>
          <a:xfrm>
            <a:off x="168351" y="4620895"/>
            <a:ext cx="6018530" cy="505267"/>
          </a:xfrm>
          <a:prstGeom prst="rect">
            <a:avLst/>
          </a:prstGeom>
        </p:spPr>
        <p:txBody>
          <a:bodyPr vert="horz" wrap="square" lIns="0" tIns="0" rIns="0" bIns="0" rtlCol="0">
            <a:spAutoFit/>
          </a:bodyPr>
          <a:lstStyle/>
          <a:p>
            <a:pPr marL="12700" algn="just">
              <a:lnSpc>
                <a:spcPct val="100000"/>
              </a:lnSpc>
            </a:pPr>
            <a:r>
              <a:rPr lang="en-US" sz="1600" b="1" spc="-5" dirty="0" smtClean="0">
                <a:latin typeface="Calibri"/>
                <a:cs typeface="Calibri"/>
              </a:rPr>
              <a:t>DMH Intergovernmental Transfer</a:t>
            </a:r>
            <a:r>
              <a:rPr sz="1600" b="1" spc="-10" dirty="0" smtClean="0">
                <a:latin typeface="Calibri"/>
                <a:cs typeface="Calibri"/>
              </a:rPr>
              <a:t>:</a:t>
            </a:r>
            <a:endParaRPr sz="1600" dirty="0">
              <a:latin typeface="Calibri"/>
              <a:cs typeface="Calibri"/>
            </a:endParaRPr>
          </a:p>
          <a:p>
            <a:pPr marL="12700" marR="5080" algn="just">
              <a:lnSpc>
                <a:spcPct val="100000"/>
              </a:lnSpc>
              <a:spcBef>
                <a:spcPts val="65"/>
              </a:spcBef>
            </a:pPr>
            <a:r>
              <a:rPr lang="en-US" sz="1600" spc="-75" dirty="0" smtClean="0">
                <a:latin typeface="Calibri"/>
                <a:cs typeface="Calibri"/>
              </a:rPr>
              <a:t>Increased authority for the DMH Intergovernmental Transfer</a:t>
            </a:r>
            <a:endParaRPr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solidFill>
                  <a:srgbClr val="FF0000"/>
                </a:solidFill>
                <a:latin typeface="Calibri"/>
                <a:cs typeface="Calibri"/>
              </a:rPr>
              <a:t>$</a:t>
            </a:r>
            <a:r>
              <a:rPr sz="1600" b="1" spc="-10" dirty="0" smtClean="0">
                <a:solidFill>
                  <a:srgbClr val="FF0000"/>
                </a:solidFill>
                <a:latin typeface="Calibri"/>
                <a:cs typeface="Calibri"/>
              </a:rPr>
              <a:t>7,</a:t>
            </a:r>
            <a:r>
              <a:rPr lang="en-US" sz="1600" b="1" spc="-10" dirty="0" smtClean="0">
                <a:solidFill>
                  <a:srgbClr val="FF0000"/>
                </a:solidFill>
                <a:latin typeface="Calibri"/>
                <a:cs typeface="Calibri"/>
              </a:rPr>
              <a:t>624.9</a:t>
            </a:r>
            <a:r>
              <a:rPr sz="1600" b="1" spc="-10" dirty="0">
                <a:latin typeface="Calibri"/>
                <a:cs typeface="Calibri"/>
              </a:rPr>
              <a:t>	</a:t>
            </a:r>
            <a:r>
              <a:rPr sz="1600" b="1" spc="-10" dirty="0">
                <a:solidFill>
                  <a:srgbClr val="FF0000"/>
                </a:solidFill>
                <a:latin typeface="Calibri"/>
                <a:cs typeface="Calibri"/>
              </a:rPr>
              <a:t>$</a:t>
            </a:r>
            <a:r>
              <a:rPr sz="1600" b="1" spc="-10" dirty="0" smtClean="0">
                <a:solidFill>
                  <a:srgbClr val="FF0000"/>
                </a:solidFill>
                <a:latin typeface="Calibri"/>
                <a:cs typeface="Calibri"/>
              </a:rPr>
              <a:t>1,2</a:t>
            </a:r>
            <a:r>
              <a:rPr lang="en-US" sz="1600" b="1" spc="-10" dirty="0" smtClean="0">
                <a:solidFill>
                  <a:srgbClr val="FF0000"/>
                </a:solidFill>
                <a:latin typeface="Calibri"/>
                <a:cs typeface="Calibri"/>
              </a:rPr>
              <a:t>25.0</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520565" y="1118742"/>
            <a:ext cx="140335" cy="243840"/>
          </a:xfrm>
          <a:prstGeom prst="rect">
            <a:avLst/>
          </a:prstGeom>
        </p:spPr>
        <p:txBody>
          <a:bodyPr vert="horz" wrap="square" lIns="0" tIns="0" rIns="0" bIns="0" rtlCol="0">
            <a:spAutoFit/>
          </a:bodyPr>
          <a:lstStyle/>
          <a:p>
            <a:pPr marL="12700">
              <a:lnSpc>
                <a:spcPct val="100000"/>
              </a:lnSpc>
            </a:pPr>
            <a:r>
              <a:rPr lang="en-US" sz="1600" spc="-5" dirty="0">
                <a:solidFill>
                  <a:srgbClr val="164B6C"/>
                </a:solidFill>
                <a:latin typeface="Georgia"/>
                <a:cs typeface="Georgia"/>
              </a:rPr>
              <a:t>7</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09993" y="2964560"/>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63.1</a:t>
            </a:r>
            <a:endParaRPr sz="1600" dirty="0">
              <a:latin typeface="Calibri"/>
              <a:cs typeface="Calibri"/>
            </a:endParaRPr>
          </a:p>
        </p:txBody>
      </p:sp>
      <p:sp>
        <p:nvSpPr>
          <p:cNvPr id="18" name="object 18"/>
          <p:cNvSpPr txBox="1"/>
          <p:nvPr/>
        </p:nvSpPr>
        <p:spPr>
          <a:xfrm>
            <a:off x="8097393" y="2964560"/>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22.3</a:t>
            </a:r>
            <a:endParaRPr sz="1600" dirty="0">
              <a:latin typeface="Calibri"/>
              <a:cs typeface="Calibri"/>
            </a:endParaRPr>
          </a:p>
        </p:txBody>
      </p:sp>
      <p:sp>
        <p:nvSpPr>
          <p:cNvPr id="19" name="object 19"/>
          <p:cNvSpPr txBox="1"/>
          <p:nvPr/>
        </p:nvSpPr>
        <p:spPr>
          <a:xfrm>
            <a:off x="168351" y="2964560"/>
            <a:ext cx="6185535" cy="777136"/>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Health Insurer Fee</a:t>
            </a:r>
            <a:endParaRPr sz="1600" dirty="0">
              <a:latin typeface="Calibri"/>
              <a:cs typeface="Calibri"/>
            </a:endParaRPr>
          </a:p>
          <a:p>
            <a:pPr marL="12700" marR="5080">
              <a:lnSpc>
                <a:spcPct val="100000"/>
              </a:lnSpc>
              <a:spcBef>
                <a:spcPts val="290"/>
              </a:spcBef>
            </a:pPr>
            <a:r>
              <a:rPr lang="en-US" sz="1600" spc="-10" dirty="0" smtClean="0">
                <a:latin typeface="Calibri"/>
                <a:cs typeface="Calibri"/>
              </a:rPr>
              <a:t>Reimbursements to Managed Care organizations for the federally mandated health insurer fee.</a:t>
            </a:r>
            <a:endParaRPr sz="1600" dirty="0">
              <a:latin typeface="Calibri"/>
              <a:cs typeface="Calibri"/>
            </a:endParaRPr>
          </a:p>
        </p:txBody>
      </p:sp>
      <p:sp>
        <p:nvSpPr>
          <p:cNvPr id="20" name="object 20"/>
          <p:cNvSpPr txBox="1"/>
          <p:nvPr/>
        </p:nvSpPr>
        <p:spPr>
          <a:xfrm>
            <a:off x="6809993" y="4417567"/>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58.5</a:t>
            </a:r>
            <a:endParaRPr sz="1600" dirty="0">
              <a:latin typeface="Calibri"/>
              <a:cs typeface="Calibri"/>
            </a:endParaRPr>
          </a:p>
        </p:txBody>
      </p:sp>
      <p:sp>
        <p:nvSpPr>
          <p:cNvPr id="21" name="object 21"/>
          <p:cNvSpPr txBox="1"/>
          <p:nvPr/>
        </p:nvSpPr>
        <p:spPr>
          <a:xfrm>
            <a:off x="8044942" y="4417567"/>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58.5</a:t>
            </a:r>
            <a:endParaRPr sz="1600" dirty="0">
              <a:latin typeface="Calibri"/>
              <a:cs typeface="Calibri"/>
            </a:endParaRPr>
          </a:p>
        </p:txBody>
      </p:sp>
      <p:sp>
        <p:nvSpPr>
          <p:cNvPr id="22" name="object 22"/>
          <p:cNvSpPr txBox="1"/>
          <p:nvPr/>
        </p:nvSpPr>
        <p:spPr>
          <a:xfrm>
            <a:off x="168351" y="4620895"/>
            <a:ext cx="6018530" cy="1243930"/>
          </a:xfrm>
          <a:prstGeom prst="rect">
            <a:avLst/>
          </a:prstGeom>
        </p:spPr>
        <p:txBody>
          <a:bodyPr vert="horz" wrap="square" lIns="0" tIns="0" rIns="0" bIns="0" rtlCol="0">
            <a:spAutoFit/>
          </a:bodyPr>
          <a:lstStyle/>
          <a:p>
            <a:pPr marL="12700" algn="just">
              <a:lnSpc>
                <a:spcPct val="100000"/>
              </a:lnSpc>
            </a:pPr>
            <a:r>
              <a:rPr sz="1600" b="1" spc="-5" dirty="0">
                <a:latin typeface="Calibri"/>
                <a:cs typeface="Calibri"/>
              </a:rPr>
              <a:t>GR</a:t>
            </a:r>
            <a:r>
              <a:rPr sz="1600" b="1" spc="-75" dirty="0">
                <a:latin typeface="Calibri"/>
                <a:cs typeface="Calibri"/>
              </a:rPr>
              <a:t> </a:t>
            </a:r>
            <a:r>
              <a:rPr sz="1600" b="1" spc="-10" dirty="0">
                <a:latin typeface="Calibri"/>
                <a:cs typeface="Calibri"/>
              </a:rPr>
              <a:t>Pickups:</a:t>
            </a:r>
            <a:endParaRPr sz="1600" dirty="0">
              <a:latin typeface="Calibri"/>
              <a:cs typeface="Calibri"/>
            </a:endParaRPr>
          </a:p>
          <a:p>
            <a:pPr marL="12700" marR="5080" algn="just">
              <a:lnSpc>
                <a:spcPct val="100000"/>
              </a:lnSpc>
              <a:spcBef>
                <a:spcPts val="65"/>
              </a:spcBef>
            </a:pPr>
            <a:r>
              <a:rPr sz="1600" spc="-75" dirty="0">
                <a:latin typeface="Calibri"/>
                <a:cs typeface="Calibri"/>
              </a:rPr>
              <a:t>To </a:t>
            </a:r>
            <a:r>
              <a:rPr sz="1600" spc="-10" dirty="0">
                <a:latin typeface="Calibri"/>
                <a:cs typeface="Calibri"/>
              </a:rPr>
              <a:t>replace one </a:t>
            </a:r>
            <a:r>
              <a:rPr sz="1600" spc="-5" dirty="0">
                <a:latin typeface="Calibri"/>
                <a:cs typeface="Calibri"/>
              </a:rPr>
              <a:t>time funding </a:t>
            </a:r>
            <a:r>
              <a:rPr sz="1600" spc="-15" dirty="0" smtClean="0">
                <a:latin typeface="Calibri"/>
                <a:cs typeface="Calibri"/>
              </a:rPr>
              <a:t>from</a:t>
            </a:r>
            <a:r>
              <a:rPr sz="1600" spc="-5" dirty="0" smtClean="0">
                <a:latin typeface="Calibri"/>
                <a:cs typeface="Calibri"/>
              </a:rPr>
              <a:t> </a:t>
            </a:r>
            <a:r>
              <a:rPr sz="1600" spc="-10" dirty="0">
                <a:latin typeface="Calibri"/>
                <a:cs typeface="Calibri"/>
              </a:rPr>
              <a:t>increased  </a:t>
            </a:r>
            <a:r>
              <a:rPr sz="1600" spc="-15" dirty="0">
                <a:latin typeface="Calibri"/>
                <a:cs typeface="Calibri"/>
              </a:rPr>
              <a:t>federal </a:t>
            </a:r>
            <a:r>
              <a:rPr sz="1600" spc="-5" dirty="0">
                <a:latin typeface="Calibri"/>
                <a:cs typeface="Calibri"/>
              </a:rPr>
              <a:t>CHIP </a:t>
            </a:r>
            <a:r>
              <a:rPr sz="1600" spc="-5" dirty="0" smtClean="0">
                <a:latin typeface="Calibri"/>
                <a:cs typeface="Calibri"/>
              </a:rPr>
              <a:t>earnings</a:t>
            </a:r>
            <a:r>
              <a:rPr lang="en-US" sz="1600" spc="-5" dirty="0" smtClean="0">
                <a:latin typeface="Calibri"/>
                <a:cs typeface="Calibri"/>
              </a:rPr>
              <a:t>, Healthy Families Trust Fund, Life Sciences Research Trust Fund, and Premium Fund</a:t>
            </a:r>
            <a:r>
              <a:rPr sz="1600" spc="-5" dirty="0" smtClean="0">
                <a:latin typeface="Calibri"/>
                <a:cs typeface="Calibri"/>
              </a:rPr>
              <a:t>: </a:t>
            </a:r>
            <a:r>
              <a:rPr sz="1600" spc="-15" dirty="0">
                <a:latin typeface="Calibri"/>
                <a:cs typeface="Calibri"/>
              </a:rPr>
              <a:t>Pharmacy, </a:t>
            </a:r>
            <a:r>
              <a:rPr lang="en-US" sz="1600" spc="-5" dirty="0" smtClean="0">
                <a:latin typeface="Calibri"/>
                <a:cs typeface="Calibri"/>
              </a:rPr>
              <a:t>Managed Care, and CHIP </a:t>
            </a:r>
            <a:r>
              <a:rPr sz="1600" spc="-5" dirty="0" smtClean="0">
                <a:latin typeface="Calibri"/>
                <a:cs typeface="Calibri"/>
              </a:rPr>
              <a:t>Medical </a:t>
            </a:r>
            <a:r>
              <a:rPr sz="1600" spc="-5" dirty="0">
                <a:latin typeface="Calibri"/>
                <a:cs typeface="Calibri"/>
              </a:rPr>
              <a:t>Benefits</a:t>
            </a:r>
            <a:r>
              <a:rPr sz="1600" spc="35" dirty="0">
                <a:latin typeface="Calibri"/>
                <a:cs typeface="Calibri"/>
              </a:rPr>
              <a:t> </a:t>
            </a:r>
            <a:r>
              <a:rPr sz="1600" spc="-10" dirty="0">
                <a:latin typeface="Calibri"/>
                <a:cs typeface="Calibri"/>
              </a:rPr>
              <a:t>Appropriations.</a:t>
            </a:r>
            <a:endParaRPr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Tree>
    <p:extLst>
      <p:ext uri="{BB962C8B-B14F-4D97-AF65-F5344CB8AC3E}">
        <p14:creationId xmlns:p14="http://schemas.microsoft.com/office/powerpoint/2010/main" val="48750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520565" y="1118742"/>
            <a:ext cx="140335" cy="243840"/>
          </a:xfrm>
          <a:prstGeom prst="rect">
            <a:avLst/>
          </a:prstGeom>
        </p:spPr>
        <p:txBody>
          <a:bodyPr vert="horz" wrap="square" lIns="0" tIns="0" rIns="0" bIns="0" rtlCol="0">
            <a:spAutoFit/>
          </a:bodyPr>
          <a:lstStyle/>
          <a:p>
            <a:pPr marL="12700">
              <a:lnSpc>
                <a:spcPct val="100000"/>
              </a:lnSpc>
            </a:pPr>
            <a:r>
              <a:rPr lang="en-US" sz="1600" spc="-5" dirty="0">
                <a:solidFill>
                  <a:srgbClr val="164B6C"/>
                </a:solidFill>
                <a:latin typeface="Georgia"/>
                <a:cs typeface="Georgia"/>
              </a:rPr>
              <a:t>8</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09993" y="2964560"/>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56.6</a:t>
            </a:r>
            <a:endParaRPr sz="1600" dirty="0">
              <a:latin typeface="Calibri"/>
              <a:cs typeface="Calibri"/>
            </a:endParaRPr>
          </a:p>
        </p:txBody>
      </p:sp>
      <p:sp>
        <p:nvSpPr>
          <p:cNvPr id="18" name="object 18"/>
          <p:cNvSpPr txBox="1"/>
          <p:nvPr/>
        </p:nvSpPr>
        <p:spPr>
          <a:xfrm>
            <a:off x="8097393" y="2964560"/>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
        <p:nvSpPr>
          <p:cNvPr id="19" name="object 19"/>
          <p:cNvSpPr txBox="1"/>
          <p:nvPr/>
        </p:nvSpPr>
        <p:spPr>
          <a:xfrm>
            <a:off x="168351" y="2964560"/>
            <a:ext cx="6185535" cy="656590"/>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FMAP</a:t>
            </a:r>
            <a:endParaRPr sz="1600" dirty="0">
              <a:latin typeface="Calibri"/>
              <a:cs typeface="Calibri"/>
            </a:endParaRPr>
          </a:p>
          <a:p>
            <a:pPr marL="38100">
              <a:lnSpc>
                <a:spcPts val="1560"/>
              </a:lnSpc>
            </a:pPr>
            <a:r>
              <a:rPr lang="en-US" sz="1600" spc="-5" dirty="0" smtClean="0">
                <a:latin typeface="Calibri"/>
                <a:cs typeface="Calibri"/>
              </a:rPr>
              <a:t>Increase Federal Fund authority to address the change in the Medicaid federal participation percentage (FMAP)</a:t>
            </a:r>
            <a:endParaRPr lang="en-US" sz="1600" dirty="0">
              <a:latin typeface="Calibri"/>
              <a:cs typeface="Calibri"/>
            </a:endParaRPr>
          </a:p>
        </p:txBody>
      </p:sp>
      <p:sp>
        <p:nvSpPr>
          <p:cNvPr id="20" name="object 20"/>
          <p:cNvSpPr txBox="1"/>
          <p:nvPr/>
        </p:nvSpPr>
        <p:spPr>
          <a:xfrm>
            <a:off x="6809993" y="4041823"/>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55.2</a:t>
            </a:r>
            <a:endParaRPr sz="1600" dirty="0">
              <a:latin typeface="Calibri"/>
              <a:cs typeface="Calibri"/>
            </a:endParaRPr>
          </a:p>
        </p:txBody>
      </p:sp>
      <p:sp>
        <p:nvSpPr>
          <p:cNvPr id="21" name="object 21"/>
          <p:cNvSpPr txBox="1"/>
          <p:nvPr/>
        </p:nvSpPr>
        <p:spPr>
          <a:xfrm>
            <a:off x="8097393" y="4034159"/>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19.3</a:t>
            </a:r>
            <a:endParaRPr sz="1600" dirty="0">
              <a:latin typeface="Calibri"/>
              <a:cs typeface="Calibri"/>
            </a:endParaRPr>
          </a:p>
        </p:txBody>
      </p:sp>
      <p:sp>
        <p:nvSpPr>
          <p:cNvPr id="22" name="object 22"/>
          <p:cNvSpPr txBox="1"/>
          <p:nvPr/>
        </p:nvSpPr>
        <p:spPr>
          <a:xfrm>
            <a:off x="168351" y="3795602"/>
            <a:ext cx="6018530" cy="659411"/>
          </a:xfrm>
          <a:prstGeom prst="rect">
            <a:avLst/>
          </a:prstGeom>
        </p:spPr>
        <p:txBody>
          <a:bodyPr vert="horz" wrap="square" lIns="0" tIns="0" rIns="0" bIns="0" rtlCol="0">
            <a:spAutoFit/>
          </a:bodyPr>
          <a:lstStyle/>
          <a:p>
            <a:pPr marL="12700">
              <a:lnSpc>
                <a:spcPct val="100000"/>
              </a:lnSpc>
            </a:pPr>
            <a:r>
              <a:rPr lang="en-US" sz="1600" b="1" spc="-5" dirty="0">
                <a:latin typeface="Calibri"/>
                <a:cs typeface="Calibri"/>
              </a:rPr>
              <a:t>Pharmacy Specialty Increase</a:t>
            </a:r>
            <a:endParaRPr lang="en-US" sz="1600" dirty="0">
              <a:latin typeface="Calibri"/>
              <a:cs typeface="Calibri"/>
            </a:endParaRPr>
          </a:p>
          <a:p>
            <a:pPr marL="38100">
              <a:lnSpc>
                <a:spcPts val="1560"/>
              </a:lnSpc>
            </a:pPr>
            <a:r>
              <a:rPr lang="en-US" sz="1600" spc="-5" dirty="0">
                <a:latin typeface="Calibri"/>
                <a:cs typeface="Calibri"/>
              </a:rPr>
              <a:t>Funding </a:t>
            </a:r>
            <a:r>
              <a:rPr lang="en-US" sz="1600" spc="-10" dirty="0">
                <a:latin typeface="Calibri"/>
                <a:cs typeface="Calibri"/>
              </a:rPr>
              <a:t>for </a:t>
            </a:r>
            <a:r>
              <a:rPr lang="en-US" sz="1600" spc="-5" dirty="0">
                <a:latin typeface="Calibri"/>
                <a:cs typeface="Calibri"/>
              </a:rPr>
              <a:t>the ongoing inflation and utilization of specialty</a:t>
            </a:r>
            <a:r>
              <a:rPr lang="en-US" sz="1600" spc="125" dirty="0">
                <a:latin typeface="Calibri"/>
                <a:cs typeface="Calibri"/>
              </a:rPr>
              <a:t> </a:t>
            </a:r>
            <a:r>
              <a:rPr lang="en-US" sz="1600" spc="-5" dirty="0">
                <a:latin typeface="Calibri"/>
                <a:cs typeface="Calibri"/>
              </a:rPr>
              <a:t>pharmaceuticals.</a:t>
            </a:r>
            <a:endParaRPr lang="en-US"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
        <p:nvSpPr>
          <p:cNvPr id="36" name="object 20"/>
          <p:cNvSpPr txBox="1"/>
          <p:nvPr/>
        </p:nvSpPr>
        <p:spPr>
          <a:xfrm>
            <a:off x="6814824" y="4999910"/>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
        <p:nvSpPr>
          <p:cNvPr id="37" name="object 21"/>
          <p:cNvSpPr txBox="1"/>
          <p:nvPr/>
        </p:nvSpPr>
        <p:spPr>
          <a:xfrm>
            <a:off x="8102224" y="4992246"/>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0.0</a:t>
            </a:r>
            <a:endParaRPr sz="1600" dirty="0">
              <a:latin typeface="Calibri"/>
              <a:cs typeface="Calibri"/>
            </a:endParaRPr>
          </a:p>
        </p:txBody>
      </p:sp>
      <p:sp>
        <p:nvSpPr>
          <p:cNvPr id="38" name="object 22"/>
          <p:cNvSpPr txBox="1"/>
          <p:nvPr/>
        </p:nvSpPr>
        <p:spPr>
          <a:xfrm>
            <a:off x="173182" y="4753689"/>
            <a:ext cx="6018530" cy="738664"/>
          </a:xfrm>
          <a:prstGeom prst="rect">
            <a:avLst/>
          </a:prstGeom>
        </p:spPr>
        <p:txBody>
          <a:bodyPr vert="horz" wrap="square" lIns="0" tIns="0" rIns="0" bIns="0" rtlCol="0">
            <a:spAutoFit/>
          </a:bodyPr>
          <a:lstStyle/>
          <a:p>
            <a:pPr marL="12700" algn="just">
              <a:lnSpc>
                <a:spcPct val="100000"/>
              </a:lnSpc>
            </a:pPr>
            <a:r>
              <a:rPr lang="en-US" sz="1600" b="1" spc="-5" dirty="0" smtClean="0">
                <a:latin typeface="Calibri"/>
                <a:cs typeface="Calibri"/>
              </a:rPr>
              <a:t>Pharmacy Non-Specialty Increase</a:t>
            </a:r>
            <a:r>
              <a:rPr sz="1600" b="1" spc="-10" dirty="0" smtClean="0">
                <a:latin typeface="Calibri"/>
                <a:cs typeface="Calibri"/>
              </a:rPr>
              <a:t>:</a:t>
            </a:r>
            <a:endParaRPr sz="1600" dirty="0">
              <a:latin typeface="Calibri"/>
              <a:cs typeface="Calibri"/>
            </a:endParaRPr>
          </a:p>
          <a:p>
            <a:pPr marL="38100">
              <a:lnSpc>
                <a:spcPct val="100000"/>
              </a:lnSpc>
              <a:spcBef>
                <a:spcPts val="10"/>
              </a:spcBef>
            </a:pPr>
            <a:r>
              <a:rPr lang="en-US" sz="1600" spc="-5" dirty="0">
                <a:latin typeface="Calibri"/>
                <a:cs typeface="Calibri"/>
              </a:rPr>
              <a:t>Funding </a:t>
            </a:r>
            <a:r>
              <a:rPr lang="en-US" sz="1600" spc="-10" dirty="0">
                <a:latin typeface="Calibri"/>
                <a:cs typeface="Calibri"/>
              </a:rPr>
              <a:t>for </a:t>
            </a:r>
            <a:r>
              <a:rPr lang="en-US" sz="1600" spc="-5" dirty="0">
                <a:latin typeface="Calibri"/>
                <a:cs typeface="Calibri"/>
              </a:rPr>
              <a:t>the ongoing inflation and utilization of non-specialty</a:t>
            </a:r>
            <a:r>
              <a:rPr lang="en-US" sz="1600" spc="155" dirty="0">
                <a:latin typeface="Calibri"/>
                <a:cs typeface="Calibri"/>
              </a:rPr>
              <a:t> </a:t>
            </a:r>
            <a:r>
              <a:rPr lang="en-US" sz="1600" spc="-5" dirty="0">
                <a:latin typeface="Calibri"/>
                <a:cs typeface="Calibri"/>
              </a:rPr>
              <a:t>pharmaceuticals.</a:t>
            </a:r>
            <a:endParaRPr lang="en-US" sz="1600" dirty="0">
              <a:latin typeface="Calibri"/>
              <a:cs typeface="Calibri"/>
            </a:endParaRPr>
          </a:p>
        </p:txBody>
      </p:sp>
    </p:spTree>
    <p:extLst>
      <p:ext uri="{BB962C8B-B14F-4D97-AF65-F5344CB8AC3E}">
        <p14:creationId xmlns:p14="http://schemas.microsoft.com/office/powerpoint/2010/main" val="3208573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1B577B"/>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9524">
            <a:solidFill>
              <a:srgbClr val="164B6C"/>
            </a:solidFill>
          </a:ln>
        </p:spPr>
        <p:txBody>
          <a:bodyPr wrap="square" lIns="0" tIns="0" rIns="0" bIns="0" rtlCol="0"/>
          <a:lstStyle/>
          <a:p>
            <a:endParaRPr/>
          </a:p>
        </p:txBody>
      </p:sp>
      <p:sp>
        <p:nvSpPr>
          <p:cNvPr id="8" name="object 8"/>
          <p:cNvSpPr/>
          <p:nvPr/>
        </p:nvSpPr>
        <p:spPr>
          <a:xfrm>
            <a:off x="152400" y="1276730"/>
            <a:ext cx="8833485" cy="0"/>
          </a:xfrm>
          <a:custGeom>
            <a:avLst/>
            <a:gdLst/>
            <a:ahLst/>
            <a:cxnLst/>
            <a:rect l="l" t="t" r="r" b="b"/>
            <a:pathLst>
              <a:path w="8833485">
                <a:moveTo>
                  <a:pt x="0" y="0"/>
                </a:moveTo>
                <a:lnTo>
                  <a:pt x="8833104" y="0"/>
                </a:lnTo>
              </a:path>
            </a:pathLst>
          </a:custGeom>
          <a:ln w="9525">
            <a:solidFill>
              <a:srgbClr val="164B6C"/>
            </a:solidFill>
            <a:prstDash val="sysDash"/>
          </a:ln>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164B6C"/>
          </a:solidFill>
        </p:spPr>
        <p:txBody>
          <a:bodyPr wrap="square" lIns="0" tIns="0" rIns="0" bIns="0" rtlCol="0"/>
          <a:lstStyle/>
          <a:p>
            <a:endParaRPr/>
          </a:p>
        </p:txBody>
      </p:sp>
      <p:sp>
        <p:nvSpPr>
          <p:cNvPr id="12" name="object 12"/>
          <p:cNvSpPr txBox="1">
            <a:spLocks noGrp="1"/>
          </p:cNvSpPr>
          <p:nvPr>
            <p:ph type="title"/>
          </p:nvPr>
        </p:nvSpPr>
        <p:spPr>
          <a:xfrm>
            <a:off x="168351" y="304924"/>
            <a:ext cx="8814486" cy="538609"/>
          </a:xfrm>
          <a:prstGeom prst="rect">
            <a:avLst/>
          </a:prstGeom>
        </p:spPr>
        <p:txBody>
          <a:bodyPr vert="horz" wrap="square" lIns="0" tIns="0" rIns="0" bIns="0" rtlCol="0">
            <a:spAutoFit/>
          </a:bodyPr>
          <a:lstStyle/>
          <a:p>
            <a:pPr marL="12700">
              <a:lnSpc>
                <a:spcPct val="100000"/>
              </a:lnSpc>
            </a:pPr>
            <a:r>
              <a:rPr sz="3500" b="1" dirty="0" smtClean="0">
                <a:solidFill>
                  <a:srgbClr val="164B6C"/>
                </a:solidFill>
                <a:latin typeface="Calibri"/>
                <a:ea typeface="+mn-ea"/>
                <a:cs typeface="Calibri"/>
              </a:rPr>
              <a:t>SFY-201</a:t>
            </a:r>
            <a:r>
              <a:rPr lang="en-US" sz="3500" b="1" dirty="0" smtClean="0">
                <a:solidFill>
                  <a:srgbClr val="164B6C"/>
                </a:solidFill>
                <a:latin typeface="Calibri"/>
                <a:ea typeface="+mn-ea"/>
                <a:cs typeface="Calibri"/>
              </a:rPr>
              <a:t>9</a:t>
            </a:r>
            <a:r>
              <a:rPr sz="3500" b="1" dirty="0" smtClean="0">
                <a:solidFill>
                  <a:srgbClr val="164B6C"/>
                </a:solidFill>
                <a:latin typeface="Calibri"/>
                <a:ea typeface="+mn-ea"/>
                <a:cs typeface="Calibri"/>
              </a:rPr>
              <a:t> </a:t>
            </a:r>
            <a:r>
              <a:rPr sz="3500" b="1" dirty="0">
                <a:solidFill>
                  <a:srgbClr val="164B6C"/>
                </a:solidFill>
                <a:latin typeface="Calibri"/>
                <a:ea typeface="+mn-ea"/>
                <a:cs typeface="Calibri"/>
              </a:rPr>
              <a:t>Governor’s Recommendation</a:t>
            </a:r>
          </a:p>
        </p:txBody>
      </p:sp>
      <p:sp>
        <p:nvSpPr>
          <p:cNvPr id="13" name="object 13"/>
          <p:cNvSpPr txBox="1"/>
          <p:nvPr/>
        </p:nvSpPr>
        <p:spPr>
          <a:xfrm>
            <a:off x="4520565" y="1118742"/>
            <a:ext cx="140335" cy="243840"/>
          </a:xfrm>
          <a:prstGeom prst="rect">
            <a:avLst/>
          </a:prstGeom>
        </p:spPr>
        <p:txBody>
          <a:bodyPr vert="horz" wrap="square" lIns="0" tIns="0" rIns="0" bIns="0" rtlCol="0">
            <a:spAutoFit/>
          </a:bodyPr>
          <a:lstStyle/>
          <a:p>
            <a:pPr marL="12700">
              <a:lnSpc>
                <a:spcPct val="100000"/>
              </a:lnSpc>
            </a:pPr>
            <a:r>
              <a:rPr lang="en-US" sz="1600" spc="-5" dirty="0">
                <a:solidFill>
                  <a:srgbClr val="164B6C"/>
                </a:solidFill>
                <a:latin typeface="Georgia"/>
                <a:cs typeface="Georgia"/>
              </a:rPr>
              <a:t>9</a:t>
            </a:r>
            <a:endParaRPr sz="1600" dirty="0">
              <a:latin typeface="Georgia"/>
              <a:cs typeface="Georgia"/>
            </a:endParaRPr>
          </a:p>
        </p:txBody>
      </p:sp>
      <p:sp>
        <p:nvSpPr>
          <p:cNvPr id="14" name="object 14"/>
          <p:cNvSpPr txBox="1"/>
          <p:nvPr/>
        </p:nvSpPr>
        <p:spPr>
          <a:xfrm>
            <a:off x="5509386" y="1898015"/>
            <a:ext cx="930910" cy="250825"/>
          </a:xfrm>
          <a:prstGeom prst="rect">
            <a:avLst/>
          </a:prstGeom>
        </p:spPr>
        <p:txBody>
          <a:bodyPr vert="horz" wrap="square" lIns="0" tIns="0" rIns="0" bIns="0" rtlCol="0">
            <a:spAutoFit/>
          </a:bodyPr>
          <a:lstStyle/>
          <a:p>
            <a:pPr marL="12700">
              <a:lnSpc>
                <a:spcPct val="100000"/>
              </a:lnSpc>
            </a:pPr>
            <a:r>
              <a:rPr sz="1500" spc="-5" dirty="0">
                <a:latin typeface="Calibri"/>
                <a:cs typeface="Calibri"/>
              </a:rPr>
              <a:t>(in</a:t>
            </a:r>
            <a:r>
              <a:rPr sz="1500" spc="-105" dirty="0">
                <a:latin typeface="Calibri"/>
                <a:cs typeface="Calibri"/>
              </a:rPr>
              <a:t> </a:t>
            </a:r>
            <a:r>
              <a:rPr sz="1500" dirty="0">
                <a:latin typeface="Calibri"/>
                <a:cs typeface="Calibri"/>
              </a:rPr>
              <a:t>millions)</a:t>
            </a:r>
            <a:endParaRPr sz="1500">
              <a:latin typeface="Calibri"/>
              <a:cs typeface="Calibri"/>
            </a:endParaRPr>
          </a:p>
        </p:txBody>
      </p:sp>
      <p:sp>
        <p:nvSpPr>
          <p:cNvPr id="16" name="object 16"/>
          <p:cNvSpPr txBox="1"/>
          <p:nvPr/>
        </p:nvSpPr>
        <p:spPr>
          <a:xfrm>
            <a:off x="168351" y="2694559"/>
            <a:ext cx="2513965" cy="246221"/>
          </a:xfrm>
          <a:prstGeom prst="rect">
            <a:avLst/>
          </a:prstGeom>
        </p:spPr>
        <p:txBody>
          <a:bodyPr vert="horz" wrap="square" lIns="0" tIns="0" rIns="0" bIns="0" rtlCol="0">
            <a:spAutoFit/>
          </a:bodyPr>
          <a:lstStyle/>
          <a:p>
            <a:pPr marL="12700">
              <a:lnSpc>
                <a:spcPct val="100000"/>
              </a:lnSpc>
            </a:pPr>
            <a:r>
              <a:rPr sz="1600" b="1" spc="-5" dirty="0" smtClean="0">
                <a:latin typeface="Calibri"/>
                <a:cs typeface="Calibri"/>
              </a:rPr>
              <a:t>SFY-201</a:t>
            </a:r>
            <a:r>
              <a:rPr lang="en-US" sz="1600" b="1" spc="-5" dirty="0" smtClean="0">
                <a:latin typeface="Calibri"/>
                <a:cs typeface="Calibri"/>
              </a:rPr>
              <a:t>9</a:t>
            </a:r>
            <a:r>
              <a:rPr sz="1600" b="1" spc="-5" dirty="0" smtClean="0">
                <a:latin typeface="Calibri"/>
                <a:cs typeface="Calibri"/>
              </a:rPr>
              <a:t> </a:t>
            </a:r>
            <a:r>
              <a:rPr sz="1600" b="1" spc="-5" dirty="0">
                <a:latin typeface="Calibri"/>
                <a:cs typeface="Calibri"/>
              </a:rPr>
              <a:t>Major </a:t>
            </a:r>
            <a:r>
              <a:rPr sz="1600" b="1" spc="-10" dirty="0">
                <a:latin typeface="Calibri"/>
                <a:cs typeface="Calibri"/>
              </a:rPr>
              <a:t>Budget</a:t>
            </a:r>
            <a:r>
              <a:rPr sz="1600" b="1" spc="30" dirty="0">
                <a:latin typeface="Calibri"/>
                <a:cs typeface="Calibri"/>
              </a:rPr>
              <a:t> </a:t>
            </a:r>
            <a:r>
              <a:rPr sz="1600" b="1" spc="-15" dirty="0">
                <a:latin typeface="Calibri"/>
                <a:cs typeface="Calibri"/>
              </a:rPr>
              <a:t>Items</a:t>
            </a:r>
            <a:endParaRPr sz="1600" dirty="0">
              <a:latin typeface="Calibri"/>
              <a:cs typeface="Calibri"/>
            </a:endParaRPr>
          </a:p>
        </p:txBody>
      </p:sp>
      <p:sp>
        <p:nvSpPr>
          <p:cNvPr id="17" name="object 17"/>
          <p:cNvSpPr txBox="1"/>
          <p:nvPr/>
        </p:nvSpPr>
        <p:spPr>
          <a:xfrm>
            <a:off x="6814824" y="3500279"/>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37.3</a:t>
            </a:r>
            <a:endParaRPr sz="1600" dirty="0">
              <a:latin typeface="Calibri"/>
              <a:cs typeface="Calibri"/>
            </a:endParaRPr>
          </a:p>
        </p:txBody>
      </p:sp>
      <p:sp>
        <p:nvSpPr>
          <p:cNvPr id="18" name="object 18"/>
          <p:cNvSpPr txBox="1"/>
          <p:nvPr/>
        </p:nvSpPr>
        <p:spPr>
          <a:xfrm>
            <a:off x="8102224" y="3500279"/>
            <a:ext cx="489584"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12.8</a:t>
            </a:r>
            <a:endParaRPr sz="1600" dirty="0">
              <a:latin typeface="Calibri"/>
              <a:cs typeface="Calibri"/>
            </a:endParaRPr>
          </a:p>
        </p:txBody>
      </p:sp>
      <p:sp>
        <p:nvSpPr>
          <p:cNvPr id="19" name="object 19"/>
          <p:cNvSpPr txBox="1"/>
          <p:nvPr/>
        </p:nvSpPr>
        <p:spPr>
          <a:xfrm>
            <a:off x="173182" y="3500279"/>
            <a:ext cx="6271945" cy="656590"/>
          </a:xfrm>
          <a:prstGeom prst="rect">
            <a:avLst/>
          </a:prstGeom>
        </p:spPr>
        <p:txBody>
          <a:bodyPr vert="horz" wrap="square" lIns="0" tIns="0" rIns="0" bIns="0" rtlCol="0">
            <a:spAutoFit/>
          </a:bodyPr>
          <a:lstStyle/>
          <a:p>
            <a:pPr marL="12700">
              <a:lnSpc>
                <a:spcPct val="100000"/>
              </a:lnSpc>
            </a:pPr>
            <a:r>
              <a:rPr lang="en-US" sz="1600" b="1" spc="-5" dirty="0" smtClean="0">
                <a:latin typeface="Calibri"/>
                <a:cs typeface="Calibri"/>
              </a:rPr>
              <a:t>Managed Care Actuarial Rate Increase</a:t>
            </a:r>
            <a:endParaRPr sz="1600" dirty="0">
              <a:latin typeface="Calibri"/>
              <a:cs typeface="Calibri"/>
            </a:endParaRPr>
          </a:p>
          <a:p>
            <a:pPr marL="38100">
              <a:lnSpc>
                <a:spcPts val="1565"/>
              </a:lnSpc>
            </a:pPr>
            <a:r>
              <a:rPr lang="en-US" sz="1600" spc="-5" dirty="0">
                <a:latin typeface="Calibri"/>
                <a:cs typeface="Calibri"/>
              </a:rPr>
              <a:t>Funding </a:t>
            </a:r>
            <a:r>
              <a:rPr lang="en-US" sz="1600" spc="-10" dirty="0">
                <a:latin typeface="Calibri"/>
                <a:cs typeface="Calibri"/>
              </a:rPr>
              <a:t>for </a:t>
            </a:r>
            <a:r>
              <a:rPr lang="en-US" sz="1600" spc="-5" dirty="0">
                <a:latin typeface="Calibri"/>
                <a:cs typeface="Calibri"/>
              </a:rPr>
              <a:t>Managed </a:t>
            </a:r>
            <a:r>
              <a:rPr lang="en-US" sz="1600" spc="-10" dirty="0">
                <a:latin typeface="Calibri"/>
                <a:cs typeface="Calibri"/>
              </a:rPr>
              <a:t>Care </a:t>
            </a:r>
            <a:r>
              <a:rPr lang="en-US" sz="1600" spc="-5" dirty="0">
                <a:latin typeface="Calibri"/>
                <a:cs typeface="Calibri"/>
              </a:rPr>
              <a:t>medical, delivery and Neonatal </a:t>
            </a:r>
            <a:r>
              <a:rPr lang="en-US" sz="1600" spc="-10" dirty="0">
                <a:latin typeface="Calibri"/>
                <a:cs typeface="Calibri"/>
              </a:rPr>
              <a:t>Intensive Care </a:t>
            </a:r>
            <a:r>
              <a:rPr lang="en-US" sz="1600" dirty="0">
                <a:latin typeface="Calibri"/>
                <a:cs typeface="Calibri"/>
              </a:rPr>
              <a:t>Unit</a:t>
            </a:r>
            <a:r>
              <a:rPr lang="en-US" sz="1600" spc="200" dirty="0">
                <a:latin typeface="Calibri"/>
                <a:cs typeface="Calibri"/>
              </a:rPr>
              <a:t> </a:t>
            </a:r>
            <a:r>
              <a:rPr lang="en-US" sz="1600" dirty="0" smtClean="0">
                <a:latin typeface="Calibri"/>
                <a:cs typeface="Calibri"/>
              </a:rPr>
              <a:t>services </a:t>
            </a:r>
            <a:r>
              <a:rPr lang="en-US" sz="1600" spc="-10" dirty="0" smtClean="0">
                <a:latin typeface="Calibri"/>
                <a:cs typeface="Calibri"/>
              </a:rPr>
              <a:t>to </a:t>
            </a:r>
            <a:r>
              <a:rPr lang="en-US" sz="1600" spc="-10" dirty="0">
                <a:latin typeface="Calibri"/>
                <a:cs typeface="Calibri"/>
              </a:rPr>
              <a:t>ensure </a:t>
            </a:r>
            <a:r>
              <a:rPr lang="en-US" sz="1600" spc="-5" dirty="0">
                <a:latin typeface="Calibri"/>
                <a:cs typeface="Calibri"/>
              </a:rPr>
              <a:t>that Managed </a:t>
            </a:r>
            <a:r>
              <a:rPr lang="en-US" sz="1600" spc="-10" dirty="0">
                <a:latin typeface="Calibri"/>
                <a:cs typeface="Calibri"/>
              </a:rPr>
              <a:t>Care payments are </a:t>
            </a:r>
            <a:r>
              <a:rPr lang="en-US" sz="1600" dirty="0">
                <a:latin typeface="Calibri"/>
                <a:cs typeface="Calibri"/>
              </a:rPr>
              <a:t>actuarially</a:t>
            </a:r>
            <a:r>
              <a:rPr lang="en-US" sz="1600" spc="155" dirty="0">
                <a:latin typeface="Calibri"/>
                <a:cs typeface="Calibri"/>
              </a:rPr>
              <a:t> </a:t>
            </a:r>
            <a:r>
              <a:rPr lang="en-US" sz="1600" spc="-5" dirty="0">
                <a:latin typeface="Calibri"/>
                <a:cs typeface="Calibri"/>
              </a:rPr>
              <a:t>sound.</a:t>
            </a:r>
            <a:endParaRPr lang="en-US" sz="1600" dirty="0">
              <a:latin typeface="Calibri"/>
              <a:cs typeface="Calibri"/>
            </a:endParaRPr>
          </a:p>
        </p:txBody>
      </p:sp>
      <p:sp>
        <p:nvSpPr>
          <p:cNvPr id="20" name="object 20"/>
          <p:cNvSpPr txBox="1"/>
          <p:nvPr/>
        </p:nvSpPr>
        <p:spPr>
          <a:xfrm>
            <a:off x="6820682" y="4690116"/>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2.2</a:t>
            </a:r>
            <a:endParaRPr sz="1600" dirty="0">
              <a:latin typeface="Calibri"/>
              <a:cs typeface="Calibri"/>
            </a:endParaRPr>
          </a:p>
        </p:txBody>
      </p:sp>
      <p:sp>
        <p:nvSpPr>
          <p:cNvPr id="21" name="object 21"/>
          <p:cNvSpPr txBox="1"/>
          <p:nvPr/>
        </p:nvSpPr>
        <p:spPr>
          <a:xfrm>
            <a:off x="8108082" y="4682452"/>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0.8</a:t>
            </a:r>
            <a:endParaRPr sz="1600" dirty="0">
              <a:latin typeface="Calibri"/>
              <a:cs typeface="Calibri"/>
            </a:endParaRPr>
          </a:p>
        </p:txBody>
      </p:sp>
      <p:sp>
        <p:nvSpPr>
          <p:cNvPr id="22" name="object 22"/>
          <p:cNvSpPr txBox="1"/>
          <p:nvPr/>
        </p:nvSpPr>
        <p:spPr>
          <a:xfrm>
            <a:off x="179040" y="4443895"/>
            <a:ext cx="6018530" cy="451406"/>
          </a:xfrm>
          <a:prstGeom prst="rect">
            <a:avLst/>
          </a:prstGeom>
        </p:spPr>
        <p:txBody>
          <a:bodyPr vert="horz" wrap="square" lIns="0" tIns="0" rIns="0" bIns="0" rtlCol="0">
            <a:spAutoFit/>
          </a:bodyPr>
          <a:lstStyle/>
          <a:p>
            <a:pPr marL="38100">
              <a:lnSpc>
                <a:spcPct val="100000"/>
              </a:lnSpc>
              <a:spcBef>
                <a:spcPts val="915"/>
              </a:spcBef>
            </a:pPr>
            <a:r>
              <a:rPr lang="en-US" sz="1600" b="1" spc="-5" dirty="0">
                <a:latin typeface="Calibri"/>
                <a:cs typeface="Calibri"/>
              </a:rPr>
              <a:t>NEMT Actuarial</a:t>
            </a:r>
            <a:r>
              <a:rPr lang="en-US" sz="1600" b="1" spc="-40" dirty="0">
                <a:latin typeface="Calibri"/>
                <a:cs typeface="Calibri"/>
              </a:rPr>
              <a:t> </a:t>
            </a:r>
            <a:r>
              <a:rPr lang="en-US" sz="1600" b="1" spc="-10" dirty="0">
                <a:latin typeface="Calibri"/>
                <a:cs typeface="Calibri"/>
              </a:rPr>
              <a:t>Increase</a:t>
            </a:r>
            <a:endParaRPr lang="en-US" sz="1600" dirty="0">
              <a:latin typeface="Calibri"/>
              <a:cs typeface="Calibri"/>
            </a:endParaRPr>
          </a:p>
          <a:p>
            <a:pPr marL="38100">
              <a:lnSpc>
                <a:spcPts val="1625"/>
              </a:lnSpc>
            </a:pPr>
            <a:r>
              <a:rPr lang="en-US" sz="1600" spc="-5" dirty="0">
                <a:latin typeface="Calibri"/>
                <a:cs typeface="Calibri"/>
              </a:rPr>
              <a:t>Funding </a:t>
            </a:r>
            <a:r>
              <a:rPr lang="en-US" sz="1600" spc="-10" dirty="0">
                <a:latin typeface="Calibri"/>
                <a:cs typeface="Calibri"/>
              </a:rPr>
              <a:t>for </a:t>
            </a:r>
            <a:r>
              <a:rPr lang="en-US" sz="1600" dirty="0">
                <a:latin typeface="Calibri"/>
                <a:cs typeface="Calibri"/>
              </a:rPr>
              <a:t>NEMT </a:t>
            </a:r>
            <a:r>
              <a:rPr lang="en-US" sz="1600" spc="-10" dirty="0">
                <a:latin typeface="Calibri"/>
                <a:cs typeface="Calibri"/>
              </a:rPr>
              <a:t>rates to ensure payments are </a:t>
            </a:r>
            <a:r>
              <a:rPr lang="en-US" sz="1600" dirty="0">
                <a:latin typeface="Calibri"/>
                <a:cs typeface="Calibri"/>
              </a:rPr>
              <a:t>actuarially</a:t>
            </a:r>
            <a:r>
              <a:rPr lang="en-US" sz="1600" spc="65" dirty="0">
                <a:latin typeface="Calibri"/>
                <a:cs typeface="Calibri"/>
              </a:rPr>
              <a:t> </a:t>
            </a:r>
            <a:r>
              <a:rPr lang="en-US" sz="1600" spc="-5" dirty="0">
                <a:latin typeface="Calibri"/>
                <a:cs typeface="Calibri"/>
              </a:rPr>
              <a:t>sound.</a:t>
            </a:r>
            <a:endParaRPr lang="en-US" sz="1600" dirty="0">
              <a:latin typeface="Calibri"/>
              <a:cs typeface="Calibri"/>
            </a:endParaRPr>
          </a:p>
        </p:txBody>
      </p:sp>
      <p:sp>
        <p:nvSpPr>
          <p:cNvPr id="23" name="object 23"/>
          <p:cNvSpPr txBox="1"/>
          <p:nvPr/>
        </p:nvSpPr>
        <p:spPr>
          <a:xfrm>
            <a:off x="6731889" y="1518158"/>
            <a:ext cx="1982470" cy="903605"/>
          </a:xfrm>
          <a:prstGeom prst="rect">
            <a:avLst/>
          </a:prstGeom>
        </p:spPr>
        <p:txBody>
          <a:bodyPr vert="horz" wrap="square" lIns="0" tIns="0" rIns="0" bIns="0" rtlCol="0">
            <a:spAutoFit/>
          </a:bodyPr>
          <a:lstStyle/>
          <a:p>
            <a:pPr marL="102870">
              <a:lnSpc>
                <a:spcPct val="100000"/>
              </a:lnSpc>
            </a:pPr>
            <a:r>
              <a:rPr sz="1800" dirty="0">
                <a:latin typeface="Arial"/>
                <a:cs typeface="Arial"/>
              </a:rPr>
              <a:t>Governor’s</a:t>
            </a:r>
            <a:r>
              <a:rPr sz="1800" spc="-80" dirty="0">
                <a:latin typeface="Arial"/>
                <a:cs typeface="Arial"/>
              </a:rPr>
              <a:t> </a:t>
            </a:r>
            <a:r>
              <a:rPr sz="1800" spc="-5" dirty="0">
                <a:latin typeface="Arial"/>
                <a:cs typeface="Arial"/>
              </a:rPr>
              <a:t>Rec</a:t>
            </a:r>
            <a:endParaRPr sz="1800" dirty="0">
              <a:latin typeface="Arial"/>
              <a:cs typeface="Arial"/>
            </a:endParaRPr>
          </a:p>
          <a:p>
            <a:pPr marR="29209" algn="ctr">
              <a:lnSpc>
                <a:spcPct val="100000"/>
              </a:lnSpc>
              <a:spcBef>
                <a:spcPts val="725"/>
              </a:spcBef>
              <a:tabLst>
                <a:tab pos="1337945" algn="l"/>
              </a:tabLst>
            </a:pPr>
            <a:r>
              <a:rPr sz="1600" b="1" spc="-35" dirty="0">
                <a:latin typeface="Calibri"/>
                <a:cs typeface="Calibri"/>
              </a:rPr>
              <a:t>Total	</a:t>
            </a:r>
            <a:r>
              <a:rPr sz="1600" b="1" spc="-5" dirty="0">
                <a:latin typeface="Calibri"/>
                <a:cs typeface="Calibri"/>
              </a:rPr>
              <a:t>GR</a:t>
            </a:r>
            <a:endParaRPr sz="1600" dirty="0">
              <a:latin typeface="Calibri"/>
              <a:cs typeface="Calibri"/>
            </a:endParaRPr>
          </a:p>
          <a:p>
            <a:pPr algn="ctr">
              <a:lnSpc>
                <a:spcPct val="100000"/>
              </a:lnSpc>
              <a:spcBef>
                <a:spcPts val="204"/>
              </a:spcBef>
              <a:tabLst>
                <a:tab pos="1236345" algn="l"/>
              </a:tabLst>
            </a:pPr>
            <a:r>
              <a:rPr sz="1600" b="1" spc="-10" dirty="0">
                <a:latin typeface="Calibri"/>
                <a:cs typeface="Calibri"/>
              </a:rPr>
              <a:t>	</a:t>
            </a:r>
            <a:endParaRPr sz="1600" dirty="0">
              <a:solidFill>
                <a:srgbClr val="FF0000"/>
              </a:solidFill>
              <a:latin typeface="Calibri"/>
              <a:cs typeface="Calibri"/>
            </a:endParaRPr>
          </a:p>
        </p:txBody>
      </p:sp>
      <p:sp>
        <p:nvSpPr>
          <p:cNvPr id="24" name="object 24"/>
          <p:cNvSpPr/>
          <p:nvPr/>
        </p:nvSpPr>
        <p:spPr>
          <a:xfrm>
            <a:off x="6511925" y="1870075"/>
            <a:ext cx="0" cy="4060825"/>
          </a:xfrm>
          <a:custGeom>
            <a:avLst/>
            <a:gdLst/>
            <a:ahLst/>
            <a:cxnLst/>
            <a:rect l="l" t="t" r="r" b="b"/>
            <a:pathLst>
              <a:path h="4060825">
                <a:moveTo>
                  <a:pt x="0" y="0"/>
                </a:moveTo>
                <a:lnTo>
                  <a:pt x="0" y="4060825"/>
                </a:lnTo>
              </a:path>
            </a:pathLst>
          </a:custGeom>
          <a:ln w="3175">
            <a:solidFill>
              <a:srgbClr val="000000"/>
            </a:solidFill>
          </a:ln>
        </p:spPr>
        <p:txBody>
          <a:bodyPr wrap="square" lIns="0" tIns="0" rIns="0" bIns="0" rtlCol="0"/>
          <a:lstStyle/>
          <a:p>
            <a:endParaRPr/>
          </a:p>
        </p:txBody>
      </p:sp>
      <p:sp>
        <p:nvSpPr>
          <p:cNvPr id="25" name="object 25"/>
          <p:cNvSpPr/>
          <p:nvPr/>
        </p:nvSpPr>
        <p:spPr>
          <a:xfrm>
            <a:off x="6519069" y="1870075"/>
            <a:ext cx="0" cy="4060825"/>
          </a:xfrm>
          <a:custGeom>
            <a:avLst/>
            <a:gdLst/>
            <a:ahLst/>
            <a:cxnLst/>
            <a:rect l="l" t="t" r="r" b="b"/>
            <a:pathLst>
              <a:path h="4060825">
                <a:moveTo>
                  <a:pt x="0" y="0"/>
                </a:moveTo>
                <a:lnTo>
                  <a:pt x="0" y="4060825"/>
                </a:lnTo>
              </a:path>
            </a:pathLst>
          </a:custGeom>
          <a:ln w="14288">
            <a:solidFill>
              <a:srgbClr val="000000"/>
            </a:solidFill>
          </a:ln>
        </p:spPr>
        <p:txBody>
          <a:bodyPr wrap="square" lIns="0" tIns="0" rIns="0" bIns="0" rtlCol="0"/>
          <a:lstStyle/>
          <a:p>
            <a:endParaRPr/>
          </a:p>
        </p:txBody>
      </p:sp>
      <p:sp>
        <p:nvSpPr>
          <p:cNvPr id="26" name="object 26"/>
          <p:cNvSpPr/>
          <p:nvPr/>
        </p:nvSpPr>
        <p:spPr>
          <a:xfrm>
            <a:off x="7748651"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7" name="object 27"/>
          <p:cNvSpPr/>
          <p:nvPr/>
        </p:nvSpPr>
        <p:spPr>
          <a:xfrm>
            <a:off x="7755001"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28" name="object 28"/>
          <p:cNvSpPr/>
          <p:nvPr/>
        </p:nvSpPr>
        <p:spPr>
          <a:xfrm>
            <a:off x="8983726" y="1882775"/>
            <a:ext cx="0" cy="4048125"/>
          </a:xfrm>
          <a:custGeom>
            <a:avLst/>
            <a:gdLst/>
            <a:ahLst/>
            <a:cxnLst/>
            <a:rect l="l" t="t" r="r" b="b"/>
            <a:pathLst>
              <a:path h="4048125">
                <a:moveTo>
                  <a:pt x="0" y="0"/>
                </a:moveTo>
                <a:lnTo>
                  <a:pt x="0" y="4048125"/>
                </a:lnTo>
              </a:path>
            </a:pathLst>
          </a:custGeom>
          <a:ln w="3175">
            <a:solidFill>
              <a:srgbClr val="000000"/>
            </a:solidFill>
          </a:ln>
        </p:spPr>
        <p:txBody>
          <a:bodyPr wrap="square" lIns="0" tIns="0" rIns="0" bIns="0" rtlCol="0"/>
          <a:lstStyle/>
          <a:p>
            <a:endParaRPr/>
          </a:p>
        </p:txBody>
      </p:sp>
      <p:sp>
        <p:nvSpPr>
          <p:cNvPr id="29" name="object 29"/>
          <p:cNvSpPr/>
          <p:nvPr/>
        </p:nvSpPr>
        <p:spPr>
          <a:xfrm>
            <a:off x="8990076" y="1882775"/>
            <a:ext cx="0" cy="4048125"/>
          </a:xfrm>
          <a:custGeom>
            <a:avLst/>
            <a:gdLst/>
            <a:ahLst/>
            <a:cxnLst/>
            <a:rect l="l" t="t" r="r" b="b"/>
            <a:pathLst>
              <a:path h="4048125">
                <a:moveTo>
                  <a:pt x="0" y="0"/>
                </a:moveTo>
                <a:lnTo>
                  <a:pt x="0" y="4048125"/>
                </a:lnTo>
              </a:path>
            </a:pathLst>
          </a:custGeom>
          <a:ln w="12700">
            <a:solidFill>
              <a:srgbClr val="000000"/>
            </a:solidFill>
          </a:ln>
        </p:spPr>
        <p:txBody>
          <a:bodyPr wrap="square" lIns="0" tIns="0" rIns="0" bIns="0" rtlCol="0"/>
          <a:lstStyle/>
          <a:p>
            <a:endParaRPr/>
          </a:p>
        </p:txBody>
      </p:sp>
      <p:sp>
        <p:nvSpPr>
          <p:cNvPr id="30" name="object 30"/>
          <p:cNvSpPr/>
          <p:nvPr/>
        </p:nvSpPr>
        <p:spPr>
          <a:xfrm>
            <a:off x="6526276" y="1870075"/>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1" name="object 31"/>
          <p:cNvSpPr/>
          <p:nvPr/>
        </p:nvSpPr>
        <p:spPr>
          <a:xfrm>
            <a:off x="6526276" y="1876425"/>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2" name="object 32"/>
          <p:cNvSpPr/>
          <p:nvPr/>
        </p:nvSpPr>
        <p:spPr>
          <a:xfrm>
            <a:off x="6526276" y="2139950"/>
            <a:ext cx="2470150" cy="0"/>
          </a:xfrm>
          <a:custGeom>
            <a:avLst/>
            <a:gdLst/>
            <a:ahLst/>
            <a:cxnLst/>
            <a:rect l="l" t="t" r="r" b="b"/>
            <a:pathLst>
              <a:path w="2470150">
                <a:moveTo>
                  <a:pt x="0" y="0"/>
                </a:moveTo>
                <a:lnTo>
                  <a:pt x="2470150" y="0"/>
                </a:lnTo>
              </a:path>
            </a:pathLst>
          </a:custGeom>
          <a:ln w="3175">
            <a:solidFill>
              <a:srgbClr val="000000"/>
            </a:solidFill>
          </a:ln>
        </p:spPr>
        <p:txBody>
          <a:bodyPr wrap="square" lIns="0" tIns="0" rIns="0" bIns="0" rtlCol="0"/>
          <a:lstStyle/>
          <a:p>
            <a:endParaRPr/>
          </a:p>
        </p:txBody>
      </p:sp>
      <p:sp>
        <p:nvSpPr>
          <p:cNvPr id="33" name="object 33"/>
          <p:cNvSpPr/>
          <p:nvPr/>
        </p:nvSpPr>
        <p:spPr>
          <a:xfrm>
            <a:off x="6526276" y="2146300"/>
            <a:ext cx="2470150" cy="0"/>
          </a:xfrm>
          <a:custGeom>
            <a:avLst/>
            <a:gdLst/>
            <a:ahLst/>
            <a:cxnLst/>
            <a:rect l="l" t="t" r="r" b="b"/>
            <a:pathLst>
              <a:path w="2470150">
                <a:moveTo>
                  <a:pt x="0" y="0"/>
                </a:moveTo>
                <a:lnTo>
                  <a:pt x="2470150" y="0"/>
                </a:lnTo>
              </a:path>
            </a:pathLst>
          </a:custGeom>
          <a:ln w="12700">
            <a:solidFill>
              <a:srgbClr val="000000"/>
            </a:solidFill>
          </a:ln>
        </p:spPr>
        <p:txBody>
          <a:bodyPr wrap="square" lIns="0" tIns="0" rIns="0" bIns="0" rtlCol="0"/>
          <a:lstStyle/>
          <a:p>
            <a:endParaRPr/>
          </a:p>
        </p:txBody>
      </p:sp>
      <p:sp>
        <p:nvSpPr>
          <p:cNvPr id="34" name="object 34"/>
          <p:cNvSpPr/>
          <p:nvPr/>
        </p:nvSpPr>
        <p:spPr>
          <a:xfrm>
            <a:off x="142875" y="2949575"/>
            <a:ext cx="8853805" cy="0"/>
          </a:xfrm>
          <a:custGeom>
            <a:avLst/>
            <a:gdLst/>
            <a:ahLst/>
            <a:cxnLst/>
            <a:rect l="l" t="t" r="r" b="b"/>
            <a:pathLst>
              <a:path w="8853805">
                <a:moveTo>
                  <a:pt x="0" y="0"/>
                </a:moveTo>
                <a:lnTo>
                  <a:pt x="8853551" y="0"/>
                </a:lnTo>
              </a:path>
            </a:pathLst>
          </a:custGeom>
          <a:ln w="3175">
            <a:solidFill>
              <a:srgbClr val="000000"/>
            </a:solidFill>
          </a:ln>
        </p:spPr>
        <p:txBody>
          <a:bodyPr wrap="square" lIns="0" tIns="0" rIns="0" bIns="0" rtlCol="0"/>
          <a:lstStyle/>
          <a:p>
            <a:endParaRPr/>
          </a:p>
        </p:txBody>
      </p:sp>
      <p:sp>
        <p:nvSpPr>
          <p:cNvPr id="35" name="object 35"/>
          <p:cNvSpPr/>
          <p:nvPr/>
        </p:nvSpPr>
        <p:spPr>
          <a:xfrm>
            <a:off x="142875" y="2955925"/>
            <a:ext cx="8853805" cy="0"/>
          </a:xfrm>
          <a:custGeom>
            <a:avLst/>
            <a:gdLst/>
            <a:ahLst/>
            <a:cxnLst/>
            <a:rect l="l" t="t" r="r" b="b"/>
            <a:pathLst>
              <a:path w="8853805">
                <a:moveTo>
                  <a:pt x="0" y="0"/>
                </a:moveTo>
                <a:lnTo>
                  <a:pt x="8853551" y="0"/>
                </a:lnTo>
              </a:path>
            </a:pathLst>
          </a:custGeom>
          <a:ln w="12700">
            <a:solidFill>
              <a:srgbClr val="000000"/>
            </a:solidFill>
          </a:ln>
        </p:spPr>
        <p:txBody>
          <a:bodyPr wrap="square" lIns="0" tIns="0" rIns="0" bIns="0" rtlCol="0"/>
          <a:lstStyle/>
          <a:p>
            <a:endParaRPr/>
          </a:p>
        </p:txBody>
      </p:sp>
      <p:sp>
        <p:nvSpPr>
          <p:cNvPr id="36" name="object 20"/>
          <p:cNvSpPr txBox="1"/>
          <p:nvPr/>
        </p:nvSpPr>
        <p:spPr>
          <a:xfrm>
            <a:off x="6814824" y="5385087"/>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0.3</a:t>
            </a:r>
            <a:endParaRPr sz="1600" dirty="0">
              <a:latin typeface="Calibri"/>
              <a:cs typeface="Calibri"/>
            </a:endParaRPr>
          </a:p>
        </p:txBody>
      </p:sp>
      <p:sp>
        <p:nvSpPr>
          <p:cNvPr id="37" name="object 21"/>
          <p:cNvSpPr txBox="1"/>
          <p:nvPr/>
        </p:nvSpPr>
        <p:spPr>
          <a:xfrm>
            <a:off x="8102224" y="5377423"/>
            <a:ext cx="591820" cy="246221"/>
          </a:xfrm>
          <a:prstGeom prst="rect">
            <a:avLst/>
          </a:prstGeom>
        </p:spPr>
        <p:txBody>
          <a:bodyPr vert="horz" wrap="square" lIns="0" tIns="0" rIns="0" bIns="0" rtlCol="0">
            <a:spAutoFit/>
          </a:bodyPr>
          <a:lstStyle/>
          <a:p>
            <a:pPr marL="12700">
              <a:lnSpc>
                <a:spcPct val="100000"/>
              </a:lnSpc>
            </a:pPr>
            <a:r>
              <a:rPr sz="1600" b="1" spc="-10" dirty="0" smtClean="0">
                <a:latin typeface="Calibri"/>
                <a:cs typeface="Calibri"/>
              </a:rPr>
              <a:t>$</a:t>
            </a:r>
            <a:r>
              <a:rPr lang="en-US" sz="1600" b="1" spc="-10" dirty="0" smtClean="0">
                <a:latin typeface="Calibri"/>
                <a:cs typeface="Calibri"/>
              </a:rPr>
              <a:t>0.1</a:t>
            </a:r>
            <a:endParaRPr sz="1600" dirty="0">
              <a:latin typeface="Calibri"/>
              <a:cs typeface="Calibri"/>
            </a:endParaRPr>
          </a:p>
        </p:txBody>
      </p:sp>
      <p:sp>
        <p:nvSpPr>
          <p:cNvPr id="38" name="object 22"/>
          <p:cNvSpPr txBox="1"/>
          <p:nvPr/>
        </p:nvSpPr>
        <p:spPr>
          <a:xfrm>
            <a:off x="173182" y="5138866"/>
            <a:ext cx="6018530" cy="823302"/>
          </a:xfrm>
          <a:prstGeom prst="rect">
            <a:avLst/>
          </a:prstGeom>
        </p:spPr>
        <p:txBody>
          <a:bodyPr vert="horz" wrap="square" lIns="0" tIns="0" rIns="0" bIns="0" rtlCol="0">
            <a:spAutoFit/>
          </a:bodyPr>
          <a:lstStyle/>
          <a:p>
            <a:pPr marL="38100">
              <a:lnSpc>
                <a:spcPct val="100000"/>
              </a:lnSpc>
              <a:spcBef>
                <a:spcPts val="910"/>
              </a:spcBef>
            </a:pPr>
            <a:r>
              <a:rPr lang="en-US" sz="1600" b="1" spc="-5" dirty="0">
                <a:latin typeface="Calibri"/>
                <a:cs typeface="Calibri"/>
              </a:rPr>
              <a:t>Hospice </a:t>
            </a:r>
            <a:r>
              <a:rPr lang="en-US" sz="1600" b="1" spc="-15" dirty="0">
                <a:latin typeface="Calibri"/>
                <a:cs typeface="Calibri"/>
              </a:rPr>
              <a:t>Rate</a:t>
            </a:r>
            <a:r>
              <a:rPr lang="en-US" sz="1600" b="1" spc="-40" dirty="0">
                <a:latin typeface="Calibri"/>
                <a:cs typeface="Calibri"/>
              </a:rPr>
              <a:t> </a:t>
            </a:r>
            <a:r>
              <a:rPr lang="en-US" sz="1600" b="1" spc="-10" dirty="0">
                <a:latin typeface="Calibri"/>
                <a:cs typeface="Calibri"/>
              </a:rPr>
              <a:t>Increase</a:t>
            </a:r>
            <a:endParaRPr lang="en-US" sz="1600" dirty="0">
              <a:latin typeface="Calibri"/>
              <a:cs typeface="Calibri"/>
            </a:endParaRPr>
          </a:p>
          <a:p>
            <a:pPr marL="38100">
              <a:lnSpc>
                <a:spcPts val="1530"/>
              </a:lnSpc>
            </a:pPr>
            <a:r>
              <a:rPr lang="en-US" sz="1600" spc="-5" dirty="0">
                <a:latin typeface="Calibri"/>
                <a:cs typeface="Calibri"/>
              </a:rPr>
              <a:t>Funding </a:t>
            </a:r>
            <a:r>
              <a:rPr lang="en-US" sz="1600" spc="-10" dirty="0">
                <a:latin typeface="Calibri"/>
                <a:cs typeface="Calibri"/>
              </a:rPr>
              <a:t>for </a:t>
            </a:r>
            <a:r>
              <a:rPr lang="en-US" sz="1600" spc="-5" dirty="0">
                <a:latin typeface="Calibri"/>
                <a:cs typeface="Calibri"/>
              </a:rPr>
              <a:t>annual hospice </a:t>
            </a:r>
            <a:r>
              <a:rPr lang="en-US" sz="1600" spc="-15" dirty="0">
                <a:latin typeface="Calibri"/>
                <a:cs typeface="Calibri"/>
              </a:rPr>
              <a:t>rate </a:t>
            </a:r>
            <a:r>
              <a:rPr lang="en-US" sz="1600" spc="-5" dirty="0">
                <a:latin typeface="Calibri"/>
                <a:cs typeface="Calibri"/>
              </a:rPr>
              <a:t>increase </a:t>
            </a:r>
            <a:r>
              <a:rPr lang="en-US" sz="1600" dirty="0">
                <a:latin typeface="Calibri"/>
                <a:cs typeface="Calibri"/>
              </a:rPr>
              <a:t>as </a:t>
            </a:r>
            <a:r>
              <a:rPr lang="en-US" sz="1600" spc="-5" dirty="0">
                <a:latin typeface="Calibri"/>
                <a:cs typeface="Calibri"/>
              </a:rPr>
              <a:t>established </a:t>
            </a:r>
            <a:r>
              <a:rPr lang="en-US" sz="1600" spc="-10" dirty="0">
                <a:latin typeface="Calibri"/>
                <a:cs typeface="Calibri"/>
              </a:rPr>
              <a:t>by </a:t>
            </a:r>
            <a:r>
              <a:rPr lang="en-US" sz="1600" spc="-5" dirty="0">
                <a:latin typeface="Calibri"/>
                <a:cs typeface="Calibri"/>
              </a:rPr>
              <a:t>Medicare. The</a:t>
            </a:r>
            <a:r>
              <a:rPr lang="en-US" sz="1600" spc="114" dirty="0">
                <a:latin typeface="Calibri"/>
                <a:cs typeface="Calibri"/>
              </a:rPr>
              <a:t> </a:t>
            </a:r>
            <a:r>
              <a:rPr lang="en-US" sz="1600" dirty="0" smtClean="0">
                <a:latin typeface="Calibri"/>
                <a:cs typeface="Calibri"/>
              </a:rPr>
              <a:t>MO </a:t>
            </a:r>
            <a:r>
              <a:rPr lang="en-US" sz="1600" spc="-5" dirty="0" smtClean="0">
                <a:latin typeface="Calibri"/>
                <a:cs typeface="Calibri"/>
              </a:rPr>
              <a:t>HealthNet </a:t>
            </a:r>
            <a:r>
              <a:rPr lang="en-US" sz="1600" spc="-5" dirty="0">
                <a:latin typeface="Calibri"/>
                <a:cs typeface="Calibri"/>
              </a:rPr>
              <a:t>hospice </a:t>
            </a:r>
            <a:r>
              <a:rPr lang="en-US" sz="1600" spc="-10" dirty="0">
                <a:latin typeface="Calibri"/>
                <a:cs typeface="Calibri"/>
              </a:rPr>
              <a:t>rates are </a:t>
            </a:r>
            <a:r>
              <a:rPr lang="en-US" sz="1600" spc="-5" dirty="0">
                <a:latin typeface="Calibri"/>
                <a:cs typeface="Calibri"/>
              </a:rPr>
              <a:t>calculated </a:t>
            </a:r>
            <a:r>
              <a:rPr lang="en-US" sz="1600" dirty="0">
                <a:latin typeface="Calibri"/>
                <a:cs typeface="Calibri"/>
              </a:rPr>
              <a:t>based </a:t>
            </a:r>
            <a:r>
              <a:rPr lang="en-US" sz="1600" spc="-5" dirty="0">
                <a:latin typeface="Calibri"/>
                <a:cs typeface="Calibri"/>
              </a:rPr>
              <a:t>on the annual hospice </a:t>
            </a:r>
            <a:r>
              <a:rPr lang="en-US" sz="1600" spc="-10" dirty="0">
                <a:latin typeface="Calibri"/>
                <a:cs typeface="Calibri"/>
              </a:rPr>
              <a:t>rates </a:t>
            </a:r>
            <a:r>
              <a:rPr lang="en-US" sz="1600" spc="-5" dirty="0">
                <a:latin typeface="Calibri"/>
                <a:cs typeface="Calibri"/>
              </a:rPr>
              <a:t>established  under</a:t>
            </a:r>
            <a:r>
              <a:rPr lang="en-US" sz="1600" spc="-85" dirty="0">
                <a:latin typeface="Calibri"/>
                <a:cs typeface="Calibri"/>
              </a:rPr>
              <a:t> </a:t>
            </a:r>
            <a:r>
              <a:rPr lang="en-US" sz="1600" spc="-5" dirty="0">
                <a:latin typeface="Calibri"/>
                <a:cs typeface="Calibri"/>
              </a:rPr>
              <a:t>Medicare.</a:t>
            </a:r>
            <a:endParaRPr lang="en-US" sz="1600" dirty="0">
              <a:latin typeface="Calibri"/>
              <a:cs typeface="Calibri"/>
            </a:endParaRPr>
          </a:p>
        </p:txBody>
      </p:sp>
      <p:sp>
        <p:nvSpPr>
          <p:cNvPr id="39" name="Rectangle 38"/>
          <p:cNvSpPr/>
          <p:nvPr/>
        </p:nvSpPr>
        <p:spPr>
          <a:xfrm>
            <a:off x="74325" y="3113396"/>
            <a:ext cx="4446240" cy="284693"/>
          </a:xfrm>
          <a:prstGeom prst="rect">
            <a:avLst/>
          </a:prstGeom>
        </p:spPr>
        <p:txBody>
          <a:bodyPr wrap="square">
            <a:spAutoFit/>
          </a:bodyPr>
          <a:lstStyle/>
          <a:p>
            <a:pPr marL="38100">
              <a:lnSpc>
                <a:spcPts val="1530"/>
              </a:lnSpc>
            </a:pPr>
            <a:r>
              <a:rPr lang="en-US" b="1" spc="-5" dirty="0" smtClean="0">
                <a:latin typeface="Calibri"/>
                <a:cs typeface="Calibri"/>
              </a:rPr>
              <a:t>Federally Required Actuarial Rate Increases:</a:t>
            </a:r>
            <a:endParaRPr lang="en-US" b="1" dirty="0">
              <a:latin typeface="Calibri"/>
              <a:cs typeface="Calibri"/>
            </a:endParaRPr>
          </a:p>
        </p:txBody>
      </p:sp>
    </p:spTree>
    <p:extLst>
      <p:ext uri="{BB962C8B-B14F-4D97-AF65-F5344CB8AC3E}">
        <p14:creationId xmlns:p14="http://schemas.microsoft.com/office/powerpoint/2010/main" val="366980759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8">
      <a:dk1>
        <a:sysClr val="windowText" lastClr="000000"/>
      </a:dk1>
      <a:lt1>
        <a:sysClr val="window" lastClr="FFFFFF"/>
      </a:lt1>
      <a:dk2>
        <a:srgbClr val="464646"/>
      </a:dk2>
      <a:lt2>
        <a:srgbClr val="DEF5FA"/>
      </a:lt2>
      <a:accent1>
        <a:srgbClr val="2DA2BF"/>
      </a:accent1>
      <a:accent2>
        <a:srgbClr val="EB641B"/>
      </a:accent2>
      <a:accent3>
        <a:srgbClr val="0F5666"/>
      </a:accent3>
      <a:accent4>
        <a:srgbClr val="39639D"/>
      </a:accent4>
      <a:accent5>
        <a:srgbClr val="474B78"/>
      </a:accent5>
      <a:accent6>
        <a:srgbClr val="7D3C4A"/>
      </a:accent6>
      <a:hlink>
        <a:srgbClr val="B5E8F3"/>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Civic</Template>
  <TotalTime>3007</TotalTime>
  <Words>2051</Words>
  <Application>Microsoft Office PowerPoint</Application>
  <PresentationFormat>On-screen Show (4:3)</PresentationFormat>
  <Paragraphs>359</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Georgia</vt:lpstr>
      <vt:lpstr>Times New Roman</vt:lpstr>
      <vt:lpstr>Wingdings</vt:lpstr>
      <vt:lpstr>Wingdings 2</vt:lpstr>
      <vt:lpstr>Civic</vt:lpstr>
      <vt:lpstr>PowerPoint Presentation</vt:lpstr>
      <vt:lpstr>PowerPoint Presentation</vt:lpstr>
      <vt:lpstr>MHN Enrollment – Managed Care Penetration</vt:lpstr>
      <vt:lpstr>PowerPoint Presentation</vt:lpstr>
      <vt:lpstr>PowerPoint Presentation</vt:lpstr>
      <vt:lpstr>SFY-2019 Governor’s Recommendation</vt:lpstr>
      <vt:lpstr>SFY-2019 Governor’s Recommendation</vt:lpstr>
      <vt:lpstr>SFY-2019 Governor’s Recommendation</vt:lpstr>
      <vt:lpstr>SFY-2019 Governor’s Recommendation</vt:lpstr>
      <vt:lpstr>SFY-2019 Governor’s Recommendation</vt:lpstr>
      <vt:lpstr>SFY-2019 Governor’s Recommendation</vt:lpstr>
      <vt:lpstr>SFY-2019 Governor’s Recommendation</vt:lpstr>
      <vt:lpstr>SFY-2019 Governor’s Recommendation</vt:lpstr>
      <vt:lpstr>SFY-2019 Governor’s Recommended Core Cuts</vt:lpstr>
      <vt:lpstr>Revenue Update</vt:lpstr>
      <vt:lpstr>Provider Taxes</vt:lpstr>
      <vt:lpstr>Provider Taxes</vt:lpstr>
      <vt:lpstr>Provider Taxes</vt:lpstr>
      <vt:lpstr>Provider Taxes</vt:lpstr>
      <vt:lpstr>Provider Taxes</vt:lpstr>
      <vt:lpstr>Provider Taxes</vt:lpstr>
      <vt:lpstr>Provider Taxes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Lappie</dc:creator>
  <cp:lastModifiedBy>Kemna, Luann</cp:lastModifiedBy>
  <cp:revision>43</cp:revision>
  <cp:lastPrinted>2018-01-31T21:26:30Z</cp:lastPrinted>
  <dcterms:created xsi:type="dcterms:W3CDTF">2018-01-26T09:17:17Z</dcterms:created>
  <dcterms:modified xsi:type="dcterms:W3CDTF">2023-10-17T20:21:35Z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2017-03-07T00:00:00Z</vt:filetime>
  </property>
  <property fmtid="{D5CDD505-2E9C-101B-9397-08002B2CF9AE}" pid="3" name="Creator">
    <vt:lpwstr>Microsoft® PowerPoint® 2010</vt:lpwstr>
  </property>
  <property fmtid="{D5CDD505-2E9C-101B-9397-08002B2CF9AE}" pid="4" name="LastSaved">
    <vt:filetime>2018-01-26T00:00:00Z</vt:filetime>
  </property>
</Properties>
</file>