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9"/>
  </p:notesMasterIdLst>
  <p:handoutMasterIdLst>
    <p:handoutMasterId r:id="rId10"/>
  </p:handoutMasterIdLst>
  <p:sldIdLst>
    <p:sldId id="256" r:id="rId2"/>
    <p:sldId id="270" r:id="rId3"/>
    <p:sldId id="283" r:id="rId4"/>
    <p:sldId id="276" r:id="rId5"/>
    <p:sldId id="280" r:id="rId6"/>
    <p:sldId id="286" r:id="rId7"/>
    <p:sldId id="287" r:id="rId8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8" autoAdjust="0"/>
    <p:restoredTop sz="94590" autoAdjust="0"/>
  </p:normalViewPr>
  <p:slideViewPr>
    <p:cSldViewPr>
      <p:cViewPr varScale="1">
        <p:scale>
          <a:sx n="71" d="100"/>
          <a:sy n="71" d="100"/>
        </p:scale>
        <p:origin x="1536" y="72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ssrvu49\BONDWLM\Table%2023\MO%20HealthNet%20Enrollees%20Monthly%20Caseload%202000%20to%20June%202016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srvu49\BONDWLM\Table%2023\MO%20HealthNet%20Enrollees%20Monthly%20Caseload%202000%20to%20June%20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2400" b="1" i="0" u="none" strike="noStrike" baseline="0" dirty="0">
                <a:solidFill>
                  <a:srgbClr val="000000"/>
                </a:solidFill>
                <a:latin typeface="Calibri"/>
              </a:rPr>
              <a:t>MO HealthNet Enrollment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600" b="1" i="0" u="none" strike="noStrike" baseline="0" dirty="0">
                <a:solidFill>
                  <a:srgbClr val="000000"/>
                </a:solidFill>
                <a:latin typeface="Calibri"/>
              </a:rPr>
              <a:t>Enrollment as of the End of the Month, July 2006 to June 2016</a:t>
            </a:r>
          </a:p>
        </c:rich>
      </c:tx>
      <c:layout>
        <c:manualLayout>
          <c:xMode val="edge"/>
          <c:yMode val="edge"/>
          <c:x val="0.16455817302023346"/>
          <c:y val="1.213963653309516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5795195466558181E-2"/>
          <c:y val="0.13429589890034621"/>
          <c:w val="0.88284910813847672"/>
          <c:h val="0.736678415956731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'Monthly Enrollees'!$A$39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00CC"/>
            </a:solidFill>
            <a:ln w="25400">
              <a:noFill/>
            </a:ln>
          </c:spPr>
          <c:invertIfNegative val="0"/>
          <c:dPt>
            <c:idx val="119"/>
            <c:invertIfNegative val="0"/>
            <c:bubble3D val="0"/>
            <c:spPr>
              <a:solidFill>
                <a:srgbClr val="0000CC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1DD1-436C-8BFD-2269918AC3B3}"/>
              </c:ext>
            </c:extLst>
          </c:dPt>
          <c:dPt>
            <c:idx val="120"/>
            <c:invertIfNegative val="0"/>
            <c:bubble3D val="0"/>
            <c:spPr>
              <a:solidFill>
                <a:srgbClr val="0000CC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1DD1-436C-8BFD-2269918AC3B3}"/>
              </c:ext>
            </c:extLst>
          </c:dPt>
          <c:cat>
            <c:numRef>
              <c:f>'Monthly Enrollees'!$CB$5:$GR$5</c:f>
              <c:numCache>
                <c:formatCode>mmm\-yyyy</c:formatCode>
                <c:ptCount val="121"/>
                <c:pt idx="0">
                  <c:v>38899</c:v>
                </c:pt>
                <c:pt idx="1">
                  <c:v>38930</c:v>
                </c:pt>
                <c:pt idx="2">
                  <c:v>38961</c:v>
                </c:pt>
                <c:pt idx="3">
                  <c:v>38991</c:v>
                </c:pt>
                <c:pt idx="4">
                  <c:v>39022</c:v>
                </c:pt>
                <c:pt idx="5">
                  <c:v>39052</c:v>
                </c:pt>
                <c:pt idx="6">
                  <c:v>39083</c:v>
                </c:pt>
                <c:pt idx="7">
                  <c:v>39114</c:v>
                </c:pt>
                <c:pt idx="8">
                  <c:v>39142</c:v>
                </c:pt>
                <c:pt idx="9">
                  <c:v>39173</c:v>
                </c:pt>
                <c:pt idx="10">
                  <c:v>39203</c:v>
                </c:pt>
                <c:pt idx="11">
                  <c:v>39234</c:v>
                </c:pt>
                <c:pt idx="12">
                  <c:v>39264</c:v>
                </c:pt>
                <c:pt idx="13">
                  <c:v>39295</c:v>
                </c:pt>
                <c:pt idx="14">
                  <c:v>39326</c:v>
                </c:pt>
                <c:pt idx="15">
                  <c:v>39356</c:v>
                </c:pt>
                <c:pt idx="16">
                  <c:v>39387</c:v>
                </c:pt>
                <c:pt idx="17">
                  <c:v>39417</c:v>
                </c:pt>
                <c:pt idx="18">
                  <c:v>39448</c:v>
                </c:pt>
                <c:pt idx="19">
                  <c:v>39479</c:v>
                </c:pt>
                <c:pt idx="20">
                  <c:v>39508</c:v>
                </c:pt>
                <c:pt idx="21">
                  <c:v>39539</c:v>
                </c:pt>
                <c:pt idx="22">
                  <c:v>39569</c:v>
                </c:pt>
                <c:pt idx="23">
                  <c:v>39600</c:v>
                </c:pt>
                <c:pt idx="24">
                  <c:v>39630</c:v>
                </c:pt>
                <c:pt idx="25">
                  <c:v>39661</c:v>
                </c:pt>
                <c:pt idx="26">
                  <c:v>39692</c:v>
                </c:pt>
                <c:pt idx="27">
                  <c:v>39722</c:v>
                </c:pt>
                <c:pt idx="28">
                  <c:v>39753</c:v>
                </c:pt>
                <c:pt idx="29">
                  <c:v>39783</c:v>
                </c:pt>
                <c:pt idx="30">
                  <c:v>39814</c:v>
                </c:pt>
                <c:pt idx="31">
                  <c:v>39845</c:v>
                </c:pt>
                <c:pt idx="32">
                  <c:v>39873</c:v>
                </c:pt>
                <c:pt idx="33">
                  <c:v>39904</c:v>
                </c:pt>
                <c:pt idx="34">
                  <c:v>39934</c:v>
                </c:pt>
                <c:pt idx="35">
                  <c:v>39965</c:v>
                </c:pt>
                <c:pt idx="36">
                  <c:v>39995</c:v>
                </c:pt>
                <c:pt idx="37">
                  <c:v>40026</c:v>
                </c:pt>
                <c:pt idx="38">
                  <c:v>40057</c:v>
                </c:pt>
                <c:pt idx="39">
                  <c:v>40087</c:v>
                </c:pt>
                <c:pt idx="40">
                  <c:v>40118</c:v>
                </c:pt>
                <c:pt idx="41">
                  <c:v>40148</c:v>
                </c:pt>
                <c:pt idx="42">
                  <c:v>40179</c:v>
                </c:pt>
                <c:pt idx="43">
                  <c:v>40210</c:v>
                </c:pt>
                <c:pt idx="44">
                  <c:v>40238</c:v>
                </c:pt>
                <c:pt idx="45">
                  <c:v>40269</c:v>
                </c:pt>
                <c:pt idx="46">
                  <c:v>40299</c:v>
                </c:pt>
                <c:pt idx="47">
                  <c:v>40330</c:v>
                </c:pt>
                <c:pt idx="48">
                  <c:v>40360</c:v>
                </c:pt>
                <c:pt idx="49">
                  <c:v>40391</c:v>
                </c:pt>
                <c:pt idx="50">
                  <c:v>40422</c:v>
                </c:pt>
                <c:pt idx="51">
                  <c:v>40452</c:v>
                </c:pt>
                <c:pt idx="52">
                  <c:v>40483</c:v>
                </c:pt>
                <c:pt idx="53">
                  <c:v>40513</c:v>
                </c:pt>
                <c:pt idx="54">
                  <c:v>40544</c:v>
                </c:pt>
                <c:pt idx="55">
                  <c:v>40575</c:v>
                </c:pt>
                <c:pt idx="56">
                  <c:v>40603</c:v>
                </c:pt>
                <c:pt idx="57">
                  <c:v>40634</c:v>
                </c:pt>
                <c:pt idx="58">
                  <c:v>40664</c:v>
                </c:pt>
                <c:pt idx="59">
                  <c:v>40695</c:v>
                </c:pt>
                <c:pt idx="60">
                  <c:v>40725</c:v>
                </c:pt>
                <c:pt idx="61">
                  <c:v>40756</c:v>
                </c:pt>
                <c:pt idx="62">
                  <c:v>40787</c:v>
                </c:pt>
                <c:pt idx="63">
                  <c:v>40817</c:v>
                </c:pt>
                <c:pt idx="64">
                  <c:v>40848</c:v>
                </c:pt>
                <c:pt idx="65">
                  <c:v>40878</c:v>
                </c:pt>
                <c:pt idx="66">
                  <c:v>40909</c:v>
                </c:pt>
                <c:pt idx="67">
                  <c:v>40940</c:v>
                </c:pt>
                <c:pt idx="68">
                  <c:v>40969</c:v>
                </c:pt>
                <c:pt idx="69">
                  <c:v>41000</c:v>
                </c:pt>
                <c:pt idx="70" formatCode="mmm\-yy">
                  <c:v>41030</c:v>
                </c:pt>
                <c:pt idx="71" formatCode="mmm\-yy">
                  <c:v>41072</c:v>
                </c:pt>
                <c:pt idx="72" formatCode="mmm\-yy">
                  <c:v>41102</c:v>
                </c:pt>
                <c:pt idx="73" formatCode="mmm\-yy">
                  <c:v>41122</c:v>
                </c:pt>
                <c:pt idx="74" formatCode="mmm\-yy">
                  <c:v>41152</c:v>
                </c:pt>
                <c:pt idx="75" formatCode="mmm\-yy">
                  <c:v>41182</c:v>
                </c:pt>
                <c:pt idx="76" formatCode="mmm\-yy">
                  <c:v>41213</c:v>
                </c:pt>
                <c:pt idx="77" formatCode="mmm\-yy">
                  <c:v>41243</c:v>
                </c:pt>
                <c:pt idx="78" formatCode="mmm\-yy">
                  <c:v>41274</c:v>
                </c:pt>
                <c:pt idx="79" formatCode="mmm\-yy">
                  <c:v>41305</c:v>
                </c:pt>
                <c:pt idx="80" formatCode="mmm\-yy">
                  <c:v>41333</c:v>
                </c:pt>
                <c:pt idx="81" formatCode="mmm\-yy">
                  <c:v>41364</c:v>
                </c:pt>
                <c:pt idx="82" formatCode="mmm\-yy">
                  <c:v>41394</c:v>
                </c:pt>
                <c:pt idx="83" formatCode="mmm\-yy">
                  <c:v>41425</c:v>
                </c:pt>
                <c:pt idx="84" formatCode="mmm\-yy">
                  <c:v>41438</c:v>
                </c:pt>
                <c:pt idx="85" formatCode="mmm\-yy">
                  <c:v>41468</c:v>
                </c:pt>
                <c:pt idx="86" formatCode="mmm\-yy">
                  <c:v>41499</c:v>
                </c:pt>
                <c:pt idx="87" formatCode="mmm\-yy">
                  <c:v>41530</c:v>
                </c:pt>
                <c:pt idx="88" formatCode="mmm\-yy">
                  <c:v>41560</c:v>
                </c:pt>
                <c:pt idx="89" formatCode="mmm\-yy">
                  <c:v>41591</c:v>
                </c:pt>
                <c:pt idx="90" formatCode="mmm\-yy">
                  <c:v>41621</c:v>
                </c:pt>
                <c:pt idx="91" formatCode="mmm\-yy">
                  <c:v>41653</c:v>
                </c:pt>
                <c:pt idx="92" formatCode="mmm\-yy">
                  <c:v>41684</c:v>
                </c:pt>
                <c:pt idx="93" formatCode="mmm\-yy">
                  <c:v>41712</c:v>
                </c:pt>
                <c:pt idx="94">
                  <c:v>41730</c:v>
                </c:pt>
                <c:pt idx="95">
                  <c:v>41760</c:v>
                </c:pt>
                <c:pt idx="96">
                  <c:v>41791</c:v>
                </c:pt>
                <c:pt idx="97">
                  <c:v>41821</c:v>
                </c:pt>
                <c:pt idx="98">
                  <c:v>41852</c:v>
                </c:pt>
                <c:pt idx="99">
                  <c:v>41883</c:v>
                </c:pt>
                <c:pt idx="100">
                  <c:v>41913</c:v>
                </c:pt>
                <c:pt idx="101">
                  <c:v>41944</c:v>
                </c:pt>
                <c:pt idx="102">
                  <c:v>42004</c:v>
                </c:pt>
                <c:pt idx="103">
                  <c:v>42005</c:v>
                </c:pt>
                <c:pt idx="104">
                  <c:v>42036</c:v>
                </c:pt>
                <c:pt idx="105">
                  <c:v>42064</c:v>
                </c:pt>
                <c:pt idx="106">
                  <c:v>42124</c:v>
                </c:pt>
                <c:pt idx="107">
                  <c:v>42154</c:v>
                </c:pt>
                <c:pt idx="108">
                  <c:v>42185</c:v>
                </c:pt>
                <c:pt idx="109">
                  <c:v>42216</c:v>
                </c:pt>
                <c:pt idx="110">
                  <c:v>42217</c:v>
                </c:pt>
                <c:pt idx="111">
                  <c:v>42248</c:v>
                </c:pt>
                <c:pt idx="112">
                  <c:v>42278</c:v>
                </c:pt>
                <c:pt idx="113">
                  <c:v>42309</c:v>
                </c:pt>
                <c:pt idx="114">
                  <c:v>42339</c:v>
                </c:pt>
                <c:pt idx="115">
                  <c:v>42370</c:v>
                </c:pt>
                <c:pt idx="116">
                  <c:v>42401</c:v>
                </c:pt>
                <c:pt idx="117">
                  <c:v>42430</c:v>
                </c:pt>
                <c:pt idx="118">
                  <c:v>42461</c:v>
                </c:pt>
                <c:pt idx="119">
                  <c:v>42491</c:v>
                </c:pt>
                <c:pt idx="120">
                  <c:v>42522</c:v>
                </c:pt>
              </c:numCache>
            </c:numRef>
          </c:cat>
          <c:val>
            <c:numRef>
              <c:f>'Monthly Enrollees'!$CB$57:$GR$57</c:f>
              <c:numCache>
                <c:formatCode>_(* #,##0_);_(* \(#,##0\);_(* "-"??_);_(@_)</c:formatCode>
                <c:ptCount val="121"/>
                <c:pt idx="0">
                  <c:v>815774</c:v>
                </c:pt>
                <c:pt idx="1">
                  <c:v>813533</c:v>
                </c:pt>
                <c:pt idx="2">
                  <c:v>813466</c:v>
                </c:pt>
                <c:pt idx="3">
                  <c:v>812545</c:v>
                </c:pt>
                <c:pt idx="4">
                  <c:v>809995</c:v>
                </c:pt>
                <c:pt idx="5">
                  <c:v>808765</c:v>
                </c:pt>
                <c:pt idx="6">
                  <c:v>807650</c:v>
                </c:pt>
                <c:pt idx="7">
                  <c:v>806475</c:v>
                </c:pt>
                <c:pt idx="8">
                  <c:v>804165</c:v>
                </c:pt>
                <c:pt idx="9">
                  <c:v>805822</c:v>
                </c:pt>
                <c:pt idx="10">
                  <c:v>804111</c:v>
                </c:pt>
                <c:pt idx="11">
                  <c:v>803812</c:v>
                </c:pt>
                <c:pt idx="12">
                  <c:v>803564</c:v>
                </c:pt>
                <c:pt idx="13">
                  <c:v>804382</c:v>
                </c:pt>
                <c:pt idx="14">
                  <c:v>808030</c:v>
                </c:pt>
                <c:pt idx="15">
                  <c:v>809332</c:v>
                </c:pt>
                <c:pt idx="16">
                  <c:v>811542</c:v>
                </c:pt>
                <c:pt idx="17">
                  <c:v>810998</c:v>
                </c:pt>
                <c:pt idx="18">
                  <c:v>806107</c:v>
                </c:pt>
                <c:pt idx="19">
                  <c:v>810528</c:v>
                </c:pt>
                <c:pt idx="20">
                  <c:v>810736</c:v>
                </c:pt>
                <c:pt idx="21">
                  <c:v>813095</c:v>
                </c:pt>
                <c:pt idx="22">
                  <c:v>811724</c:v>
                </c:pt>
                <c:pt idx="23">
                  <c:v>810945</c:v>
                </c:pt>
                <c:pt idx="24">
                  <c:v>812083</c:v>
                </c:pt>
                <c:pt idx="25">
                  <c:v>814788</c:v>
                </c:pt>
                <c:pt idx="26">
                  <c:v>814408</c:v>
                </c:pt>
                <c:pt idx="27">
                  <c:v>816321</c:v>
                </c:pt>
                <c:pt idx="28">
                  <c:v>819917</c:v>
                </c:pt>
                <c:pt idx="29">
                  <c:v>820634</c:v>
                </c:pt>
                <c:pt idx="30">
                  <c:v>823031</c:v>
                </c:pt>
                <c:pt idx="31">
                  <c:v>828343</c:v>
                </c:pt>
                <c:pt idx="32">
                  <c:v>832628</c:v>
                </c:pt>
                <c:pt idx="33">
                  <c:v>837603</c:v>
                </c:pt>
                <c:pt idx="34">
                  <c:v>843679</c:v>
                </c:pt>
                <c:pt idx="35">
                  <c:v>844874</c:v>
                </c:pt>
                <c:pt idx="36">
                  <c:v>849776</c:v>
                </c:pt>
                <c:pt idx="37">
                  <c:v>856366</c:v>
                </c:pt>
                <c:pt idx="38">
                  <c:v>864541</c:v>
                </c:pt>
                <c:pt idx="39">
                  <c:v>871623</c:v>
                </c:pt>
                <c:pt idx="40">
                  <c:v>876964</c:v>
                </c:pt>
                <c:pt idx="41">
                  <c:v>880745</c:v>
                </c:pt>
                <c:pt idx="42">
                  <c:v>883055</c:v>
                </c:pt>
                <c:pt idx="43">
                  <c:v>885101</c:v>
                </c:pt>
                <c:pt idx="44">
                  <c:v>886850</c:v>
                </c:pt>
                <c:pt idx="45">
                  <c:v>890647</c:v>
                </c:pt>
                <c:pt idx="46">
                  <c:v>893161</c:v>
                </c:pt>
                <c:pt idx="47">
                  <c:v>890265</c:v>
                </c:pt>
                <c:pt idx="48">
                  <c:v>891340</c:v>
                </c:pt>
                <c:pt idx="49">
                  <c:v>894831</c:v>
                </c:pt>
                <c:pt idx="50">
                  <c:v>897642</c:v>
                </c:pt>
                <c:pt idx="51">
                  <c:v>898895</c:v>
                </c:pt>
                <c:pt idx="52">
                  <c:v>897732</c:v>
                </c:pt>
                <c:pt idx="53">
                  <c:v>898324</c:v>
                </c:pt>
                <c:pt idx="54">
                  <c:v>899449</c:v>
                </c:pt>
                <c:pt idx="55">
                  <c:v>902103</c:v>
                </c:pt>
                <c:pt idx="56">
                  <c:v>898988</c:v>
                </c:pt>
                <c:pt idx="57">
                  <c:v>901992</c:v>
                </c:pt>
                <c:pt idx="58">
                  <c:v>900692</c:v>
                </c:pt>
                <c:pt idx="59">
                  <c:v>896428</c:v>
                </c:pt>
                <c:pt idx="60">
                  <c:v>895101</c:v>
                </c:pt>
                <c:pt idx="61">
                  <c:v>891653</c:v>
                </c:pt>
                <c:pt idx="62">
                  <c:v>893734</c:v>
                </c:pt>
                <c:pt idx="63">
                  <c:v>894763</c:v>
                </c:pt>
                <c:pt idx="64">
                  <c:v>892843</c:v>
                </c:pt>
                <c:pt idx="65">
                  <c:v>892659</c:v>
                </c:pt>
                <c:pt idx="66">
                  <c:v>892573</c:v>
                </c:pt>
                <c:pt idx="67">
                  <c:v>894614</c:v>
                </c:pt>
                <c:pt idx="68">
                  <c:v>894724</c:v>
                </c:pt>
                <c:pt idx="69">
                  <c:v>893451</c:v>
                </c:pt>
                <c:pt idx="70">
                  <c:v>892781</c:v>
                </c:pt>
                <c:pt idx="71">
                  <c:v>888306</c:v>
                </c:pt>
                <c:pt idx="72">
                  <c:v>883866</c:v>
                </c:pt>
                <c:pt idx="73">
                  <c:v>882044</c:v>
                </c:pt>
                <c:pt idx="74">
                  <c:v>883478</c:v>
                </c:pt>
                <c:pt idx="75">
                  <c:v>880550</c:v>
                </c:pt>
                <c:pt idx="76">
                  <c:v>882816</c:v>
                </c:pt>
                <c:pt idx="77">
                  <c:v>881360</c:v>
                </c:pt>
                <c:pt idx="78">
                  <c:v>878268</c:v>
                </c:pt>
                <c:pt idx="79">
                  <c:v>880873</c:v>
                </c:pt>
                <c:pt idx="80">
                  <c:v>878249</c:v>
                </c:pt>
                <c:pt idx="81">
                  <c:v>877604</c:v>
                </c:pt>
                <c:pt idx="82">
                  <c:v>876775</c:v>
                </c:pt>
                <c:pt idx="83">
                  <c:v>872629</c:v>
                </c:pt>
                <c:pt idx="84">
                  <c:v>867386</c:v>
                </c:pt>
                <c:pt idx="85">
                  <c:v>865549</c:v>
                </c:pt>
                <c:pt idx="86">
                  <c:v>859465</c:v>
                </c:pt>
                <c:pt idx="87">
                  <c:v>857821</c:v>
                </c:pt>
                <c:pt idx="88">
                  <c:v>854214</c:v>
                </c:pt>
                <c:pt idx="89">
                  <c:v>849555</c:v>
                </c:pt>
                <c:pt idx="90">
                  <c:v>844027</c:v>
                </c:pt>
                <c:pt idx="91">
                  <c:v>835961</c:v>
                </c:pt>
                <c:pt idx="92">
                  <c:v>825082</c:v>
                </c:pt>
                <c:pt idx="93">
                  <c:v>826168</c:v>
                </c:pt>
                <c:pt idx="94">
                  <c:v>820331</c:v>
                </c:pt>
                <c:pt idx="95">
                  <c:v>815954</c:v>
                </c:pt>
                <c:pt idx="96">
                  <c:v>822489</c:v>
                </c:pt>
                <c:pt idx="97">
                  <c:v>826403</c:v>
                </c:pt>
                <c:pt idx="98">
                  <c:v>830081</c:v>
                </c:pt>
                <c:pt idx="99">
                  <c:v>841207</c:v>
                </c:pt>
                <c:pt idx="100">
                  <c:v>857083</c:v>
                </c:pt>
                <c:pt idx="101">
                  <c:v>866360</c:v>
                </c:pt>
                <c:pt idx="102">
                  <c:v>869548</c:v>
                </c:pt>
                <c:pt idx="103">
                  <c:v>877672</c:v>
                </c:pt>
                <c:pt idx="104">
                  <c:v>890140</c:v>
                </c:pt>
                <c:pt idx="105">
                  <c:v>907836</c:v>
                </c:pt>
                <c:pt idx="106">
                  <c:v>922729</c:v>
                </c:pt>
                <c:pt idx="107">
                  <c:v>933533</c:v>
                </c:pt>
                <c:pt idx="108">
                  <c:v>940961</c:v>
                </c:pt>
                <c:pt idx="109">
                  <c:v>946778</c:v>
                </c:pt>
                <c:pt idx="110">
                  <c:v>943947</c:v>
                </c:pt>
                <c:pt idx="111">
                  <c:v>940896</c:v>
                </c:pt>
                <c:pt idx="112">
                  <c:v>949234</c:v>
                </c:pt>
                <c:pt idx="113">
                  <c:v>954157</c:v>
                </c:pt>
                <c:pt idx="114">
                  <c:v>963052</c:v>
                </c:pt>
                <c:pt idx="115">
                  <c:v>966130</c:v>
                </c:pt>
                <c:pt idx="116">
                  <c:v>971007</c:v>
                </c:pt>
                <c:pt idx="117">
                  <c:v>966921</c:v>
                </c:pt>
                <c:pt idx="118">
                  <c:v>979390</c:v>
                </c:pt>
                <c:pt idx="119">
                  <c:v>981322</c:v>
                </c:pt>
                <c:pt idx="120">
                  <c:v>982776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DD1-436C-8BFD-2269918AC3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-50"/>
        <c:axId val="199454720"/>
        <c:axId val="199456256"/>
      </c:barChart>
      <c:catAx>
        <c:axId val="199454720"/>
        <c:scaling>
          <c:orientation val="minMax"/>
        </c:scaling>
        <c:delete val="0"/>
        <c:axPos val="b"/>
        <c:numFmt formatCode="mmm\-yyyy" sourceLinked="0"/>
        <c:majorTickMark val="out"/>
        <c:minorTickMark val="none"/>
        <c:tickLblPos val="nextTo"/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99456256"/>
        <c:crosses val="autoZero"/>
        <c:auto val="0"/>
        <c:lblAlgn val="ctr"/>
        <c:lblOffset val="100"/>
        <c:tickLblSkip val="8"/>
        <c:noMultiLvlLbl val="0"/>
      </c:catAx>
      <c:valAx>
        <c:axId val="199456256"/>
        <c:scaling>
          <c:orientation val="minMax"/>
          <c:max val="1000000"/>
          <c:min val="500000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99454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2000"/>
            </a:pPr>
            <a:r>
              <a:rPr lang="en-US" sz="2000" dirty="0"/>
              <a:t>MO HealthNet Enrollment</a:t>
            </a:r>
          </a:p>
        </c:rich>
      </c:tx>
      <c:layout>
        <c:manualLayout>
          <c:xMode val="edge"/>
          <c:yMode val="edge"/>
          <c:x val="0.10430923085047243"/>
          <c:y val="2.2222222222222223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9.2123853280446144E-2"/>
          <c:y val="9.1116201383917919E-2"/>
          <c:w val="0.87592000733059305"/>
          <c:h val="0.8582743975184919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'Monthly Enrollees'!$A$208</c:f>
              <c:strCache>
                <c:ptCount val="1"/>
                <c:pt idx="0">
                  <c:v>Fee-for-Service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tx>
                <c:strRef>
                  <c:f>'Monthly Enrollees'!$B$213</c:f>
                  <c:strCache>
                    <c:ptCount val="1"/>
                    <c:pt idx="0">
                      <c:v>50.4%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{F02015A5-33CB-475C-8F2D-471479DDD189}</c15:txfldGUID>
                      <c15:f>'Monthly Enrollees'!$B$213</c15:f>
                      <c15:dlblFieldTableCache>
                        <c:ptCount val="1"/>
                        <c:pt idx="0">
                          <c:v>50.4%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0-A904-4814-86D3-CAD3DDCB69E6}"/>
                </c:ext>
              </c:extLst>
            </c:dLbl>
            <c:dLbl>
              <c:idx val="1"/>
              <c:tx>
                <c:strRef>
                  <c:f>'Monthly Enrollees'!$C$213</c:f>
                  <c:strCache>
                    <c:ptCount val="1"/>
                    <c:pt idx="0">
                      <c:v>51.0%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{0276956C-236C-45D0-AEAA-540A65551D9C}</c15:txfldGUID>
                      <c15:f>'Monthly Enrollees'!$C$213</c15:f>
                      <c15:dlblFieldTableCache>
                        <c:ptCount val="1"/>
                        <c:pt idx="0">
                          <c:v>51.0%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1-A904-4814-86D3-CAD3DDCB69E6}"/>
                </c:ext>
              </c:extLst>
            </c:dLbl>
            <c:dLbl>
              <c:idx val="2"/>
              <c:tx>
                <c:strRef>
                  <c:f>'Monthly Enrollees'!$D$213</c:f>
                  <c:strCache>
                    <c:ptCount val="1"/>
                    <c:pt idx="0">
                      <c:v>52.7%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{D5715D17-1C35-4050-B547-7021F00E389C}</c15:txfldGUID>
                      <c15:f>'Monthly Enrollees'!$D$213</c15:f>
                      <c15:dlblFieldTableCache>
                        <c:ptCount val="1"/>
                        <c:pt idx="0">
                          <c:v>52.7%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2-A904-4814-86D3-CAD3DDCB69E6}"/>
                </c:ext>
              </c:extLst>
            </c:dLbl>
            <c:dLbl>
              <c:idx val="3"/>
              <c:tx>
                <c:strRef>
                  <c:f>'Monthly Enrollees'!$E$213</c:f>
                  <c:strCache>
                    <c:ptCount val="1"/>
                    <c:pt idx="0">
                      <c:v>52.5%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{17DF40A5-470E-441E-8391-9E03E14A210D}</c15:txfldGUID>
                      <c15:f>'Monthly Enrollees'!$E$213</c15:f>
                      <c15:dlblFieldTableCache>
                        <c:ptCount val="1"/>
                        <c:pt idx="0">
                          <c:v>52.5%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3-A904-4814-86D3-CAD3DDCB69E6}"/>
                </c:ext>
              </c:extLst>
            </c:dLbl>
            <c:dLbl>
              <c:idx val="4"/>
              <c:tx>
                <c:strRef>
                  <c:f>'Monthly Enrollees'!$F$213</c:f>
                  <c:strCache>
                    <c:ptCount val="1"/>
                    <c:pt idx="0">
                      <c:v>53.4%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{1994C61B-BD90-4784-9A6A-C9F0775A61A3}</c15:txfldGUID>
                      <c15:f>'Monthly Enrollees'!$F$213</c15:f>
                      <c15:dlblFieldTableCache>
                        <c:ptCount val="1"/>
                        <c:pt idx="0">
                          <c:v>53.4%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4-A904-4814-86D3-CAD3DDCB69E6}"/>
                </c:ext>
              </c:extLst>
            </c:dLbl>
            <c:dLbl>
              <c:idx val="5"/>
              <c:tx>
                <c:strRef>
                  <c:f>'Monthly Enrollees'!$G$213</c:f>
                  <c:strCache>
                    <c:ptCount val="1"/>
                    <c:pt idx="0">
                      <c:v>52.1%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{B331D9A9-3836-41EE-9023-AE4990E39291}</c15:txfldGUID>
                      <c15:f>'Monthly Enrollees'!$G$213</c15:f>
                      <c15:dlblFieldTableCache>
                        <c:ptCount val="1"/>
                        <c:pt idx="0">
                          <c:v>52.1%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5-A904-4814-86D3-CAD3DDCB69E6}"/>
                </c:ext>
              </c:extLst>
            </c:dLbl>
            <c:dLbl>
              <c:idx val="6"/>
              <c:tx>
                <c:strRef>
                  <c:f>'Monthly Enrollees'!$H$213</c:f>
                  <c:strCache>
                    <c:ptCount val="1"/>
                    <c:pt idx="0">
                      <c:v>52.9%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{3B69A0DF-A80B-47DF-867B-FDEBCEC6F0FF}</c15:txfldGUID>
                      <c15:f>'Monthly Enrollees'!$H$213</c15:f>
                      <c15:dlblFieldTableCache>
                        <c:ptCount val="1"/>
                        <c:pt idx="0">
                          <c:v>52.9%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6-A904-4814-86D3-CAD3DDCB69E6}"/>
                </c:ext>
              </c:extLst>
            </c:dLbl>
            <c:dLbl>
              <c:idx val="7"/>
              <c:tx>
                <c:strRef>
                  <c:f>'Monthly Enrollees'!$I$213</c:f>
                  <c:strCache>
                    <c:ptCount val="1"/>
                    <c:pt idx="0">
                      <c:v>51.0%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{A0635A66-A2EB-4487-BDF6-13DB22EC6731}</c15:txfldGUID>
                      <c15:f>'Monthly Enrollees'!$I$213</c15:f>
                      <c15:dlblFieldTableCache>
                        <c:ptCount val="1"/>
                        <c:pt idx="0">
                          <c:v>51.0%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7-A904-4814-86D3-CAD3DDCB69E6}"/>
                </c:ext>
              </c:extLst>
            </c:dLbl>
            <c:dLbl>
              <c:idx val="8"/>
              <c:tx>
                <c:strRef>
                  <c:f>'Monthly Enrollees'!$J$213</c:f>
                  <c:strCache>
                    <c:ptCount val="1"/>
                    <c:pt idx="0">
                      <c:v>49.6%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{59F3D7FF-4859-4B04-87B0-771C0A6C844A}</c15:txfldGUID>
                      <c15:f>'Monthly Enrollees'!$J$213</c15:f>
                      <c15:dlblFieldTableCache>
                        <c:ptCount val="1"/>
                        <c:pt idx="0">
                          <c:v>49.6%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8-A904-4814-86D3-CAD3DDCB69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'Monthly Enrollees'!$B$206:$J$206</c:f>
              <c:numCache>
                <c:formatCode>mmm\-yyyy</c:formatCode>
                <c:ptCount val="9"/>
                <c:pt idx="0">
                  <c:v>39600</c:v>
                </c:pt>
                <c:pt idx="1">
                  <c:v>39965</c:v>
                </c:pt>
                <c:pt idx="2">
                  <c:v>40330</c:v>
                </c:pt>
                <c:pt idx="3">
                  <c:v>40695</c:v>
                </c:pt>
                <c:pt idx="4">
                  <c:v>41072</c:v>
                </c:pt>
                <c:pt idx="5">
                  <c:v>41438</c:v>
                </c:pt>
                <c:pt idx="6">
                  <c:v>41791</c:v>
                </c:pt>
                <c:pt idx="7">
                  <c:v>42185</c:v>
                </c:pt>
                <c:pt idx="8">
                  <c:v>42522</c:v>
                </c:pt>
              </c:numCache>
            </c:numRef>
          </c:cat>
          <c:val>
            <c:numRef>
              <c:f>'Monthly Enrollees'!$B$208:$J$208</c:f>
              <c:numCache>
                <c:formatCode>_(* #,##0_);_(* \(#,##0\);_(* "-"??_);_(@_)</c:formatCode>
                <c:ptCount val="9"/>
                <c:pt idx="0">
                  <c:v>408941.03442109696</c:v>
                </c:pt>
                <c:pt idx="1">
                  <c:v>431715</c:v>
                </c:pt>
                <c:pt idx="2">
                  <c:v>469435</c:v>
                </c:pt>
                <c:pt idx="3">
                  <c:v>471238</c:v>
                </c:pt>
                <c:pt idx="4">
                  <c:v>475254</c:v>
                </c:pt>
                <c:pt idx="5">
                  <c:v>452589</c:v>
                </c:pt>
                <c:pt idx="6">
                  <c:v>437117</c:v>
                </c:pt>
                <c:pt idx="7">
                  <c:v>481294</c:v>
                </c:pt>
                <c:pt idx="8">
                  <c:v>487393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904-4814-86D3-CAD3DDCB69E6}"/>
            </c:ext>
          </c:extLst>
        </c:ser>
        <c:ser>
          <c:idx val="0"/>
          <c:order val="1"/>
          <c:tx>
            <c:strRef>
              <c:f>'Monthly Enrollees'!$A$207</c:f>
              <c:strCache>
                <c:ptCount val="1"/>
                <c:pt idx="0">
                  <c:v>Managed Care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</c:spPr>
          <c:invertIfNegative val="0"/>
          <c:dLbls>
            <c:dLbl>
              <c:idx val="0"/>
              <c:tx>
                <c:strRef>
                  <c:f>'Monthly Enrollees'!$B$212</c:f>
                  <c:strCache>
                    <c:ptCount val="1"/>
                    <c:pt idx="0">
                      <c:v>49.6%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{32694F39-E0E5-497F-A38F-099D976C071E}</c15:txfldGUID>
                      <c15:f>'Monthly Enrollees'!$B$212</c15:f>
                      <c15:dlblFieldTableCache>
                        <c:ptCount val="1"/>
                        <c:pt idx="0">
                          <c:v>49.6%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A-A904-4814-86D3-CAD3DDCB69E6}"/>
                </c:ext>
              </c:extLst>
            </c:dLbl>
            <c:dLbl>
              <c:idx val="1"/>
              <c:tx>
                <c:strRef>
                  <c:f>'Monthly Enrollees'!$C$212</c:f>
                  <c:strCache>
                    <c:ptCount val="1"/>
                    <c:pt idx="0">
                      <c:v>49.0%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{DD28E40F-0AD4-459C-A1CF-B27F8BE2A6B4}</c15:txfldGUID>
                      <c15:f>'Monthly Enrollees'!$C$212</c15:f>
                      <c15:dlblFieldTableCache>
                        <c:ptCount val="1"/>
                        <c:pt idx="0">
                          <c:v>49.0%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B-A904-4814-86D3-CAD3DDCB69E6}"/>
                </c:ext>
              </c:extLst>
            </c:dLbl>
            <c:dLbl>
              <c:idx val="2"/>
              <c:tx>
                <c:strRef>
                  <c:f>'Monthly Enrollees'!$D$212</c:f>
                  <c:strCache>
                    <c:ptCount val="1"/>
                    <c:pt idx="0">
                      <c:v>47.3%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{73747398-BC5B-43E5-83D2-0E3204E5D00F}</c15:txfldGUID>
                      <c15:f>'Monthly Enrollees'!$D$212</c15:f>
                      <c15:dlblFieldTableCache>
                        <c:ptCount val="1"/>
                        <c:pt idx="0">
                          <c:v>47.3%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C-A904-4814-86D3-CAD3DDCB69E6}"/>
                </c:ext>
              </c:extLst>
            </c:dLbl>
            <c:dLbl>
              <c:idx val="3"/>
              <c:tx>
                <c:strRef>
                  <c:f>'Monthly Enrollees'!$E$212</c:f>
                  <c:strCache>
                    <c:ptCount val="1"/>
                    <c:pt idx="0">
                      <c:v>47.5%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{070FD983-F2FB-458C-A44B-4C361568C883}</c15:txfldGUID>
                      <c15:f>'Monthly Enrollees'!$E$212</c15:f>
                      <c15:dlblFieldTableCache>
                        <c:ptCount val="1"/>
                        <c:pt idx="0">
                          <c:v>47.5%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D-A904-4814-86D3-CAD3DDCB69E6}"/>
                </c:ext>
              </c:extLst>
            </c:dLbl>
            <c:dLbl>
              <c:idx val="4"/>
              <c:tx>
                <c:strRef>
                  <c:f>'Monthly Enrollees'!$F$212</c:f>
                  <c:strCache>
                    <c:ptCount val="1"/>
                    <c:pt idx="0">
                      <c:v>46.6%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{FCE95D75-1114-44F6-8F4F-DAAB1142DE46}</c15:txfldGUID>
                      <c15:f>'Monthly Enrollees'!$F$212</c15:f>
                      <c15:dlblFieldTableCache>
                        <c:ptCount val="1"/>
                        <c:pt idx="0">
                          <c:v>46.6%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E-A904-4814-86D3-CAD3DDCB69E6}"/>
                </c:ext>
              </c:extLst>
            </c:dLbl>
            <c:dLbl>
              <c:idx val="5"/>
              <c:tx>
                <c:strRef>
                  <c:f>'Monthly Enrollees'!$G$212</c:f>
                  <c:strCache>
                    <c:ptCount val="1"/>
                    <c:pt idx="0">
                      <c:v>47.9%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{05B4F3D6-0816-4661-9C90-DD969A0181F6}</c15:txfldGUID>
                      <c15:f>'Monthly Enrollees'!$G$212</c15:f>
                      <c15:dlblFieldTableCache>
                        <c:ptCount val="1"/>
                        <c:pt idx="0">
                          <c:v>47.9%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F-A904-4814-86D3-CAD3DDCB69E6}"/>
                </c:ext>
              </c:extLst>
            </c:dLbl>
            <c:dLbl>
              <c:idx val="6"/>
              <c:tx>
                <c:strRef>
                  <c:f>'Monthly Enrollees'!$H$212</c:f>
                  <c:strCache>
                    <c:ptCount val="1"/>
                    <c:pt idx="0">
                      <c:v>47.1%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{29C36A17-0014-4056-BEB8-75A1B3D79079}</c15:txfldGUID>
                      <c15:f>'Monthly Enrollees'!$H$212</c15:f>
                      <c15:dlblFieldTableCache>
                        <c:ptCount val="1"/>
                        <c:pt idx="0">
                          <c:v>47.1%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0-A904-4814-86D3-CAD3DDCB69E6}"/>
                </c:ext>
              </c:extLst>
            </c:dLbl>
            <c:dLbl>
              <c:idx val="7"/>
              <c:tx>
                <c:strRef>
                  <c:f>'Monthly Enrollees'!$I$212</c:f>
                  <c:strCache>
                    <c:ptCount val="1"/>
                    <c:pt idx="0">
                      <c:v>49.0%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{1A16B2CC-16DA-4DC2-978D-9D322DABBE94}</c15:txfldGUID>
                      <c15:f>'Monthly Enrollees'!$I$212</c15:f>
                      <c15:dlblFieldTableCache>
                        <c:ptCount val="1"/>
                        <c:pt idx="0">
                          <c:v>49.0%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1-A904-4814-86D3-CAD3DDCB69E6}"/>
                </c:ext>
              </c:extLst>
            </c:dLbl>
            <c:dLbl>
              <c:idx val="8"/>
              <c:tx>
                <c:strRef>
                  <c:f>'Monthly Enrollees'!$J$212</c:f>
                  <c:strCache>
                    <c:ptCount val="1"/>
                    <c:pt idx="0">
                      <c:v>50.4%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{A6BC14A2-CEF9-4F56-8951-8F27DD05B7CC}</c15:txfldGUID>
                      <c15:f>'Monthly Enrollees'!$J$212</c15:f>
                      <c15:dlblFieldTableCache>
                        <c:ptCount val="1"/>
                        <c:pt idx="0">
                          <c:v>50.4%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2-A904-4814-86D3-CAD3DDCB69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'Monthly Enrollees'!$B$206:$J$206</c:f>
              <c:numCache>
                <c:formatCode>mmm\-yyyy</c:formatCode>
                <c:ptCount val="9"/>
                <c:pt idx="0">
                  <c:v>39600</c:v>
                </c:pt>
                <c:pt idx="1">
                  <c:v>39965</c:v>
                </c:pt>
                <c:pt idx="2">
                  <c:v>40330</c:v>
                </c:pt>
                <c:pt idx="3">
                  <c:v>40695</c:v>
                </c:pt>
                <c:pt idx="4">
                  <c:v>41072</c:v>
                </c:pt>
                <c:pt idx="5">
                  <c:v>41438</c:v>
                </c:pt>
                <c:pt idx="6">
                  <c:v>41791</c:v>
                </c:pt>
                <c:pt idx="7">
                  <c:v>42185</c:v>
                </c:pt>
                <c:pt idx="8">
                  <c:v>42522</c:v>
                </c:pt>
              </c:numCache>
            </c:numRef>
          </c:cat>
          <c:val>
            <c:numRef>
              <c:f>'Monthly Enrollees'!$B$207:$J$207</c:f>
              <c:numCache>
                <c:formatCode>_(* #,##0_);_(* \(#,##0\);_(* "-"??_);_(@_)</c:formatCode>
                <c:ptCount val="9"/>
                <c:pt idx="0">
                  <c:v>402928.96557890304</c:v>
                </c:pt>
                <c:pt idx="1">
                  <c:v>414101</c:v>
                </c:pt>
                <c:pt idx="2">
                  <c:v>421756</c:v>
                </c:pt>
                <c:pt idx="3">
                  <c:v>426068</c:v>
                </c:pt>
                <c:pt idx="4">
                  <c:v>413905</c:v>
                </c:pt>
                <c:pt idx="5">
                  <c:v>415637</c:v>
                </c:pt>
                <c:pt idx="6">
                  <c:v>388857</c:v>
                </c:pt>
                <c:pt idx="7">
                  <c:v>462963</c:v>
                </c:pt>
                <c:pt idx="8">
                  <c:v>495383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A904-4814-86D3-CAD3DDCB69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100"/>
        <c:axId val="199514752"/>
        <c:axId val="199537024"/>
      </c:barChart>
      <c:lineChart>
        <c:grouping val="standard"/>
        <c:varyColors val="0"/>
        <c:ser>
          <c:idx val="2"/>
          <c:order val="2"/>
          <c:tx>
            <c:v>MO HealthNet Enrollment</c:v>
          </c:tx>
          <c:spPr>
            <a:ln w="50800">
              <a:solidFill>
                <a:srgbClr val="92D050"/>
              </a:solidFill>
            </a:ln>
          </c:spPr>
          <c:marker>
            <c:symbol val="circle"/>
            <c:size val="9"/>
            <c:spPr>
              <a:solidFill>
                <a:srgbClr val="92D050"/>
              </a:solidFill>
              <a:ln>
                <a:solidFill>
                  <a:srgbClr val="4A7EBB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'Monthly Enrollees'!$B$206:$J$206</c:f>
              <c:numCache>
                <c:formatCode>mmm\-yyyy</c:formatCode>
                <c:ptCount val="9"/>
                <c:pt idx="0">
                  <c:v>39600</c:v>
                </c:pt>
                <c:pt idx="1">
                  <c:v>39965</c:v>
                </c:pt>
                <c:pt idx="2">
                  <c:v>40330</c:v>
                </c:pt>
                <c:pt idx="3">
                  <c:v>40695</c:v>
                </c:pt>
                <c:pt idx="4">
                  <c:v>41072</c:v>
                </c:pt>
                <c:pt idx="5">
                  <c:v>41438</c:v>
                </c:pt>
                <c:pt idx="6">
                  <c:v>41791</c:v>
                </c:pt>
                <c:pt idx="7">
                  <c:v>42185</c:v>
                </c:pt>
                <c:pt idx="8">
                  <c:v>42522</c:v>
                </c:pt>
              </c:numCache>
            </c:numRef>
          </c:cat>
          <c:val>
            <c:numRef>
              <c:f>'Monthly Enrollees'!$B$209:$J$209</c:f>
              <c:numCache>
                <c:formatCode>_(* #,##0_);_(* \(#,##0\);_(* "-"??_);_(@_)</c:formatCode>
                <c:ptCount val="9"/>
                <c:pt idx="0">
                  <c:v>811870</c:v>
                </c:pt>
                <c:pt idx="1">
                  <c:v>845816</c:v>
                </c:pt>
                <c:pt idx="2">
                  <c:v>891191</c:v>
                </c:pt>
                <c:pt idx="3">
                  <c:v>897306</c:v>
                </c:pt>
                <c:pt idx="4">
                  <c:v>889159</c:v>
                </c:pt>
                <c:pt idx="5">
                  <c:v>868226</c:v>
                </c:pt>
                <c:pt idx="6">
                  <c:v>825974</c:v>
                </c:pt>
                <c:pt idx="7">
                  <c:v>944257</c:v>
                </c:pt>
                <c:pt idx="8">
                  <c:v>982776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A904-4814-86D3-CAD3DDCB69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540096"/>
        <c:axId val="199538560"/>
      </c:lineChart>
      <c:catAx>
        <c:axId val="199514752"/>
        <c:scaling>
          <c:orientation val="minMax"/>
        </c:scaling>
        <c:delete val="0"/>
        <c:axPos val="b"/>
        <c:numFmt formatCode="mmm\-yyyy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99537024"/>
        <c:crosses val="autoZero"/>
        <c:auto val="0"/>
        <c:lblAlgn val="ctr"/>
        <c:lblOffset val="100"/>
        <c:noMultiLvlLbl val="0"/>
      </c:catAx>
      <c:valAx>
        <c:axId val="199537024"/>
        <c:scaling>
          <c:orientation val="minMax"/>
          <c:max val="1250000"/>
        </c:scaling>
        <c:delete val="0"/>
        <c:axPos val="l"/>
        <c:majorGridlines>
          <c:spPr>
            <a:ln>
              <a:solidFill>
                <a:srgbClr val="7F7F7F"/>
              </a:solidFill>
              <a:prstDash val="dash"/>
            </a:ln>
          </c:spPr>
        </c:majorGridlines>
        <c:numFmt formatCode="_(* #,##0_);_(* \(#,##0\);_(* &quot;-&quot;??_);_(@_)" sourceLinked="1"/>
        <c:majorTickMark val="out"/>
        <c:minorTickMark val="none"/>
        <c:tickLblPos val="nextTo"/>
        <c:crossAx val="199514752"/>
        <c:crosses val="autoZero"/>
        <c:crossBetween val="between"/>
        <c:majorUnit val="250000"/>
      </c:valAx>
      <c:valAx>
        <c:axId val="199538560"/>
        <c:scaling>
          <c:orientation val="minMax"/>
          <c:max val="1250000"/>
          <c:min val="0"/>
        </c:scaling>
        <c:delete val="0"/>
        <c:axPos val="r"/>
        <c:numFmt formatCode="_(* #,##0_);_(* \(#,##0\);_(* &quot;-&quot;??_);_(@_)" sourceLinked="1"/>
        <c:majorTickMark val="none"/>
        <c:minorTickMark val="none"/>
        <c:tickLblPos val="none"/>
        <c:crossAx val="199540096"/>
        <c:crosses val="max"/>
        <c:crossBetween val="between"/>
        <c:majorUnit val="250000"/>
      </c:valAx>
      <c:dateAx>
        <c:axId val="199540096"/>
        <c:scaling>
          <c:orientation val="minMax"/>
        </c:scaling>
        <c:delete val="1"/>
        <c:axPos val="b"/>
        <c:numFmt formatCode="mmm\-yyyy" sourceLinked="1"/>
        <c:majorTickMark val="out"/>
        <c:minorTickMark val="none"/>
        <c:tickLblPos val="none"/>
        <c:crossAx val="199538560"/>
        <c:crosses val="autoZero"/>
        <c:auto val="1"/>
        <c:lblOffset val="100"/>
        <c:baseTimeUnit val="months"/>
      </c:dateAx>
      <c:spPr>
        <a:noFill/>
        <a:ln>
          <a:solidFill>
            <a:srgbClr val="7F7F7F"/>
          </a:solidFill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58407227613410129"/>
          <c:y val="3.1061799093295157E-2"/>
          <c:w val="0.36750005170933736"/>
          <c:h val="5.3027757893899623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Calibri" panose="020F0502020204030204" pitchFamily="34" charset="0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0.02822</cdr:x>
      <cdr:y>0.96111</cdr:y>
    </cdr:from>
    <cdr:to>
      <cdr:x>0.57103</cdr:x>
      <cdr:y>0.99094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4444" y="6048305"/>
          <a:ext cx="4701848" cy="1877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 dirty="0">
              <a:latin typeface="Calibri" panose="020F0502020204030204" pitchFamily="34" charset="0"/>
            </a:rPr>
            <a:t>Does not include women</a:t>
          </a:r>
          <a:r>
            <a:rPr lang="en-US" sz="800" baseline="0" dirty="0">
              <a:latin typeface="Calibri" panose="020F0502020204030204" pitchFamily="34" charset="0"/>
            </a:rPr>
            <a:t> enrolled the Women's Health Services category</a:t>
          </a:r>
          <a:endParaRPr lang="en-US" sz="800" dirty="0">
            <a:latin typeface="Calibri" panose="020F050202020403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6352B-751E-40A4-97F4-34B92F90FFCB}" type="datetimeFigureOut">
              <a:rPr lang="en-US" smtClean="0"/>
              <a:t>10/18/2023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F10A1-9AAD-4A3D-A0EE-E426BABFD4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176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3" tIns="46642" rIns="93283" bIns="4664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3" tIns="46642" rIns="93283" bIns="46642" rtlCol="0"/>
          <a:lstStyle>
            <a:lvl1pPr algn="r">
              <a:defRPr sz="1200"/>
            </a:lvl1pPr>
          </a:lstStyle>
          <a:p>
            <a:fld id="{2B814AF0-919C-4C78-9E2D-2BCED4B30CE8}" type="datetimeFigureOut">
              <a:rPr lang="en-US" smtClean="0"/>
              <a:pPr/>
              <a:t>10/18/2023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2963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3" tIns="46642" rIns="93283" bIns="4664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3" tIns="46642" rIns="93283" bIns="4664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3" tIns="46642" rIns="93283" bIns="4664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3" tIns="46642" rIns="93283" bIns="46642" rtlCol="0" anchor="b"/>
          <a:lstStyle>
            <a:lvl1pPr algn="r">
              <a:defRPr sz="1200"/>
            </a:lvl1pPr>
          </a:lstStyle>
          <a:p>
            <a:fld id="{F3471CCA-71B0-44C3-BF6F-A6C44A0231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125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38D6-9E26-40A2-A510-1E52C0EA72EC}" type="datetime1">
              <a:rPr lang="en-US" smtClean="0"/>
              <a:pPr/>
              <a:t>10/18/2023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5356A18-3E27-4131-84E9-721FDDE4A1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DDF5-6445-418F-83A0-9A47CB6DFC1A}" type="datetime1">
              <a:rPr lang="en-US" smtClean="0"/>
              <a:pPr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6A18-3E27-4131-84E9-721FDDE4A1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5356A18-3E27-4131-84E9-721FDDE4A1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370F8-2E9B-47B3-AD59-412E39D94581}" type="datetime1">
              <a:rPr lang="en-US" smtClean="0"/>
              <a:pPr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CD43-1C48-493C-827D-0F4EE9DBE827}" type="datetime1">
              <a:rPr lang="en-US" smtClean="0"/>
              <a:pPr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5356A18-3E27-4131-84E9-721FDDE4A1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6A1E5-365E-48B6-8677-48F904020550}" type="datetime1">
              <a:rPr lang="en-US" smtClean="0"/>
              <a:pPr/>
              <a:t>10/18/2023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5356A18-3E27-4131-84E9-721FDDE4A1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9B83253-8278-4CED-85FA-D1E739171BD4}" type="datetime1">
              <a:rPr lang="en-US" smtClean="0"/>
              <a:pPr/>
              <a:t>10/18/2023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6A18-3E27-4131-84E9-721FDDE4A1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E2B70-5A08-4F0D-AD9A-CDD73F35B1EA}" type="datetime1">
              <a:rPr lang="en-US" smtClean="0"/>
              <a:pPr/>
              <a:t>10/18/2023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5356A18-3E27-4131-84E9-721FDDE4A1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FDF68-468E-4E5C-A671-EFD744B58613}" type="datetime1">
              <a:rPr lang="en-US" smtClean="0"/>
              <a:pPr/>
              <a:t>10/18/2023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5356A18-3E27-4131-84E9-721FDDE4A1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90FE-CDA6-49D0-843F-11D32E543254}" type="datetime1">
              <a:rPr lang="en-US" smtClean="0"/>
              <a:pPr/>
              <a:t>10/18/2023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356A18-3E27-4131-84E9-721FDDE4A1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5356A18-3E27-4131-84E9-721FDDE4A1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CE75-A999-422B-AE97-47B097D979F9}" type="datetime1">
              <a:rPr lang="en-US" smtClean="0"/>
              <a:pPr/>
              <a:t>10/18/2023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5356A18-3E27-4131-84E9-721FDDE4A1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C04ECC5-7600-48F4-97C0-0B9776C13A0F}" type="datetime1">
              <a:rPr lang="en-US" smtClean="0"/>
              <a:pPr/>
              <a:t>10/18/2023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7CCC1D2-404E-4ABC-8970-91EBFE1E7F0F}" type="datetime1">
              <a:rPr lang="en-US" smtClean="0"/>
              <a:pPr/>
              <a:t>10/18/2023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5356A18-3E27-4131-84E9-721FDDE4A1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Excel_Worksheet.xls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Excel_Worksheet1.xls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Excel_Worksheet2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819400"/>
            <a:ext cx="7315200" cy="26670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Calibri" pitchFamily="34" charset="0"/>
              </a:rPr>
              <a:t>SFY-2017 Budget UPDATE for MO HealthNet Oversight Committee</a:t>
            </a:r>
          </a:p>
        </p:txBody>
      </p:sp>
      <p:pic>
        <p:nvPicPr>
          <p:cNvPr id="5" name="Picture 4" descr="DEPTSS_Logo_2clr_tag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2489199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MO HealthNet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304800"/>
            <a:ext cx="5678313" cy="1684774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105400" y="5257800"/>
            <a:ext cx="3886200" cy="1219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Presented by Andrew Bond, CPA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Finance Director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July 12, 2016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960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324600" cy="9144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Calibri" pitchFamily="34" charset="0"/>
              </a:rPr>
              <a:t>MO HealthNet Oversight Committee </a:t>
            </a:r>
            <a:br>
              <a:rPr lang="en-US" sz="2800" dirty="0" smtClean="0">
                <a:latin typeface="Calibri" pitchFamily="34" charset="0"/>
              </a:rPr>
            </a:br>
            <a:r>
              <a:rPr lang="en-US" sz="2800" b="1" dirty="0" smtClean="0">
                <a:latin typeface="Calibri" pitchFamily="34" charset="0"/>
              </a:rPr>
              <a:t>MHN Monthly Enrollment - Last 10 Years</a:t>
            </a:r>
            <a:endParaRPr lang="en-US" sz="3200" b="1" dirty="0">
              <a:latin typeface="Calibri" pitchFamily="34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28600"/>
            <a:ext cx="2209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6A18-3E27-4131-84E9-721FDDE4A1D5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141430"/>
              </p:ext>
            </p:extLst>
          </p:nvPr>
        </p:nvGraphicFramePr>
        <p:xfrm>
          <a:off x="152400" y="1371600"/>
          <a:ext cx="8842248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9628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914400"/>
          </a:xfrm>
        </p:spPr>
        <p:txBody>
          <a:bodyPr>
            <a:noAutofit/>
          </a:bodyPr>
          <a:lstStyle/>
          <a:p>
            <a:pPr algn="l"/>
            <a:r>
              <a:rPr lang="en-US" sz="2600" dirty="0" smtClean="0">
                <a:latin typeface="Calibri" pitchFamily="34" charset="0"/>
              </a:rPr>
              <a:t>MO HealthNet Oversight Committee </a:t>
            </a:r>
            <a:br>
              <a:rPr lang="en-US" sz="2600" dirty="0" smtClean="0">
                <a:latin typeface="Calibri" pitchFamily="34" charset="0"/>
              </a:rPr>
            </a:br>
            <a:r>
              <a:rPr lang="en-US" sz="2600" b="1" dirty="0" smtClean="0">
                <a:latin typeface="Calibri" pitchFamily="34" charset="0"/>
              </a:rPr>
              <a:t>MHN Enrollment – Managed Care Penetration</a:t>
            </a:r>
            <a:endParaRPr lang="en-US" sz="2600" b="1" dirty="0">
              <a:latin typeface="Calibri" pitchFamily="34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3646" y="263237"/>
            <a:ext cx="2008909" cy="69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6A18-3E27-4131-84E9-721FDDE4A1D5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467531"/>
              </p:ext>
            </p:extLst>
          </p:nvPr>
        </p:nvGraphicFramePr>
        <p:xfrm>
          <a:off x="152400" y="1295400"/>
          <a:ext cx="8842248" cy="5102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574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28600"/>
            <a:ext cx="2209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239000" cy="9144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Calibri" pitchFamily="34" charset="0"/>
              </a:rPr>
              <a:t>MO HealthNet Oversight Committee </a:t>
            </a:r>
            <a:br>
              <a:rPr lang="en-US" sz="2800" dirty="0" smtClean="0">
                <a:latin typeface="Calibri" pitchFamily="34" charset="0"/>
              </a:rPr>
            </a:br>
            <a:r>
              <a:rPr lang="en-US" sz="2800" b="1" dirty="0">
                <a:latin typeface="Calibri" pitchFamily="34" charset="0"/>
              </a:rPr>
              <a:t>SFY-2017 </a:t>
            </a:r>
            <a:r>
              <a:rPr lang="en-US" sz="2800" b="1" dirty="0" smtClean="0">
                <a:latin typeface="Calibri" pitchFamily="34" charset="0"/>
              </a:rPr>
              <a:t>TAFP Budget</a:t>
            </a:r>
            <a:endParaRPr lang="en-US" sz="3200" b="1" dirty="0">
              <a:latin typeface="Calibri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6A18-3E27-4131-84E9-721FDDE4A1D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905000"/>
            <a:ext cx="8503920" cy="4194048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Calibri" pitchFamily="34" charset="0"/>
              </a:rPr>
              <a:t>Total Medicaid Appropriations All Agencies</a:t>
            </a:r>
          </a:p>
          <a:p>
            <a:pPr algn="ctr">
              <a:buNone/>
            </a:pPr>
            <a:endParaRPr lang="en-US" dirty="0" smtClean="0">
              <a:latin typeface="Calibri" pitchFamily="34" charset="0"/>
            </a:endParaRPr>
          </a:p>
          <a:p>
            <a:pPr algn="ctr">
              <a:buNone/>
            </a:pPr>
            <a:endParaRPr lang="en-US" dirty="0">
              <a:latin typeface="Calibri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745832"/>
              </p:ext>
            </p:extLst>
          </p:nvPr>
        </p:nvGraphicFramePr>
        <p:xfrm>
          <a:off x="228600" y="2667000"/>
          <a:ext cx="8763000" cy="1733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Worksheet" r:id="rId4" imgW="7124700" imgH="1409610" progId="Excel.Sheet.12">
                  <p:embed/>
                </p:oleObj>
              </mc:Choice>
              <mc:Fallback>
                <p:oleObj name="Worksheet" r:id="rId4" imgW="7124700" imgH="14096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2667000"/>
                        <a:ext cx="8763000" cy="17338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77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28600"/>
            <a:ext cx="2209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6A18-3E27-4131-84E9-721FDDE4A1D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239000" cy="9144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Calibri" pitchFamily="34" charset="0"/>
              </a:rPr>
              <a:t>MO HealthNet Oversight Committee </a:t>
            </a:r>
            <a:br>
              <a:rPr lang="en-US" sz="2800" dirty="0" smtClean="0">
                <a:latin typeface="Calibri" pitchFamily="34" charset="0"/>
              </a:rPr>
            </a:br>
            <a:r>
              <a:rPr lang="en-US" sz="2800" b="1" dirty="0">
                <a:latin typeface="Calibri" pitchFamily="34" charset="0"/>
              </a:rPr>
              <a:t>SFY-2017 TAFP Budget</a:t>
            </a:r>
            <a:endParaRPr lang="en-US" sz="3200" b="1" dirty="0">
              <a:latin typeface="Calibri" pitchFamily="34" charset="0"/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461203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77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28600"/>
            <a:ext cx="2209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6A18-3E27-4131-84E9-721FDDE4A1D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239000" cy="9144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Calibri" pitchFamily="34" charset="0"/>
              </a:rPr>
              <a:t>MO HealthNet Oversight Committee </a:t>
            </a:r>
            <a:br>
              <a:rPr lang="en-US" sz="2800" dirty="0" smtClean="0">
                <a:latin typeface="Calibri" pitchFamily="34" charset="0"/>
              </a:rPr>
            </a:br>
            <a:r>
              <a:rPr lang="en-US" sz="2800" b="1" dirty="0">
                <a:latin typeface="Calibri" pitchFamily="34" charset="0"/>
              </a:rPr>
              <a:t>SFY-2017 TAFP Budget</a:t>
            </a:r>
            <a:endParaRPr lang="en-US" sz="3200" b="1" dirty="0">
              <a:latin typeface="Calibri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0837945"/>
              </p:ext>
            </p:extLst>
          </p:nvPr>
        </p:nvGraphicFramePr>
        <p:xfrm>
          <a:off x="152400" y="1676400"/>
          <a:ext cx="8778240" cy="3183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Worksheet" r:id="rId4" imgW="8115211" imgH="2943356" progId="Excel.Sheet.12">
                  <p:embed/>
                </p:oleObj>
              </mc:Choice>
              <mc:Fallback>
                <p:oleObj name="Worksheet" r:id="rId4" imgW="8115211" imgH="294335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676400"/>
                        <a:ext cx="8778240" cy="31836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413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28600"/>
            <a:ext cx="2209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6A18-3E27-4131-84E9-721FDDE4A1D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239000" cy="9144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Calibri" pitchFamily="34" charset="0"/>
              </a:rPr>
              <a:t>MO HealthNet Oversight Committee </a:t>
            </a:r>
            <a:br>
              <a:rPr lang="en-US" sz="2800" dirty="0" smtClean="0">
                <a:latin typeface="Calibri" pitchFamily="34" charset="0"/>
              </a:rPr>
            </a:br>
            <a:r>
              <a:rPr lang="en-US" sz="2800" b="1" dirty="0">
                <a:latin typeface="Calibri" pitchFamily="34" charset="0"/>
              </a:rPr>
              <a:t>SFY-2017 TAFP Budget</a:t>
            </a:r>
            <a:endParaRPr lang="en-US" sz="3200" b="1" dirty="0">
              <a:latin typeface="Calibri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694122"/>
              </p:ext>
            </p:extLst>
          </p:nvPr>
        </p:nvGraphicFramePr>
        <p:xfrm>
          <a:off x="152400" y="1981200"/>
          <a:ext cx="8778240" cy="2987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Worksheet" r:id="rId4" imgW="8115211" imgH="2762230" progId="Excel.Sheet.12">
                  <p:embed/>
                </p:oleObj>
              </mc:Choice>
              <mc:Fallback>
                <p:oleObj name="Worksheet" r:id="rId4" imgW="8115211" imgH="27622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981200"/>
                        <a:ext cx="8778240" cy="29878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767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10465</TotalTime>
  <Words>116</Words>
  <Application>Microsoft Office PowerPoint</Application>
  <PresentationFormat>On-screen Show (4:3)</PresentationFormat>
  <Paragraphs>21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Calibri</vt:lpstr>
      <vt:lpstr>Georgia</vt:lpstr>
      <vt:lpstr>Wingdings</vt:lpstr>
      <vt:lpstr>Wingdings 2</vt:lpstr>
      <vt:lpstr>Wingdings 3</vt:lpstr>
      <vt:lpstr>Civic</vt:lpstr>
      <vt:lpstr>Worksheet</vt:lpstr>
      <vt:lpstr>PowerPoint Presentation</vt:lpstr>
      <vt:lpstr>MO HealthNet Oversight Committee  MHN Monthly Enrollment - Last 10 Years</vt:lpstr>
      <vt:lpstr>MO HealthNet Oversight Committee  MHN Enrollment – Managed Care Penetration</vt:lpstr>
      <vt:lpstr>MO HealthNet Oversight Committee  SFY-2017 TAFP Budget</vt:lpstr>
      <vt:lpstr>MO HealthNet Oversight Committee  SFY-2017 TAFP Budget</vt:lpstr>
      <vt:lpstr>MO HealthNet Oversight Committee  SFY-2017 TAFP Budget</vt:lpstr>
      <vt:lpstr>MO HealthNet Oversight Committee  SFY-2017 TAFP Budget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Lappie</dc:creator>
  <cp:lastModifiedBy>Kemna, Luann</cp:lastModifiedBy>
  <cp:revision>42</cp:revision>
  <cp:lastPrinted>2016-07-11T22:31:15Z</cp:lastPrinted>
  <dcterms:created xsi:type="dcterms:W3CDTF">2013-01-29T00:44:32Z</dcterms:created>
  <dcterms:modified xsi:type="dcterms:W3CDTF">2023-10-18T15:35:48Z</dcterms:modified>
</cp:coreProperties>
</file>