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9"/>
  </p:notesMasterIdLst>
  <p:sldIdLst>
    <p:sldId id="256" r:id="rId2"/>
    <p:sldId id="280" r:id="rId3"/>
    <p:sldId id="285" r:id="rId4"/>
    <p:sldId id="286" r:id="rId5"/>
    <p:sldId id="284" r:id="rId6"/>
    <p:sldId id="290" r:id="rId7"/>
    <p:sldId id="28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590" autoAdjust="0"/>
  </p:normalViewPr>
  <p:slideViewPr>
    <p:cSldViewPr>
      <p:cViewPr varScale="1">
        <p:scale>
          <a:sx n="71" d="100"/>
          <a:sy n="71" d="100"/>
        </p:scale>
        <p:origin x="1536" y="7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2B814AF0-919C-4C78-9E2D-2BCED4B30CE8}" type="datetimeFigureOut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6612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F3471CCA-71B0-44C3-BF6F-A6C44A0231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25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38D6-9E26-40A2-A510-1E52C0EA72EC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DDF5-6445-418F-83A0-9A47CB6DFC1A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70F8-2E9B-47B3-AD59-412E39D94581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CD43-1C48-493C-827D-0F4EE9DBE827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A1E5-365E-48B6-8677-48F904020550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B83253-8278-4CED-85FA-D1E739171BD4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B70-5A08-4F0D-AD9A-CDD73F35B1EA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DF68-468E-4E5C-A671-EFD744B58613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90FE-CDA6-49D0-843F-11D32E543254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CE75-A999-422B-AE97-47B097D979F9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04ECC5-7600-48F4-97C0-0B9776C13A0F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CCC1D2-404E-4ABC-8970-91EBFE1E7F0F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315200" cy="2667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</a:rPr>
              <a:t>SFY-2018 Budget UPDATE for MO HealthNet Oversight Committee</a:t>
            </a:r>
          </a:p>
        </p:txBody>
      </p:sp>
      <p:pic>
        <p:nvPicPr>
          <p:cNvPr id="5" name="Picture 4" descr="DEPTSS_Logo_2clr_tag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2489199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O HealthNet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04800"/>
            <a:ext cx="5678313" cy="1684774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105400" y="5257800"/>
            <a:ext cx="38862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Presented by Valerie Huhn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000" dirty="0" smtClean="0">
                <a:latin typeface="Calibri" pitchFamily="34" charset="0"/>
              </a:rPr>
              <a:t>Acting Deputy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Finance Director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February 7, 2017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6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4109" name="Content Placeholder 410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6647173"/>
              </p:ext>
            </p:extLst>
          </p:nvPr>
        </p:nvGraphicFramePr>
        <p:xfrm>
          <a:off x="304799" y="1600200"/>
          <a:ext cx="8534402" cy="47243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4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18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Governor's Rec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TAFP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072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2017 DSS MO HealthNet Core 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$7,860.8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$1,400.9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$7,860.8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$1,400.9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7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2018 Major Budget Items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sng" strike="noStrike" dirty="0">
                          <a:effectLst/>
                          <a:latin typeface="Calibri" panose="020F0502020204030204" pitchFamily="34" charset="0"/>
                        </a:rPr>
                        <a:t>Medicaid Cost to Continue</a:t>
                      </a:r>
                      <a:r>
                        <a:rPr lang="en-US" sz="10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0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500" u="none" strike="noStrike" dirty="0">
                          <a:effectLst/>
                          <a:latin typeface="Calibri" panose="020F0502020204030204" pitchFamily="34" charset="0"/>
                        </a:rPr>
                        <a:t>Based on SFY-2018 ongoing need as reflected in SFY-2017 supplemental</a:t>
                      </a:r>
                      <a:r>
                        <a:rPr lang="en-US" sz="10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0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Pharmacy, Clawback, MORx, Physician, Dental, Nursing Facilities, NFFRA, Rehab &amp; Specialty Services, NEMT, Hospital Care, FQHC, Show-Me Healthy Babies and Blind Medical Benefits appropriations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$282.5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$63.5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9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sng" strike="noStrike" dirty="0">
                          <a:effectLst/>
                          <a:latin typeface="Calibri" panose="020F0502020204030204" pitchFamily="34" charset="0"/>
                        </a:rPr>
                        <a:t>GR Pickups</a:t>
                      </a:r>
                      <a:r>
                        <a:rPr lang="en-US" sz="15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5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500" u="none" strike="noStrike" dirty="0">
                          <a:effectLst/>
                          <a:latin typeface="Calibri" panose="020F0502020204030204" pitchFamily="34" charset="0"/>
                        </a:rPr>
                        <a:t>To replace one-time funding from DYS retroactive claiming and increased federal CHIP earnings 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Pharmacy, Clawback , MORx, Physician, Premium Payments, Rehab &amp; Specialty Services, Managed Care, Hospital Care, and Blind Pension Medical Benefits appropriations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$113.0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$113.0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$113.0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$109.0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1" marR="8701" marT="8701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SFY-2018 Budget</a:t>
            </a:r>
            <a:endParaRPr lang="en-US" sz="32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SFY-2018 Budget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124" name="Table 5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67103"/>
              </p:ext>
            </p:extLst>
          </p:nvPr>
        </p:nvGraphicFramePr>
        <p:xfrm>
          <a:off x="304800" y="1600201"/>
          <a:ext cx="8534399" cy="47243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4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17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Governor's Rec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  <a:latin typeface="Calibri" panose="020F0502020204030204" pitchFamily="34" charset="0"/>
                        </a:rPr>
                        <a:t>TAFP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2018 Major Budget Items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1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Pharmacy PMPM Specialty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the ongoing inflation and utilization of specialty pharmaceuticals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$79.3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$28.5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7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Pharmacy PMPM Non-Specialty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the ongoing inflation and utilization of non-specialty pharmaceuticals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Pharmacy - Clawback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the increase in Medicare Part D clawback rates and utilization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$17.4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Premium Payments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the increase in Medicare Part B rates and utilization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$5.9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$5.9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8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SFY-2018 Budget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170" name="Table 7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77869"/>
              </p:ext>
            </p:extLst>
          </p:nvPr>
        </p:nvGraphicFramePr>
        <p:xfrm>
          <a:off x="304800" y="1552575"/>
          <a:ext cx="8534399" cy="47720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4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Governor's Rec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  <a:latin typeface="Calibri" panose="020F0502020204030204" pitchFamily="34" charset="0"/>
                        </a:rPr>
                        <a:t>TAFP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8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2018 Major Budget Items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Managed Care Actuarial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Managed Care medical, delivery and Neonatal Intensive Care Unit services to ensure that managed care payments are actuarially sound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$7.4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$7.4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NEMT Actuarial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NEMT rates to ensure payments are actuarially sound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9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Statewide Managed Care Transition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one month SFY17 capitation payment to be paid in arrears and Fee-For-Service claim run-out from SFY17 which will be paid in SFY18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$99.5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$35.3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$41.2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$14.6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Hospice Rate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Funding for annual hospice rate increase as established by Medicare. The MO HealthNet hospice rates are calculated based on the annual hospice rates established under Medicare.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9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SFY-2018 Budget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335259"/>
              </p:ext>
            </p:extLst>
          </p:nvPr>
        </p:nvGraphicFramePr>
        <p:xfrm>
          <a:off x="304800" y="1295400"/>
          <a:ext cx="8534399" cy="53631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4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4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Governor's Rec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  <a:latin typeface="Calibri" panose="020F0502020204030204" pitchFamily="34" charset="0"/>
                        </a:rPr>
                        <a:t>TAFP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2018 Major Budget Items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HB 1565 Asset Limit Increase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bill raises the MO HealthNet asset limits for MO HealthNet permanent and totally disabled claimants, MO HealthNet blind claimants, and MO HealthNet aged claimants from $1,000 to $2,000 for individuals and $2,000 to $4,000 for married couples in 2018.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$72.8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$15.7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$43.5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$5.2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Other NDIs: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Other Fund Offset (Managed Care)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$17.5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Tobacco Fund Swap (Managed Care)-Governor’s Amendment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$50.0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$55.0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FRA Health Home Authority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MMIS Contract Extensions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$1.5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MMIS Replacement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$20.3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$4.7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Medicaid ER Reduction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$0.1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Nursing Facility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 Increase  from Senior Services Protection Fund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55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of Care – From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24-21 points from Senior Services Protection Fund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$0.0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2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SFY-2018 Budget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64791"/>
              </p:ext>
            </p:extLst>
          </p:nvPr>
        </p:nvGraphicFramePr>
        <p:xfrm>
          <a:off x="228599" y="1524000"/>
          <a:ext cx="8686800" cy="48873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26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11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Governor's Rec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  <a:latin typeface="Calibri" panose="020F0502020204030204" pitchFamily="34" charset="0"/>
                        </a:rPr>
                        <a:t>TAFP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SFY 2018 Major Core Cuts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  <a:latin typeface="Calibri" panose="020F0502020204030204" pitchFamily="34" charset="0"/>
                        </a:rPr>
                        <a:t>Rollback of Rate Increases</a:t>
                      </a:r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Physician, Nursing </a:t>
                      </a:r>
                      <a:r>
                        <a:rPr lang="en-US" sz="1200" u="none" strike="noStrike" dirty="0" smtClean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Dental, Home Health, </a:t>
                      </a:r>
                      <a:r>
                        <a:rPr lang="en-US" sz="1200" u="none" strike="noStrike" dirty="0" smtClean="0">
                          <a:effectLst/>
                          <a:latin typeface="Calibri" panose="020F0502020204030204" pitchFamily="34" charset="0"/>
                        </a:rPr>
                        <a:t>Rehab &amp; Specialty,  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Complex Rehab, and Health Homes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($60.6)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($25.1)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($30.3)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($4.5)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Program Reductions and Eliminations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Women's Health Services (transferred to DHSS)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($4.0)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($4.0)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($10.8)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($10.8)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MORx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($0.5)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($0.5)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($12.5)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($12.5)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Pharmacy—OPI/BPM savings is difference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($131.6)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($30.9)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($145.6)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($35.9)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Monitoring 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($0.4)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($0.6)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Pager Pilot Program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($0.3)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($0.2)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($0.2)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($0.1)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Regional Care Coordination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($2.0)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($0.2)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($2.0)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($0.2)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CHAPS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($1.6)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($0.6)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($0.2)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($0.1)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Various empty or excess authority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18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($21.1)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($21.1)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</a:rPr>
                        <a:t>FMAP (net of NDI and core changes)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($68.3)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($68.3)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8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Total FY 2018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</a:rPr>
                        <a:t>DSS </a:t>
                      </a:r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MO HealthNet 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$8,322.4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$1,505.0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$8,005.4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$1,343.1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i="1" u="none" strike="noStrike" dirty="0">
                          <a:effectLst/>
                          <a:latin typeface="Calibri" panose="020F0502020204030204" pitchFamily="34" charset="0"/>
                        </a:rPr>
                        <a:t>(without transfer appropriations)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9" marR="9469" marT="9469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9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105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FY 2017 Consensus Revenue Estimate</a:t>
            </a:r>
          </a:p>
          <a:p>
            <a:pPr lvl="1"/>
            <a:r>
              <a:rPr lang="en-US" sz="2000" dirty="0" smtClean="0"/>
              <a:t>4.1% Growth - $9,633.7B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sz="2400" dirty="0" smtClean="0"/>
              <a:t>FY 2017 Revised Consensus Revenue Estimate</a:t>
            </a:r>
          </a:p>
          <a:p>
            <a:pPr lvl="1"/>
            <a:r>
              <a:rPr lang="en-US" sz="2000" dirty="0" smtClean="0"/>
              <a:t>3.0% Growth - $9,053B</a:t>
            </a:r>
          </a:p>
          <a:p>
            <a:pPr lvl="1"/>
            <a:r>
              <a:rPr lang="en-US" sz="2000" dirty="0" smtClean="0"/>
              <a:t>FY 2016 ended at .89% growth or $8,786.8B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sz="2400" dirty="0" smtClean="0"/>
              <a:t>FY 2018 Consensus Revenue Estimate</a:t>
            </a:r>
          </a:p>
          <a:p>
            <a:pPr lvl="1"/>
            <a:r>
              <a:rPr lang="en-US" sz="2000" dirty="0" smtClean="0"/>
              <a:t>3.8% Growth - $9,398B</a:t>
            </a:r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sz="2200" dirty="0" smtClean="0"/>
              <a:t>FY 2017 Actual </a:t>
            </a:r>
            <a:r>
              <a:rPr lang="en-US" sz="2400" dirty="0" smtClean="0"/>
              <a:t>Revenue</a:t>
            </a:r>
            <a:r>
              <a:rPr lang="en-US" sz="2200" dirty="0" smtClean="0"/>
              <a:t> Growth -  April Collections</a:t>
            </a:r>
          </a:p>
          <a:p>
            <a:pPr lvl="1"/>
            <a:r>
              <a:rPr lang="en-US" sz="2000" dirty="0" smtClean="0"/>
              <a:t>Increased 3.1% for the year.</a:t>
            </a:r>
          </a:p>
          <a:p>
            <a:pPr lvl="2"/>
            <a:r>
              <a:rPr lang="en-US" sz="1800" smtClean="0"/>
              <a:t>From $7.4B to $7.6B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A0EE-591D-46E1-ACD0-969530086DA1}" type="slidenum">
              <a:rPr lang="en-US" smtClean="0">
                <a:solidFill>
                  <a:srgbClr val="0070C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>MO HealthNet Oversight Committee </a:t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Revenue Update</a:t>
            </a:r>
            <a:endParaRPr lang="en-US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9620</TotalTime>
  <Words>956</Words>
  <Application>Microsoft Office PowerPoint</Application>
  <PresentationFormat>On-screen Show (4:3)</PresentationFormat>
  <Paragraphs>236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Georgia</vt:lpstr>
      <vt:lpstr>Wingdings</vt:lpstr>
      <vt:lpstr>Wingdings 2</vt:lpstr>
      <vt:lpstr>Civic</vt:lpstr>
      <vt:lpstr>PowerPoint Presentation</vt:lpstr>
      <vt:lpstr>MO HealthNet Oversight Committee  SFY-2018 Budget</vt:lpstr>
      <vt:lpstr>MO HealthNet Oversight Committee  SFY-2018 Budget</vt:lpstr>
      <vt:lpstr>MO HealthNet Oversight Committee  SFY-2018 Budget</vt:lpstr>
      <vt:lpstr>MO HealthNet Oversight Committee  SFY-2018 Budget</vt:lpstr>
      <vt:lpstr>MO HealthNet Oversight Committee  SFY-2018 Budget</vt:lpstr>
      <vt:lpstr>MO HealthNet Oversight Committee  Revenue Update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Lappie</dc:creator>
  <cp:lastModifiedBy>Kemna, Luann</cp:lastModifiedBy>
  <cp:revision>74</cp:revision>
  <cp:lastPrinted>2017-05-12T21:13:10Z</cp:lastPrinted>
  <dcterms:created xsi:type="dcterms:W3CDTF">2013-01-29T00:44:32Z</dcterms:created>
  <dcterms:modified xsi:type="dcterms:W3CDTF">2023-10-18T15:07:28Z</dcterms:modified>
</cp:coreProperties>
</file>