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14"/>
  </p:notesMasterIdLst>
  <p:handoutMasterIdLst>
    <p:handoutMasterId r:id="rId15"/>
  </p:handoutMasterIdLst>
  <p:sldIdLst>
    <p:sldId id="286" r:id="rId2"/>
    <p:sldId id="277" r:id="rId3"/>
    <p:sldId id="293" r:id="rId4"/>
    <p:sldId id="276" r:id="rId5"/>
    <p:sldId id="278" r:id="rId6"/>
    <p:sldId id="279" r:id="rId7"/>
    <p:sldId id="319" r:id="rId8"/>
    <p:sldId id="320" r:id="rId9"/>
    <p:sldId id="321" r:id="rId10"/>
    <p:sldId id="323" r:id="rId11"/>
    <p:sldId id="324" r:id="rId12"/>
    <p:sldId id="328" r:id="rId13"/>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eckvps" initials="d" lastIdx="15"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8E3F0"/>
    <a:srgbClr val="82B7E2"/>
    <a:srgbClr val="7AB2E0"/>
    <a:srgbClr val="481F91"/>
    <a:srgbClr val="4F2175"/>
    <a:srgbClr val="4A265E"/>
    <a:srgbClr val="C8C8CA"/>
    <a:srgbClr val="95B3D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728" autoAdjust="0"/>
    <p:restoredTop sz="94660"/>
  </p:normalViewPr>
  <p:slideViewPr>
    <p:cSldViewPr>
      <p:cViewPr varScale="1">
        <p:scale>
          <a:sx n="57" d="100"/>
          <a:sy n="57" d="100"/>
        </p:scale>
        <p:origin x="1387" y="4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1" Type="http://schemas.openxmlformats.org/officeDocument/2006/relationships/oleObject" Target="file:///D:\Users\younvez\Desktop\Medicaid%20%20Caseload%20Count%20Chart%20with%20expenditures.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0"/>
          <c:order val="0"/>
          <c:tx>
            <c:strRef>
              <c:f>'Caseload Counter'!$A$7</c:f>
              <c:strCache>
                <c:ptCount val="1"/>
                <c:pt idx="0">
                  <c:v>       Persons with Disabilities</c:v>
                </c:pt>
              </c:strCache>
            </c:strRef>
          </c:tx>
          <c:spPr>
            <a:ln>
              <a:solidFill>
                <a:schemeClr val="tx1"/>
              </a:solidFill>
            </a:ln>
          </c:spPr>
          <c:invertIfNegative val="0"/>
          <c:cat>
            <c:strRef>
              <c:f>'Caseload Counter'!$F$5:$BE$5</c:f>
              <c:strCache>
                <c:ptCount val="52"/>
                <c:pt idx="0">
                  <c:v>July 2013</c:v>
                </c:pt>
                <c:pt idx="1">
                  <c:v>Aug 2013</c:v>
                </c:pt>
                <c:pt idx="2">
                  <c:v>Sept 2013</c:v>
                </c:pt>
                <c:pt idx="3">
                  <c:v>Oct 2013</c:v>
                </c:pt>
                <c:pt idx="4">
                  <c:v>Nov 2013</c:v>
                </c:pt>
                <c:pt idx="5">
                  <c:v>Dec 2013</c:v>
                </c:pt>
                <c:pt idx="6">
                  <c:v>Jan 2014</c:v>
                </c:pt>
                <c:pt idx="7">
                  <c:v>Feb 2014</c:v>
                </c:pt>
                <c:pt idx="8">
                  <c:v>Mar 2014</c:v>
                </c:pt>
                <c:pt idx="9">
                  <c:v>Apr 2014</c:v>
                </c:pt>
                <c:pt idx="10">
                  <c:v>May 2014</c:v>
                </c:pt>
                <c:pt idx="11">
                  <c:v>June 2014</c:v>
                </c:pt>
                <c:pt idx="12">
                  <c:v>July 2014</c:v>
                </c:pt>
                <c:pt idx="13">
                  <c:v>Aug 2014</c:v>
                </c:pt>
                <c:pt idx="14">
                  <c:v>Sept 2014</c:v>
                </c:pt>
                <c:pt idx="15">
                  <c:v>Oct 2014</c:v>
                </c:pt>
                <c:pt idx="16">
                  <c:v>Nov 2014</c:v>
                </c:pt>
                <c:pt idx="17">
                  <c:v>Dec 2014</c:v>
                </c:pt>
                <c:pt idx="18">
                  <c:v>Jan 2015</c:v>
                </c:pt>
                <c:pt idx="19">
                  <c:v>Feb 2015</c:v>
                </c:pt>
                <c:pt idx="20">
                  <c:v>Mar 2015</c:v>
                </c:pt>
                <c:pt idx="21">
                  <c:v>Apr 2015</c:v>
                </c:pt>
                <c:pt idx="22">
                  <c:v>May 2015</c:v>
                </c:pt>
                <c:pt idx="23">
                  <c:v>June 2015</c:v>
                </c:pt>
                <c:pt idx="24">
                  <c:v>July 2015</c:v>
                </c:pt>
                <c:pt idx="25">
                  <c:v>Aug 2015</c:v>
                </c:pt>
                <c:pt idx="26">
                  <c:v>Sep 2015</c:v>
                </c:pt>
                <c:pt idx="27">
                  <c:v>Oct 2015</c:v>
                </c:pt>
                <c:pt idx="28">
                  <c:v>Nov 2015</c:v>
                </c:pt>
                <c:pt idx="29">
                  <c:v>Dec 2015</c:v>
                </c:pt>
                <c:pt idx="30">
                  <c:v>Jan 2016</c:v>
                </c:pt>
                <c:pt idx="31">
                  <c:v>Feb-2016</c:v>
                </c:pt>
                <c:pt idx="32">
                  <c:v>Mar-2016</c:v>
                </c:pt>
                <c:pt idx="33">
                  <c:v>Apr-2016</c:v>
                </c:pt>
                <c:pt idx="34">
                  <c:v>May-2016</c:v>
                </c:pt>
                <c:pt idx="35">
                  <c:v>Jun-2016</c:v>
                </c:pt>
                <c:pt idx="36">
                  <c:v>Jul-2016</c:v>
                </c:pt>
                <c:pt idx="37">
                  <c:v>Aug 2016</c:v>
                </c:pt>
                <c:pt idx="38">
                  <c:v>Sep 2016</c:v>
                </c:pt>
                <c:pt idx="39">
                  <c:v>Oct 2016</c:v>
                </c:pt>
                <c:pt idx="40">
                  <c:v>Nov 2016</c:v>
                </c:pt>
                <c:pt idx="41">
                  <c:v>Dec 2016</c:v>
                </c:pt>
                <c:pt idx="42">
                  <c:v>Jan 2017</c:v>
                </c:pt>
                <c:pt idx="43">
                  <c:v>Feb 2017</c:v>
                </c:pt>
                <c:pt idx="44">
                  <c:v>Mar 2017</c:v>
                </c:pt>
                <c:pt idx="45">
                  <c:v>Apr 2017</c:v>
                </c:pt>
                <c:pt idx="46">
                  <c:v>May 2017</c:v>
                </c:pt>
                <c:pt idx="47">
                  <c:v>Jun 2017</c:v>
                </c:pt>
                <c:pt idx="48">
                  <c:v>Jul 2017</c:v>
                </c:pt>
                <c:pt idx="49">
                  <c:v>Aug 2017</c:v>
                </c:pt>
                <c:pt idx="50">
                  <c:v>Sep 2017</c:v>
                </c:pt>
                <c:pt idx="51">
                  <c:v>Oct 2017</c:v>
                </c:pt>
              </c:strCache>
            </c:strRef>
          </c:cat>
          <c:val>
            <c:numRef>
              <c:f>'Caseload Counter'!$F$7:$BE$7</c:f>
              <c:numCache>
                <c:formatCode>#,##0</c:formatCode>
                <c:ptCount val="52"/>
                <c:pt idx="0">
                  <c:v>161524</c:v>
                </c:pt>
                <c:pt idx="1">
                  <c:v>160516</c:v>
                </c:pt>
                <c:pt idx="2">
                  <c:v>159844</c:v>
                </c:pt>
                <c:pt idx="3">
                  <c:v>159649</c:v>
                </c:pt>
                <c:pt idx="4">
                  <c:v>158850</c:v>
                </c:pt>
                <c:pt idx="5">
                  <c:v>158613</c:v>
                </c:pt>
                <c:pt idx="6">
                  <c:v>158200</c:v>
                </c:pt>
                <c:pt idx="7">
                  <c:v>157809</c:v>
                </c:pt>
                <c:pt idx="8">
                  <c:v>158277</c:v>
                </c:pt>
                <c:pt idx="9">
                  <c:v>157489</c:v>
                </c:pt>
                <c:pt idx="10" formatCode="#,##0_);\(#,##0\)">
                  <c:v>156402</c:v>
                </c:pt>
                <c:pt idx="11" formatCode="_(* #,##0_);_(* \(#,##0\);_(* &quot;-&quot;??_);_(@_)">
                  <c:v>156595</c:v>
                </c:pt>
                <c:pt idx="12">
                  <c:v>156176</c:v>
                </c:pt>
                <c:pt idx="13">
                  <c:v>155693</c:v>
                </c:pt>
                <c:pt idx="14" formatCode="_(* #,##0_);_(* \(#,##0\);_(* &quot;-&quot;??_);_(@_)">
                  <c:v>155665</c:v>
                </c:pt>
                <c:pt idx="15" formatCode="#,##0_);\(#,##0\)">
                  <c:v>156047</c:v>
                </c:pt>
                <c:pt idx="16" formatCode="_(* #,##0_);_(* \(#,##0\);_(* &quot;-&quot;??_);_(@_)">
                  <c:v>156685</c:v>
                </c:pt>
                <c:pt idx="17">
                  <c:v>157221</c:v>
                </c:pt>
                <c:pt idx="18" formatCode="_(* #,##0_);_(* \(#,##0\);_(* &quot;-&quot;??_);_(@_)">
                  <c:v>157784</c:v>
                </c:pt>
                <c:pt idx="19">
                  <c:v>159385</c:v>
                </c:pt>
                <c:pt idx="20">
                  <c:v>161921</c:v>
                </c:pt>
                <c:pt idx="21" formatCode="_(* #,##0_);_(* \(#,##0\);_(* &quot;-&quot;??_);_(@_)">
                  <c:v>162217</c:v>
                </c:pt>
                <c:pt idx="22" formatCode="_(* #,##0_);_(* \(#,##0\);_(* &quot;-&quot;??_);_(@_)">
                  <c:v>162399</c:v>
                </c:pt>
                <c:pt idx="23" formatCode="_(* #,##0_);_(* \(#,##0\);_(* &quot;-&quot;??_);_(@_)">
                  <c:v>162770</c:v>
                </c:pt>
                <c:pt idx="24">
                  <c:v>163252</c:v>
                </c:pt>
                <c:pt idx="25">
                  <c:v>163169</c:v>
                </c:pt>
                <c:pt idx="26">
                  <c:v>159715</c:v>
                </c:pt>
                <c:pt idx="27">
                  <c:v>158981</c:v>
                </c:pt>
                <c:pt idx="28">
                  <c:v>158919</c:v>
                </c:pt>
                <c:pt idx="29" formatCode="#,##0_);\(#,##0\)">
                  <c:v>158182</c:v>
                </c:pt>
                <c:pt idx="30" formatCode="#,##0_);\(#,##0\)">
                  <c:v>158423</c:v>
                </c:pt>
                <c:pt idx="31">
                  <c:v>158383</c:v>
                </c:pt>
                <c:pt idx="32">
                  <c:v>158730</c:v>
                </c:pt>
                <c:pt idx="33">
                  <c:v>159012</c:v>
                </c:pt>
                <c:pt idx="34">
                  <c:v>158510</c:v>
                </c:pt>
                <c:pt idx="35">
                  <c:v>158155</c:v>
                </c:pt>
                <c:pt idx="36">
                  <c:v>158376</c:v>
                </c:pt>
                <c:pt idx="37">
                  <c:v>157937</c:v>
                </c:pt>
                <c:pt idx="38">
                  <c:v>156674</c:v>
                </c:pt>
                <c:pt idx="39">
                  <c:v>155860</c:v>
                </c:pt>
                <c:pt idx="40">
                  <c:v>155573</c:v>
                </c:pt>
                <c:pt idx="41">
                  <c:v>155609</c:v>
                </c:pt>
                <c:pt idx="42">
                  <c:v>156255</c:v>
                </c:pt>
                <c:pt idx="43">
                  <c:v>156254</c:v>
                </c:pt>
                <c:pt idx="44">
                  <c:v>156866</c:v>
                </c:pt>
                <c:pt idx="45">
                  <c:v>157320</c:v>
                </c:pt>
                <c:pt idx="46">
                  <c:v>157291</c:v>
                </c:pt>
                <c:pt idx="47">
                  <c:v>157447</c:v>
                </c:pt>
                <c:pt idx="48">
                  <c:v>157111</c:v>
                </c:pt>
                <c:pt idx="49">
                  <c:v>157597</c:v>
                </c:pt>
                <c:pt idx="50">
                  <c:v>157396</c:v>
                </c:pt>
                <c:pt idx="51">
                  <c:v>156865</c:v>
                </c:pt>
              </c:numCache>
            </c:numRef>
          </c:val>
          <c:extLst>
            <c:ext xmlns:c16="http://schemas.microsoft.com/office/drawing/2014/chart" uri="{C3380CC4-5D6E-409C-BE32-E72D297353CC}">
              <c16:uniqueId val="{00000000-C48B-42CC-82BB-25645AC88439}"/>
            </c:ext>
          </c:extLst>
        </c:ser>
        <c:ser>
          <c:idx val="1"/>
          <c:order val="1"/>
          <c:tx>
            <c:strRef>
              <c:f>'Caseload Counter'!$A$8</c:f>
              <c:strCache>
                <c:ptCount val="1"/>
                <c:pt idx="0">
                  <c:v>       Elderly</c:v>
                </c:pt>
              </c:strCache>
            </c:strRef>
          </c:tx>
          <c:spPr>
            <a:ln>
              <a:solidFill>
                <a:schemeClr val="tx1"/>
              </a:solidFill>
            </a:ln>
          </c:spPr>
          <c:invertIfNegative val="0"/>
          <c:cat>
            <c:strRef>
              <c:f>'Caseload Counter'!$F$5:$BE$5</c:f>
              <c:strCache>
                <c:ptCount val="52"/>
                <c:pt idx="0">
                  <c:v>July 2013</c:v>
                </c:pt>
                <c:pt idx="1">
                  <c:v>Aug 2013</c:v>
                </c:pt>
                <c:pt idx="2">
                  <c:v>Sept 2013</c:v>
                </c:pt>
                <c:pt idx="3">
                  <c:v>Oct 2013</c:v>
                </c:pt>
                <c:pt idx="4">
                  <c:v>Nov 2013</c:v>
                </c:pt>
                <c:pt idx="5">
                  <c:v>Dec 2013</c:v>
                </c:pt>
                <c:pt idx="6">
                  <c:v>Jan 2014</c:v>
                </c:pt>
                <c:pt idx="7">
                  <c:v>Feb 2014</c:v>
                </c:pt>
                <c:pt idx="8">
                  <c:v>Mar 2014</c:v>
                </c:pt>
                <c:pt idx="9">
                  <c:v>Apr 2014</c:v>
                </c:pt>
                <c:pt idx="10">
                  <c:v>May 2014</c:v>
                </c:pt>
                <c:pt idx="11">
                  <c:v>June 2014</c:v>
                </c:pt>
                <c:pt idx="12">
                  <c:v>July 2014</c:v>
                </c:pt>
                <c:pt idx="13">
                  <c:v>Aug 2014</c:v>
                </c:pt>
                <c:pt idx="14">
                  <c:v>Sept 2014</c:v>
                </c:pt>
                <c:pt idx="15">
                  <c:v>Oct 2014</c:v>
                </c:pt>
                <c:pt idx="16">
                  <c:v>Nov 2014</c:v>
                </c:pt>
                <c:pt idx="17">
                  <c:v>Dec 2014</c:v>
                </c:pt>
                <c:pt idx="18">
                  <c:v>Jan 2015</c:v>
                </c:pt>
                <c:pt idx="19">
                  <c:v>Feb 2015</c:v>
                </c:pt>
                <c:pt idx="20">
                  <c:v>Mar 2015</c:v>
                </c:pt>
                <c:pt idx="21">
                  <c:v>Apr 2015</c:v>
                </c:pt>
                <c:pt idx="22">
                  <c:v>May 2015</c:v>
                </c:pt>
                <c:pt idx="23">
                  <c:v>June 2015</c:v>
                </c:pt>
                <c:pt idx="24">
                  <c:v>July 2015</c:v>
                </c:pt>
                <c:pt idx="25">
                  <c:v>Aug 2015</c:v>
                </c:pt>
                <c:pt idx="26">
                  <c:v>Sep 2015</c:v>
                </c:pt>
                <c:pt idx="27">
                  <c:v>Oct 2015</c:v>
                </c:pt>
                <c:pt idx="28">
                  <c:v>Nov 2015</c:v>
                </c:pt>
                <c:pt idx="29">
                  <c:v>Dec 2015</c:v>
                </c:pt>
                <c:pt idx="30">
                  <c:v>Jan 2016</c:v>
                </c:pt>
                <c:pt idx="31">
                  <c:v>Feb-2016</c:v>
                </c:pt>
                <c:pt idx="32">
                  <c:v>Mar-2016</c:v>
                </c:pt>
                <c:pt idx="33">
                  <c:v>Apr-2016</c:v>
                </c:pt>
                <c:pt idx="34">
                  <c:v>May-2016</c:v>
                </c:pt>
                <c:pt idx="35">
                  <c:v>Jun-2016</c:v>
                </c:pt>
                <c:pt idx="36">
                  <c:v>Jul-2016</c:v>
                </c:pt>
                <c:pt idx="37">
                  <c:v>Aug 2016</c:v>
                </c:pt>
                <c:pt idx="38">
                  <c:v>Sep 2016</c:v>
                </c:pt>
                <c:pt idx="39">
                  <c:v>Oct 2016</c:v>
                </c:pt>
                <c:pt idx="40">
                  <c:v>Nov 2016</c:v>
                </c:pt>
                <c:pt idx="41">
                  <c:v>Dec 2016</c:v>
                </c:pt>
                <c:pt idx="42">
                  <c:v>Jan 2017</c:v>
                </c:pt>
                <c:pt idx="43">
                  <c:v>Feb 2017</c:v>
                </c:pt>
                <c:pt idx="44">
                  <c:v>Mar 2017</c:v>
                </c:pt>
                <c:pt idx="45">
                  <c:v>Apr 2017</c:v>
                </c:pt>
                <c:pt idx="46">
                  <c:v>May 2017</c:v>
                </c:pt>
                <c:pt idx="47">
                  <c:v>Jun 2017</c:v>
                </c:pt>
                <c:pt idx="48">
                  <c:v>Jul 2017</c:v>
                </c:pt>
                <c:pt idx="49">
                  <c:v>Aug 2017</c:v>
                </c:pt>
                <c:pt idx="50">
                  <c:v>Sep 2017</c:v>
                </c:pt>
                <c:pt idx="51">
                  <c:v>Oct 2017</c:v>
                </c:pt>
              </c:strCache>
            </c:strRef>
          </c:cat>
          <c:val>
            <c:numRef>
              <c:f>'Caseload Counter'!$F$8:$BE$8</c:f>
              <c:numCache>
                <c:formatCode>#,##0</c:formatCode>
                <c:ptCount val="52"/>
                <c:pt idx="0">
                  <c:v>75130</c:v>
                </c:pt>
                <c:pt idx="1">
                  <c:v>75153</c:v>
                </c:pt>
                <c:pt idx="2">
                  <c:v>75173</c:v>
                </c:pt>
                <c:pt idx="3">
                  <c:v>75158</c:v>
                </c:pt>
                <c:pt idx="4">
                  <c:v>75215</c:v>
                </c:pt>
                <c:pt idx="5">
                  <c:v>74988</c:v>
                </c:pt>
                <c:pt idx="6">
                  <c:v>75099</c:v>
                </c:pt>
                <c:pt idx="7">
                  <c:v>75146</c:v>
                </c:pt>
                <c:pt idx="8">
                  <c:v>75251</c:v>
                </c:pt>
                <c:pt idx="9">
                  <c:v>75224</c:v>
                </c:pt>
                <c:pt idx="10" formatCode="#,##0_);\(#,##0\)">
                  <c:v>75080</c:v>
                </c:pt>
                <c:pt idx="11" formatCode="_(* #,##0_);_(* \(#,##0\);_(* &quot;-&quot;??_);_(@_)">
                  <c:v>75122</c:v>
                </c:pt>
                <c:pt idx="12">
                  <c:v>75202</c:v>
                </c:pt>
                <c:pt idx="13">
                  <c:v>75384</c:v>
                </c:pt>
                <c:pt idx="14" formatCode="_(* #,##0_);_(* \(#,##0\);_(* &quot;-&quot;??_);_(@_)">
                  <c:v>75418</c:v>
                </c:pt>
                <c:pt idx="15" formatCode="#,##0_);\(#,##0\)">
                  <c:v>75528</c:v>
                </c:pt>
                <c:pt idx="16" formatCode="_(* #,##0_);_(* \(#,##0\);_(* &quot;-&quot;??_);_(@_)">
                  <c:v>75946</c:v>
                </c:pt>
                <c:pt idx="17">
                  <c:v>76042</c:v>
                </c:pt>
                <c:pt idx="18" formatCode="_(* #,##0_);_(* \(#,##0\);_(* &quot;-&quot;??_);_(@_)">
                  <c:v>75956</c:v>
                </c:pt>
                <c:pt idx="19">
                  <c:v>76698</c:v>
                </c:pt>
                <c:pt idx="20">
                  <c:v>77264</c:v>
                </c:pt>
                <c:pt idx="21" formatCode="_(* #,##0_);_(* \(#,##0\);_(* &quot;-&quot;??_);_(@_)">
                  <c:v>77650</c:v>
                </c:pt>
                <c:pt idx="22" formatCode="_(* #,##0_);_(* \(#,##0\);_(* &quot;-&quot;??_);_(@_)">
                  <c:v>77921</c:v>
                </c:pt>
                <c:pt idx="23" formatCode="_(* #,##0_);_(* \(#,##0\);_(* &quot;-&quot;??_);_(@_)">
                  <c:v>78086</c:v>
                </c:pt>
                <c:pt idx="24">
                  <c:v>78359</c:v>
                </c:pt>
                <c:pt idx="25">
                  <c:v>78547</c:v>
                </c:pt>
                <c:pt idx="26">
                  <c:v>77769</c:v>
                </c:pt>
                <c:pt idx="27">
                  <c:v>77941</c:v>
                </c:pt>
                <c:pt idx="28">
                  <c:v>77851</c:v>
                </c:pt>
                <c:pt idx="29" formatCode="#,##0_);\(#,##0\)">
                  <c:v>77713</c:v>
                </c:pt>
                <c:pt idx="30" formatCode="#,##0_);\(#,##0\)">
                  <c:v>77591</c:v>
                </c:pt>
                <c:pt idx="31">
                  <c:v>77776</c:v>
                </c:pt>
                <c:pt idx="32">
                  <c:v>77773</c:v>
                </c:pt>
                <c:pt idx="33">
                  <c:v>78615</c:v>
                </c:pt>
                <c:pt idx="34">
                  <c:v>78640</c:v>
                </c:pt>
                <c:pt idx="35">
                  <c:v>78874</c:v>
                </c:pt>
                <c:pt idx="36">
                  <c:v>78772</c:v>
                </c:pt>
                <c:pt idx="37">
                  <c:v>79087</c:v>
                </c:pt>
                <c:pt idx="38">
                  <c:v>78971</c:v>
                </c:pt>
                <c:pt idx="39">
                  <c:v>78808</c:v>
                </c:pt>
                <c:pt idx="40">
                  <c:v>79017</c:v>
                </c:pt>
                <c:pt idx="41">
                  <c:v>78997</c:v>
                </c:pt>
                <c:pt idx="42">
                  <c:v>78773</c:v>
                </c:pt>
                <c:pt idx="43">
                  <c:v>78886</c:v>
                </c:pt>
                <c:pt idx="44">
                  <c:v>79192</c:v>
                </c:pt>
                <c:pt idx="45">
                  <c:v>80062</c:v>
                </c:pt>
                <c:pt idx="46">
                  <c:v>80300</c:v>
                </c:pt>
                <c:pt idx="47">
                  <c:v>80483</c:v>
                </c:pt>
                <c:pt idx="48">
                  <c:v>80920</c:v>
                </c:pt>
                <c:pt idx="49">
                  <c:v>81266</c:v>
                </c:pt>
                <c:pt idx="50">
                  <c:v>81345</c:v>
                </c:pt>
                <c:pt idx="51">
                  <c:v>81016</c:v>
                </c:pt>
              </c:numCache>
            </c:numRef>
          </c:val>
          <c:extLst>
            <c:ext xmlns:c16="http://schemas.microsoft.com/office/drawing/2014/chart" uri="{C3380CC4-5D6E-409C-BE32-E72D297353CC}">
              <c16:uniqueId val="{00000001-C48B-42CC-82BB-25645AC88439}"/>
            </c:ext>
          </c:extLst>
        </c:ser>
        <c:ser>
          <c:idx val="2"/>
          <c:order val="2"/>
          <c:tx>
            <c:strRef>
              <c:f>'Caseload Counter'!$A$9</c:f>
              <c:strCache>
                <c:ptCount val="1"/>
                <c:pt idx="0">
                  <c:v>       Custodial Parents</c:v>
                </c:pt>
              </c:strCache>
            </c:strRef>
          </c:tx>
          <c:spPr>
            <a:ln>
              <a:solidFill>
                <a:schemeClr val="tx1"/>
              </a:solidFill>
            </a:ln>
          </c:spPr>
          <c:invertIfNegative val="0"/>
          <c:cat>
            <c:strRef>
              <c:f>'Caseload Counter'!$F$5:$BE$5</c:f>
              <c:strCache>
                <c:ptCount val="52"/>
                <c:pt idx="0">
                  <c:v>July 2013</c:v>
                </c:pt>
                <c:pt idx="1">
                  <c:v>Aug 2013</c:v>
                </c:pt>
                <c:pt idx="2">
                  <c:v>Sept 2013</c:v>
                </c:pt>
                <c:pt idx="3">
                  <c:v>Oct 2013</c:v>
                </c:pt>
                <c:pt idx="4">
                  <c:v>Nov 2013</c:v>
                </c:pt>
                <c:pt idx="5">
                  <c:v>Dec 2013</c:v>
                </c:pt>
                <c:pt idx="6">
                  <c:v>Jan 2014</c:v>
                </c:pt>
                <c:pt idx="7">
                  <c:v>Feb 2014</c:v>
                </c:pt>
                <c:pt idx="8">
                  <c:v>Mar 2014</c:v>
                </c:pt>
                <c:pt idx="9">
                  <c:v>Apr 2014</c:v>
                </c:pt>
                <c:pt idx="10">
                  <c:v>May 2014</c:v>
                </c:pt>
                <c:pt idx="11">
                  <c:v>June 2014</c:v>
                </c:pt>
                <c:pt idx="12">
                  <c:v>July 2014</c:v>
                </c:pt>
                <c:pt idx="13">
                  <c:v>Aug 2014</c:v>
                </c:pt>
                <c:pt idx="14">
                  <c:v>Sept 2014</c:v>
                </c:pt>
                <c:pt idx="15">
                  <c:v>Oct 2014</c:v>
                </c:pt>
                <c:pt idx="16">
                  <c:v>Nov 2014</c:v>
                </c:pt>
                <c:pt idx="17">
                  <c:v>Dec 2014</c:v>
                </c:pt>
                <c:pt idx="18">
                  <c:v>Jan 2015</c:v>
                </c:pt>
                <c:pt idx="19">
                  <c:v>Feb 2015</c:v>
                </c:pt>
                <c:pt idx="20">
                  <c:v>Mar 2015</c:v>
                </c:pt>
                <c:pt idx="21">
                  <c:v>Apr 2015</c:v>
                </c:pt>
                <c:pt idx="22">
                  <c:v>May 2015</c:v>
                </c:pt>
                <c:pt idx="23">
                  <c:v>June 2015</c:v>
                </c:pt>
                <c:pt idx="24">
                  <c:v>July 2015</c:v>
                </c:pt>
                <c:pt idx="25">
                  <c:v>Aug 2015</c:v>
                </c:pt>
                <c:pt idx="26">
                  <c:v>Sep 2015</c:v>
                </c:pt>
                <c:pt idx="27">
                  <c:v>Oct 2015</c:v>
                </c:pt>
                <c:pt idx="28">
                  <c:v>Nov 2015</c:v>
                </c:pt>
                <c:pt idx="29">
                  <c:v>Dec 2015</c:v>
                </c:pt>
                <c:pt idx="30">
                  <c:v>Jan 2016</c:v>
                </c:pt>
                <c:pt idx="31">
                  <c:v>Feb-2016</c:v>
                </c:pt>
                <c:pt idx="32">
                  <c:v>Mar-2016</c:v>
                </c:pt>
                <c:pt idx="33">
                  <c:v>Apr-2016</c:v>
                </c:pt>
                <c:pt idx="34">
                  <c:v>May-2016</c:v>
                </c:pt>
                <c:pt idx="35">
                  <c:v>Jun-2016</c:v>
                </c:pt>
                <c:pt idx="36">
                  <c:v>Jul-2016</c:v>
                </c:pt>
                <c:pt idx="37">
                  <c:v>Aug 2016</c:v>
                </c:pt>
                <c:pt idx="38">
                  <c:v>Sep 2016</c:v>
                </c:pt>
                <c:pt idx="39">
                  <c:v>Oct 2016</c:v>
                </c:pt>
                <c:pt idx="40">
                  <c:v>Nov 2016</c:v>
                </c:pt>
                <c:pt idx="41">
                  <c:v>Dec 2016</c:v>
                </c:pt>
                <c:pt idx="42">
                  <c:v>Jan 2017</c:v>
                </c:pt>
                <c:pt idx="43">
                  <c:v>Feb 2017</c:v>
                </c:pt>
                <c:pt idx="44">
                  <c:v>Mar 2017</c:v>
                </c:pt>
                <c:pt idx="45">
                  <c:v>Apr 2017</c:v>
                </c:pt>
                <c:pt idx="46">
                  <c:v>May 2017</c:v>
                </c:pt>
                <c:pt idx="47">
                  <c:v>Jun 2017</c:v>
                </c:pt>
                <c:pt idx="48">
                  <c:v>Jul 2017</c:v>
                </c:pt>
                <c:pt idx="49">
                  <c:v>Aug 2017</c:v>
                </c:pt>
                <c:pt idx="50">
                  <c:v>Sep 2017</c:v>
                </c:pt>
                <c:pt idx="51">
                  <c:v>Oct 2017</c:v>
                </c:pt>
              </c:strCache>
            </c:strRef>
          </c:cat>
          <c:val>
            <c:numRef>
              <c:f>'Caseload Counter'!$F$9:$BE$9</c:f>
              <c:numCache>
                <c:formatCode>#,##0</c:formatCode>
                <c:ptCount val="52"/>
                <c:pt idx="0">
                  <c:v>76127</c:v>
                </c:pt>
                <c:pt idx="1">
                  <c:v>77636</c:v>
                </c:pt>
                <c:pt idx="2">
                  <c:v>77621</c:v>
                </c:pt>
                <c:pt idx="3">
                  <c:v>76691</c:v>
                </c:pt>
                <c:pt idx="4">
                  <c:v>76123</c:v>
                </c:pt>
                <c:pt idx="5">
                  <c:v>75173</c:v>
                </c:pt>
                <c:pt idx="6">
                  <c:v>74034</c:v>
                </c:pt>
                <c:pt idx="7">
                  <c:v>72086</c:v>
                </c:pt>
                <c:pt idx="8">
                  <c:v>70306</c:v>
                </c:pt>
                <c:pt idx="9">
                  <c:v>68429</c:v>
                </c:pt>
                <c:pt idx="10" formatCode="#,##0_);\(#,##0\)">
                  <c:v>67284</c:v>
                </c:pt>
                <c:pt idx="11" formatCode="_(* #,##0_);_(* \(#,##0\);_(* &quot;-&quot;??_);_(@_)">
                  <c:v>67829</c:v>
                </c:pt>
                <c:pt idx="12">
                  <c:v>68643</c:v>
                </c:pt>
                <c:pt idx="13">
                  <c:v>69642</c:v>
                </c:pt>
                <c:pt idx="14" formatCode="_(* #,##0_);_(* \(#,##0\);_(* &quot;-&quot;??_);_(@_)">
                  <c:v>71005</c:v>
                </c:pt>
                <c:pt idx="15" formatCode="#,##0_);\(#,##0\)">
                  <c:v>72744</c:v>
                </c:pt>
                <c:pt idx="16" formatCode="_(* #,##0_);_(* \(#,##0\);_(* &quot;-&quot;??_);_(@_)">
                  <c:v>73514</c:v>
                </c:pt>
                <c:pt idx="17">
                  <c:v>73976</c:v>
                </c:pt>
                <c:pt idx="18" formatCode="_(* #,##0_);_(* \(#,##0\);_(* &quot;-&quot;??_);_(@_)">
                  <c:v>75486</c:v>
                </c:pt>
                <c:pt idx="19">
                  <c:v>77635</c:v>
                </c:pt>
                <c:pt idx="20">
                  <c:v>80335</c:v>
                </c:pt>
                <c:pt idx="21" formatCode="_(* #,##0_);_(* \(#,##0\);_(* &quot;-&quot;??_);_(@_)">
                  <c:v>82978</c:v>
                </c:pt>
                <c:pt idx="22" formatCode="_(* #,##0_);_(* \(#,##0\);_(* &quot;-&quot;??_);_(@_)">
                  <c:v>85445</c:v>
                </c:pt>
                <c:pt idx="23" formatCode="_(* #,##0_);_(* \(#,##0\);_(* &quot;-&quot;??_);_(@_)">
                  <c:v>87299</c:v>
                </c:pt>
                <c:pt idx="24">
                  <c:v>88679</c:v>
                </c:pt>
                <c:pt idx="25">
                  <c:v>89417</c:v>
                </c:pt>
                <c:pt idx="26">
                  <c:v>90406</c:v>
                </c:pt>
                <c:pt idx="27">
                  <c:v>91934</c:v>
                </c:pt>
                <c:pt idx="28">
                  <c:v>93850</c:v>
                </c:pt>
                <c:pt idx="29" formatCode="#,##0_);\(#,##0\)">
                  <c:v>95287</c:v>
                </c:pt>
                <c:pt idx="30" formatCode="#,##0_);\(#,##0\)">
                  <c:v>94040</c:v>
                </c:pt>
                <c:pt idx="31">
                  <c:v>95556</c:v>
                </c:pt>
                <c:pt idx="32">
                  <c:v>96575</c:v>
                </c:pt>
                <c:pt idx="33">
                  <c:v>98189</c:v>
                </c:pt>
                <c:pt idx="34">
                  <c:v>98803</c:v>
                </c:pt>
                <c:pt idx="35">
                  <c:v>99437</c:v>
                </c:pt>
                <c:pt idx="36">
                  <c:v>96682</c:v>
                </c:pt>
                <c:pt idx="37">
                  <c:v>98043</c:v>
                </c:pt>
                <c:pt idx="38">
                  <c:v>99168</c:v>
                </c:pt>
                <c:pt idx="39">
                  <c:v>100596</c:v>
                </c:pt>
                <c:pt idx="40">
                  <c:v>100783</c:v>
                </c:pt>
                <c:pt idx="41">
                  <c:v>101148</c:v>
                </c:pt>
                <c:pt idx="42">
                  <c:v>101625</c:v>
                </c:pt>
                <c:pt idx="43">
                  <c:v>100674</c:v>
                </c:pt>
                <c:pt idx="44">
                  <c:v>101068</c:v>
                </c:pt>
                <c:pt idx="45">
                  <c:v>101686</c:v>
                </c:pt>
                <c:pt idx="46">
                  <c:v>101594</c:v>
                </c:pt>
                <c:pt idx="47">
                  <c:v>100631</c:v>
                </c:pt>
                <c:pt idx="48">
                  <c:v>99493</c:v>
                </c:pt>
                <c:pt idx="49">
                  <c:v>98501</c:v>
                </c:pt>
                <c:pt idx="50">
                  <c:v>97104</c:v>
                </c:pt>
                <c:pt idx="51">
                  <c:v>96697</c:v>
                </c:pt>
              </c:numCache>
            </c:numRef>
          </c:val>
          <c:extLst>
            <c:ext xmlns:c16="http://schemas.microsoft.com/office/drawing/2014/chart" uri="{C3380CC4-5D6E-409C-BE32-E72D297353CC}">
              <c16:uniqueId val="{00000002-C48B-42CC-82BB-25645AC88439}"/>
            </c:ext>
          </c:extLst>
        </c:ser>
        <c:ser>
          <c:idx val="3"/>
          <c:order val="3"/>
          <c:tx>
            <c:strRef>
              <c:f>'Caseload Counter'!$A$10</c:f>
              <c:strCache>
                <c:ptCount val="1"/>
                <c:pt idx="0">
                  <c:v>       Children</c:v>
                </c:pt>
              </c:strCache>
            </c:strRef>
          </c:tx>
          <c:spPr>
            <a:ln>
              <a:solidFill>
                <a:schemeClr val="tx1"/>
              </a:solidFill>
            </a:ln>
          </c:spPr>
          <c:invertIfNegative val="0"/>
          <c:cat>
            <c:strRef>
              <c:f>'Caseload Counter'!$F$5:$BE$5</c:f>
              <c:strCache>
                <c:ptCount val="52"/>
                <c:pt idx="0">
                  <c:v>July 2013</c:v>
                </c:pt>
                <c:pt idx="1">
                  <c:v>Aug 2013</c:v>
                </c:pt>
                <c:pt idx="2">
                  <c:v>Sept 2013</c:v>
                </c:pt>
                <c:pt idx="3">
                  <c:v>Oct 2013</c:v>
                </c:pt>
                <c:pt idx="4">
                  <c:v>Nov 2013</c:v>
                </c:pt>
                <c:pt idx="5">
                  <c:v>Dec 2013</c:v>
                </c:pt>
                <c:pt idx="6">
                  <c:v>Jan 2014</c:v>
                </c:pt>
                <c:pt idx="7">
                  <c:v>Feb 2014</c:v>
                </c:pt>
                <c:pt idx="8">
                  <c:v>Mar 2014</c:v>
                </c:pt>
                <c:pt idx="9">
                  <c:v>Apr 2014</c:v>
                </c:pt>
                <c:pt idx="10">
                  <c:v>May 2014</c:v>
                </c:pt>
                <c:pt idx="11">
                  <c:v>June 2014</c:v>
                </c:pt>
                <c:pt idx="12">
                  <c:v>July 2014</c:v>
                </c:pt>
                <c:pt idx="13">
                  <c:v>Aug 2014</c:v>
                </c:pt>
                <c:pt idx="14">
                  <c:v>Sept 2014</c:v>
                </c:pt>
                <c:pt idx="15">
                  <c:v>Oct 2014</c:v>
                </c:pt>
                <c:pt idx="16">
                  <c:v>Nov 2014</c:v>
                </c:pt>
                <c:pt idx="17">
                  <c:v>Dec 2014</c:v>
                </c:pt>
                <c:pt idx="18">
                  <c:v>Jan 2015</c:v>
                </c:pt>
                <c:pt idx="19">
                  <c:v>Feb 2015</c:v>
                </c:pt>
                <c:pt idx="20">
                  <c:v>Mar 2015</c:v>
                </c:pt>
                <c:pt idx="21">
                  <c:v>Apr 2015</c:v>
                </c:pt>
                <c:pt idx="22">
                  <c:v>May 2015</c:v>
                </c:pt>
                <c:pt idx="23">
                  <c:v>June 2015</c:v>
                </c:pt>
                <c:pt idx="24">
                  <c:v>July 2015</c:v>
                </c:pt>
                <c:pt idx="25">
                  <c:v>Aug 2015</c:v>
                </c:pt>
                <c:pt idx="26">
                  <c:v>Sep 2015</c:v>
                </c:pt>
                <c:pt idx="27">
                  <c:v>Oct 2015</c:v>
                </c:pt>
                <c:pt idx="28">
                  <c:v>Nov 2015</c:v>
                </c:pt>
                <c:pt idx="29">
                  <c:v>Dec 2015</c:v>
                </c:pt>
                <c:pt idx="30">
                  <c:v>Jan 2016</c:v>
                </c:pt>
                <c:pt idx="31">
                  <c:v>Feb-2016</c:v>
                </c:pt>
                <c:pt idx="32">
                  <c:v>Mar-2016</c:v>
                </c:pt>
                <c:pt idx="33">
                  <c:v>Apr-2016</c:v>
                </c:pt>
                <c:pt idx="34">
                  <c:v>May-2016</c:v>
                </c:pt>
                <c:pt idx="35">
                  <c:v>Jun-2016</c:v>
                </c:pt>
                <c:pt idx="36">
                  <c:v>Jul-2016</c:v>
                </c:pt>
                <c:pt idx="37">
                  <c:v>Aug 2016</c:v>
                </c:pt>
                <c:pt idx="38">
                  <c:v>Sep 2016</c:v>
                </c:pt>
                <c:pt idx="39">
                  <c:v>Oct 2016</c:v>
                </c:pt>
                <c:pt idx="40">
                  <c:v>Nov 2016</c:v>
                </c:pt>
                <c:pt idx="41">
                  <c:v>Dec 2016</c:v>
                </c:pt>
                <c:pt idx="42">
                  <c:v>Jan 2017</c:v>
                </c:pt>
                <c:pt idx="43">
                  <c:v>Feb 2017</c:v>
                </c:pt>
                <c:pt idx="44">
                  <c:v>Mar 2017</c:v>
                </c:pt>
                <c:pt idx="45">
                  <c:v>Apr 2017</c:v>
                </c:pt>
                <c:pt idx="46">
                  <c:v>May 2017</c:v>
                </c:pt>
                <c:pt idx="47">
                  <c:v>Jun 2017</c:v>
                </c:pt>
                <c:pt idx="48">
                  <c:v>Jul 2017</c:v>
                </c:pt>
                <c:pt idx="49">
                  <c:v>Aug 2017</c:v>
                </c:pt>
                <c:pt idx="50">
                  <c:v>Sep 2017</c:v>
                </c:pt>
                <c:pt idx="51">
                  <c:v>Oct 2017</c:v>
                </c:pt>
              </c:strCache>
            </c:strRef>
          </c:cat>
          <c:val>
            <c:numRef>
              <c:f>'Caseload Counter'!$F$10:$BE$10</c:f>
              <c:numCache>
                <c:formatCode>#,##0</c:formatCode>
                <c:ptCount val="52"/>
                <c:pt idx="0">
                  <c:v>526363</c:v>
                </c:pt>
                <c:pt idx="1">
                  <c:v>522714</c:v>
                </c:pt>
                <c:pt idx="2">
                  <c:v>521866</c:v>
                </c:pt>
                <c:pt idx="3">
                  <c:v>519801</c:v>
                </c:pt>
                <c:pt idx="4">
                  <c:v>517760</c:v>
                </c:pt>
                <c:pt idx="5">
                  <c:v>514037</c:v>
                </c:pt>
                <c:pt idx="6">
                  <c:v>509684</c:v>
                </c:pt>
                <c:pt idx="7">
                  <c:v>502597</c:v>
                </c:pt>
                <c:pt idx="8">
                  <c:v>504694</c:v>
                </c:pt>
                <c:pt idx="9">
                  <c:v>502322</c:v>
                </c:pt>
                <c:pt idx="10" formatCode="#,##0_);\(#,##0\)">
                  <c:v>501485</c:v>
                </c:pt>
                <c:pt idx="11" formatCode="_(* #,##0_);_(* \(#,##0\);_(* &quot;-&quot;??_);_(@_)">
                  <c:v>504582</c:v>
                </c:pt>
                <c:pt idx="12">
                  <c:v>508537</c:v>
                </c:pt>
                <c:pt idx="13">
                  <c:v>512227</c:v>
                </c:pt>
                <c:pt idx="14" formatCode="_(* #,##0_);_(* \(#,##0\);_(* &quot;-&quot;??_);_(@_)">
                  <c:v>521287</c:v>
                </c:pt>
                <c:pt idx="15" formatCode="#,##0_);\(#,##0\)">
                  <c:v>534242</c:v>
                </c:pt>
                <c:pt idx="16" formatCode="_(* #,##0_);_(* \(#,##0\);_(* &quot;-&quot;??_);_(@_)">
                  <c:v>540584</c:v>
                </c:pt>
                <c:pt idx="17">
                  <c:v>542176</c:v>
                </c:pt>
                <c:pt idx="18" formatCode="_(* #,##0_);_(* \(#,##0\);_(* &quot;-&quot;??_);_(@_)">
                  <c:v>546095</c:v>
                </c:pt>
                <c:pt idx="19">
                  <c:v>554779</c:v>
                </c:pt>
                <c:pt idx="20">
                  <c:v>565167</c:v>
                </c:pt>
                <c:pt idx="21" formatCode="_(* #,##0_);_(* \(#,##0\);_(* &quot;-&quot;??_);_(@_)">
                  <c:v>575772</c:v>
                </c:pt>
                <c:pt idx="22" formatCode="_(* #,##0_);_(* \(#,##0\);_(* &quot;-&quot;??_);_(@_)">
                  <c:v>583798</c:v>
                </c:pt>
                <c:pt idx="23" formatCode="_(* #,##0_);_(* \(#,##0\);_(* &quot;-&quot;??_);_(@_)">
                  <c:v>588403</c:v>
                </c:pt>
                <c:pt idx="24">
                  <c:v>592009</c:v>
                </c:pt>
                <c:pt idx="25">
                  <c:v>588366</c:v>
                </c:pt>
                <c:pt idx="26">
                  <c:v>589025</c:v>
                </c:pt>
                <c:pt idx="27">
                  <c:v>596123</c:v>
                </c:pt>
                <c:pt idx="28">
                  <c:v>599866</c:v>
                </c:pt>
                <c:pt idx="29" formatCode="#,##0_);\(#,##0\)">
                  <c:v>608275</c:v>
                </c:pt>
                <c:pt idx="30" formatCode="#,##0_);\(#,##0\)">
                  <c:v>612312</c:v>
                </c:pt>
                <c:pt idx="31">
                  <c:v>617066</c:v>
                </c:pt>
                <c:pt idx="32">
                  <c:v>612284</c:v>
                </c:pt>
                <c:pt idx="33">
                  <c:v>618619</c:v>
                </c:pt>
                <c:pt idx="34">
                  <c:v>620776</c:v>
                </c:pt>
                <c:pt idx="35">
                  <c:v>620976</c:v>
                </c:pt>
                <c:pt idx="36">
                  <c:v>620009</c:v>
                </c:pt>
                <c:pt idx="37">
                  <c:v>625030</c:v>
                </c:pt>
                <c:pt idx="38">
                  <c:v>629560</c:v>
                </c:pt>
                <c:pt idx="39">
                  <c:v>633947</c:v>
                </c:pt>
                <c:pt idx="40">
                  <c:v>635872</c:v>
                </c:pt>
                <c:pt idx="41">
                  <c:v>635476</c:v>
                </c:pt>
                <c:pt idx="42">
                  <c:v>636279</c:v>
                </c:pt>
                <c:pt idx="43">
                  <c:v>633475</c:v>
                </c:pt>
                <c:pt idx="44">
                  <c:v>635678</c:v>
                </c:pt>
                <c:pt idx="45">
                  <c:v>634679</c:v>
                </c:pt>
                <c:pt idx="46">
                  <c:v>631586</c:v>
                </c:pt>
                <c:pt idx="47">
                  <c:v>624695</c:v>
                </c:pt>
                <c:pt idx="48">
                  <c:v>625882</c:v>
                </c:pt>
                <c:pt idx="49">
                  <c:v>625558</c:v>
                </c:pt>
                <c:pt idx="50">
                  <c:v>622075</c:v>
                </c:pt>
                <c:pt idx="51">
                  <c:v>622363</c:v>
                </c:pt>
              </c:numCache>
            </c:numRef>
          </c:val>
          <c:extLst>
            <c:ext xmlns:c16="http://schemas.microsoft.com/office/drawing/2014/chart" uri="{C3380CC4-5D6E-409C-BE32-E72D297353CC}">
              <c16:uniqueId val="{00000003-C48B-42CC-82BB-25645AC88439}"/>
            </c:ext>
          </c:extLst>
        </c:ser>
        <c:ser>
          <c:idx val="4"/>
          <c:order val="4"/>
          <c:tx>
            <c:strRef>
              <c:f>'Caseload Counter'!$A$11</c:f>
              <c:strCache>
                <c:ptCount val="1"/>
                <c:pt idx="0">
                  <c:v>       Pregnant Women</c:v>
                </c:pt>
              </c:strCache>
            </c:strRef>
          </c:tx>
          <c:spPr>
            <a:solidFill>
              <a:srgbClr val="FFC000"/>
            </a:solidFill>
            <a:ln>
              <a:solidFill>
                <a:schemeClr val="tx1"/>
              </a:solidFill>
            </a:ln>
          </c:spPr>
          <c:invertIfNegative val="0"/>
          <c:cat>
            <c:strRef>
              <c:f>'Caseload Counter'!$F$5:$BE$5</c:f>
              <c:strCache>
                <c:ptCount val="52"/>
                <c:pt idx="0">
                  <c:v>July 2013</c:v>
                </c:pt>
                <c:pt idx="1">
                  <c:v>Aug 2013</c:v>
                </c:pt>
                <c:pt idx="2">
                  <c:v>Sept 2013</c:v>
                </c:pt>
                <c:pt idx="3">
                  <c:v>Oct 2013</c:v>
                </c:pt>
                <c:pt idx="4">
                  <c:v>Nov 2013</c:v>
                </c:pt>
                <c:pt idx="5">
                  <c:v>Dec 2013</c:v>
                </c:pt>
                <c:pt idx="6">
                  <c:v>Jan 2014</c:v>
                </c:pt>
                <c:pt idx="7">
                  <c:v>Feb 2014</c:v>
                </c:pt>
                <c:pt idx="8">
                  <c:v>Mar 2014</c:v>
                </c:pt>
                <c:pt idx="9">
                  <c:v>Apr 2014</c:v>
                </c:pt>
                <c:pt idx="10">
                  <c:v>May 2014</c:v>
                </c:pt>
                <c:pt idx="11">
                  <c:v>June 2014</c:v>
                </c:pt>
                <c:pt idx="12">
                  <c:v>July 2014</c:v>
                </c:pt>
                <c:pt idx="13">
                  <c:v>Aug 2014</c:v>
                </c:pt>
                <c:pt idx="14">
                  <c:v>Sept 2014</c:v>
                </c:pt>
                <c:pt idx="15">
                  <c:v>Oct 2014</c:v>
                </c:pt>
                <c:pt idx="16">
                  <c:v>Nov 2014</c:v>
                </c:pt>
                <c:pt idx="17">
                  <c:v>Dec 2014</c:v>
                </c:pt>
                <c:pt idx="18">
                  <c:v>Jan 2015</c:v>
                </c:pt>
                <c:pt idx="19">
                  <c:v>Feb 2015</c:v>
                </c:pt>
                <c:pt idx="20">
                  <c:v>Mar 2015</c:v>
                </c:pt>
                <c:pt idx="21">
                  <c:v>Apr 2015</c:v>
                </c:pt>
                <c:pt idx="22">
                  <c:v>May 2015</c:v>
                </c:pt>
                <c:pt idx="23">
                  <c:v>June 2015</c:v>
                </c:pt>
                <c:pt idx="24">
                  <c:v>July 2015</c:v>
                </c:pt>
                <c:pt idx="25">
                  <c:v>Aug 2015</c:v>
                </c:pt>
                <c:pt idx="26">
                  <c:v>Sep 2015</c:v>
                </c:pt>
                <c:pt idx="27">
                  <c:v>Oct 2015</c:v>
                </c:pt>
                <c:pt idx="28">
                  <c:v>Nov 2015</c:v>
                </c:pt>
                <c:pt idx="29">
                  <c:v>Dec 2015</c:v>
                </c:pt>
                <c:pt idx="30">
                  <c:v>Jan 2016</c:v>
                </c:pt>
                <c:pt idx="31">
                  <c:v>Feb-2016</c:v>
                </c:pt>
                <c:pt idx="32">
                  <c:v>Mar-2016</c:v>
                </c:pt>
                <c:pt idx="33">
                  <c:v>Apr-2016</c:v>
                </c:pt>
                <c:pt idx="34">
                  <c:v>May-2016</c:v>
                </c:pt>
                <c:pt idx="35">
                  <c:v>Jun-2016</c:v>
                </c:pt>
                <c:pt idx="36">
                  <c:v>Jul-2016</c:v>
                </c:pt>
                <c:pt idx="37">
                  <c:v>Aug 2016</c:v>
                </c:pt>
                <c:pt idx="38">
                  <c:v>Sep 2016</c:v>
                </c:pt>
                <c:pt idx="39">
                  <c:v>Oct 2016</c:v>
                </c:pt>
                <c:pt idx="40">
                  <c:v>Nov 2016</c:v>
                </c:pt>
                <c:pt idx="41">
                  <c:v>Dec 2016</c:v>
                </c:pt>
                <c:pt idx="42">
                  <c:v>Jan 2017</c:v>
                </c:pt>
                <c:pt idx="43">
                  <c:v>Feb 2017</c:v>
                </c:pt>
                <c:pt idx="44">
                  <c:v>Mar 2017</c:v>
                </c:pt>
                <c:pt idx="45">
                  <c:v>Apr 2017</c:v>
                </c:pt>
                <c:pt idx="46">
                  <c:v>May 2017</c:v>
                </c:pt>
                <c:pt idx="47">
                  <c:v>Jun 2017</c:v>
                </c:pt>
                <c:pt idx="48">
                  <c:v>Jul 2017</c:v>
                </c:pt>
                <c:pt idx="49">
                  <c:v>Aug 2017</c:v>
                </c:pt>
                <c:pt idx="50">
                  <c:v>Sep 2017</c:v>
                </c:pt>
                <c:pt idx="51">
                  <c:v>Oct 2017</c:v>
                </c:pt>
              </c:strCache>
            </c:strRef>
          </c:cat>
          <c:val>
            <c:numRef>
              <c:f>'Caseload Counter'!$F$11:$BE$11</c:f>
              <c:numCache>
                <c:formatCode>#,##0</c:formatCode>
                <c:ptCount val="52"/>
                <c:pt idx="0">
                  <c:v>27239</c:v>
                </c:pt>
                <c:pt idx="1">
                  <c:v>26728</c:v>
                </c:pt>
                <c:pt idx="2">
                  <c:v>26617</c:v>
                </c:pt>
                <c:pt idx="3">
                  <c:v>26258</c:v>
                </c:pt>
                <c:pt idx="4">
                  <c:v>24965</c:v>
                </c:pt>
                <c:pt idx="5">
                  <c:v>24574</c:v>
                </c:pt>
                <c:pt idx="6">
                  <c:v>22318</c:v>
                </c:pt>
                <c:pt idx="7">
                  <c:v>20840</c:v>
                </c:pt>
                <c:pt idx="8">
                  <c:v>21057</c:v>
                </c:pt>
                <c:pt idx="9">
                  <c:v>20297</c:v>
                </c:pt>
                <c:pt idx="10" formatCode="#,##0_);\(#,##0\)">
                  <c:v>19168</c:v>
                </c:pt>
                <c:pt idx="11" formatCode="_(* #,##0_);_(* \(#,##0\);_(* &quot;-&quot;??_);_(@_)">
                  <c:v>21846</c:v>
                </c:pt>
                <c:pt idx="12">
                  <c:v>21350</c:v>
                </c:pt>
                <c:pt idx="13" formatCode="_(* #,##0_);_(* \(#,##0\);_(* &quot;-&quot;??_);_(@_)">
                  <c:v>20658</c:v>
                </c:pt>
                <c:pt idx="14" formatCode="_(* #,##0_);_(* \(#,##0\);_(* &quot;-&quot;??_);_(@_)">
                  <c:v>21374</c:v>
                </c:pt>
                <c:pt idx="15" formatCode="#,##0_);\(#,##0\)">
                  <c:v>22098</c:v>
                </c:pt>
                <c:pt idx="16" formatCode="_(* #,##0_);_(* \(#,##0\);_(* &quot;-&quot;??_);_(@_)">
                  <c:v>22918</c:v>
                </c:pt>
                <c:pt idx="17">
                  <c:v>23423</c:v>
                </c:pt>
                <c:pt idx="18" formatCode="_(* #,##0_);_(* \(#,##0\);_(* &quot;-&quot;??_);_(@_)">
                  <c:v>25650</c:v>
                </c:pt>
                <c:pt idx="19">
                  <c:v>24948</c:v>
                </c:pt>
                <c:pt idx="20">
                  <c:v>26453</c:v>
                </c:pt>
                <c:pt idx="21" formatCode="_(* #,##0_);_(* \(#,##0\);_(* &quot;-&quot;??_);_(@_)">
                  <c:v>27409</c:v>
                </c:pt>
                <c:pt idx="22" formatCode="_(* #,##0_);_(* \(#,##0\);_(* &quot;-&quot;??_);_(@_)">
                  <c:v>27260</c:v>
                </c:pt>
                <c:pt idx="23" formatCode="_(* #,##0_);_(* \(#,##0\);_(* &quot;-&quot;??_);_(@_)">
                  <c:v>27699</c:v>
                </c:pt>
                <c:pt idx="24">
                  <c:v>27778</c:v>
                </c:pt>
                <c:pt idx="25">
                  <c:v>27751</c:v>
                </c:pt>
                <c:pt idx="26">
                  <c:v>27288</c:v>
                </c:pt>
                <c:pt idx="27">
                  <c:v>27557</c:v>
                </c:pt>
                <c:pt idx="28">
                  <c:v>26986</c:v>
                </c:pt>
                <c:pt idx="29" formatCode="#,##0_);\(#,##0\)">
                  <c:v>26910</c:v>
                </c:pt>
                <c:pt idx="30" formatCode="#,##0_);\(#,##0\)">
                  <c:v>27058</c:v>
                </c:pt>
                <c:pt idx="31">
                  <c:v>25511</c:v>
                </c:pt>
                <c:pt idx="32">
                  <c:v>24856</c:v>
                </c:pt>
                <c:pt idx="33">
                  <c:v>24955</c:v>
                </c:pt>
                <c:pt idx="34">
                  <c:v>24593</c:v>
                </c:pt>
                <c:pt idx="35">
                  <c:v>25334</c:v>
                </c:pt>
                <c:pt idx="36">
                  <c:v>25263</c:v>
                </c:pt>
                <c:pt idx="37">
                  <c:v>25295</c:v>
                </c:pt>
                <c:pt idx="38">
                  <c:v>25141</c:v>
                </c:pt>
                <c:pt idx="39">
                  <c:v>24721</c:v>
                </c:pt>
                <c:pt idx="40">
                  <c:v>24226</c:v>
                </c:pt>
                <c:pt idx="41">
                  <c:v>23385</c:v>
                </c:pt>
                <c:pt idx="42">
                  <c:v>23092</c:v>
                </c:pt>
                <c:pt idx="43">
                  <c:v>22283</c:v>
                </c:pt>
                <c:pt idx="44">
                  <c:v>23211</c:v>
                </c:pt>
                <c:pt idx="45">
                  <c:v>23133</c:v>
                </c:pt>
                <c:pt idx="46">
                  <c:v>23217</c:v>
                </c:pt>
                <c:pt idx="47">
                  <c:v>20579</c:v>
                </c:pt>
                <c:pt idx="48">
                  <c:v>23060</c:v>
                </c:pt>
                <c:pt idx="49">
                  <c:v>23098</c:v>
                </c:pt>
                <c:pt idx="50">
                  <c:v>22992</c:v>
                </c:pt>
                <c:pt idx="51">
                  <c:v>22741</c:v>
                </c:pt>
              </c:numCache>
            </c:numRef>
          </c:val>
          <c:extLst>
            <c:ext xmlns:c16="http://schemas.microsoft.com/office/drawing/2014/chart" uri="{C3380CC4-5D6E-409C-BE32-E72D297353CC}">
              <c16:uniqueId val="{00000004-C48B-42CC-82BB-25645AC88439}"/>
            </c:ext>
          </c:extLst>
        </c:ser>
        <c:dLbls>
          <c:showLegendKey val="0"/>
          <c:showVal val="0"/>
          <c:showCatName val="0"/>
          <c:showSerName val="0"/>
          <c:showPercent val="0"/>
          <c:showBubbleSize val="0"/>
        </c:dLbls>
        <c:gapWidth val="33"/>
        <c:overlap val="100"/>
        <c:axId val="116169344"/>
        <c:axId val="116175232"/>
      </c:barChart>
      <c:catAx>
        <c:axId val="116169344"/>
        <c:scaling>
          <c:orientation val="minMax"/>
        </c:scaling>
        <c:delete val="0"/>
        <c:axPos val="b"/>
        <c:numFmt formatCode="General" sourceLinked="0"/>
        <c:majorTickMark val="out"/>
        <c:minorTickMark val="none"/>
        <c:tickLblPos val="nextTo"/>
        <c:txPr>
          <a:bodyPr rot="-5400000" vert="horz"/>
          <a:lstStyle/>
          <a:p>
            <a:pPr>
              <a:defRPr>
                <a:latin typeface="Arial" panose="020B0604020202020204" pitchFamily="34" charset="0"/>
                <a:cs typeface="Arial" panose="020B0604020202020204" pitchFamily="34" charset="0"/>
              </a:defRPr>
            </a:pPr>
            <a:endParaRPr lang="en-US"/>
          </a:p>
        </c:txPr>
        <c:crossAx val="116175232"/>
        <c:crosses val="autoZero"/>
        <c:auto val="1"/>
        <c:lblAlgn val="ctr"/>
        <c:lblOffset val="100"/>
        <c:tickLblSkip val="1"/>
        <c:noMultiLvlLbl val="0"/>
      </c:catAx>
      <c:valAx>
        <c:axId val="116175232"/>
        <c:scaling>
          <c:orientation val="minMax"/>
        </c:scaling>
        <c:delete val="0"/>
        <c:axPos val="l"/>
        <c:majorGridlines/>
        <c:numFmt formatCode="#,##0" sourceLinked="1"/>
        <c:majorTickMark val="out"/>
        <c:minorTickMark val="none"/>
        <c:tickLblPos val="nextTo"/>
        <c:txPr>
          <a:bodyPr/>
          <a:lstStyle/>
          <a:p>
            <a:pPr>
              <a:defRPr b="0">
                <a:latin typeface="Arial" panose="020B0604020202020204" pitchFamily="34" charset="0"/>
                <a:cs typeface="Arial" panose="020B0604020202020204" pitchFamily="34" charset="0"/>
              </a:defRPr>
            </a:pPr>
            <a:endParaRPr lang="en-US"/>
          </a:p>
        </c:txPr>
        <c:crossAx val="116169344"/>
        <c:crosses val="autoZero"/>
        <c:crossBetween val="between"/>
      </c:valAx>
      <c:spPr>
        <a:noFill/>
        <a:ln w="25400">
          <a:noFill/>
        </a:ln>
      </c:spPr>
    </c:plotArea>
    <c:legend>
      <c:legendPos val="t"/>
      <c:legendEntry>
        <c:idx val="0"/>
        <c:txPr>
          <a:bodyPr/>
          <a:lstStyle/>
          <a:p>
            <a:pPr>
              <a:defRPr sz="1200" b="1">
                <a:latin typeface="Arial" panose="020B0604020202020204" pitchFamily="34" charset="0"/>
                <a:cs typeface="Arial" panose="020B0604020202020204" pitchFamily="34" charset="0"/>
              </a:defRPr>
            </a:pPr>
            <a:endParaRPr lang="en-US"/>
          </a:p>
        </c:txPr>
      </c:legendEntry>
      <c:layout>
        <c:manualLayout>
          <c:xMode val="edge"/>
          <c:yMode val="edge"/>
          <c:x val="1.6059945631796035E-2"/>
          <c:y val="1.6990288556193372E-2"/>
          <c:w val="0.96787999156355442"/>
          <c:h val="0.10492016013681418"/>
        </c:manualLayout>
      </c:layout>
      <c:overlay val="0"/>
      <c:txPr>
        <a:bodyPr/>
        <a:lstStyle/>
        <a:p>
          <a:pPr>
            <a:defRPr sz="1200" b="1">
              <a:latin typeface="Arial" panose="020B0604020202020204" pitchFamily="34" charset="0"/>
              <a:cs typeface="Arial" panose="020B0604020202020204" pitchFamily="34" charset="0"/>
            </a:defRPr>
          </a:pPr>
          <a:endParaRPr lang="en-US"/>
        </a:p>
      </c:txPr>
    </c:legend>
    <c:plotVisOnly val="1"/>
    <c:dispBlanksAs val="gap"/>
    <c:showDLblsOverMax val="0"/>
  </c:chart>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312" cy="464820"/>
          </a:xfrm>
          <a:prstGeom prst="rect">
            <a:avLst/>
          </a:prstGeom>
        </p:spPr>
        <p:txBody>
          <a:bodyPr vert="horz" lIns="91362" tIns="45681" rIns="91362" bIns="45681" rtlCol="0"/>
          <a:lstStyle>
            <a:lvl1pPr algn="l">
              <a:defRPr sz="1200"/>
            </a:lvl1pPr>
          </a:lstStyle>
          <a:p>
            <a:endParaRPr lang="en-US" dirty="0"/>
          </a:p>
        </p:txBody>
      </p:sp>
      <p:sp>
        <p:nvSpPr>
          <p:cNvPr id="3" name="Date Placeholder 2"/>
          <p:cNvSpPr>
            <a:spLocks noGrp="1"/>
          </p:cNvSpPr>
          <p:nvPr>
            <p:ph type="dt" sz="quarter" idx="1"/>
          </p:nvPr>
        </p:nvSpPr>
        <p:spPr>
          <a:xfrm>
            <a:off x="3971503" y="0"/>
            <a:ext cx="3037312" cy="464820"/>
          </a:xfrm>
          <a:prstGeom prst="rect">
            <a:avLst/>
          </a:prstGeom>
        </p:spPr>
        <p:txBody>
          <a:bodyPr vert="horz" lIns="91362" tIns="45681" rIns="91362" bIns="45681" rtlCol="0"/>
          <a:lstStyle>
            <a:lvl1pPr algn="r">
              <a:defRPr sz="1200"/>
            </a:lvl1pPr>
          </a:lstStyle>
          <a:p>
            <a:r>
              <a:rPr lang="en-US" smtClean="0"/>
              <a:t>02/01/2018</a:t>
            </a:r>
            <a:endParaRPr lang="en-US" dirty="0"/>
          </a:p>
        </p:txBody>
      </p:sp>
      <p:sp>
        <p:nvSpPr>
          <p:cNvPr id="4" name="Footer Placeholder 3"/>
          <p:cNvSpPr>
            <a:spLocks noGrp="1"/>
          </p:cNvSpPr>
          <p:nvPr>
            <p:ph type="ftr" sz="quarter" idx="2"/>
          </p:nvPr>
        </p:nvSpPr>
        <p:spPr>
          <a:xfrm>
            <a:off x="0" y="8829994"/>
            <a:ext cx="3037312" cy="464820"/>
          </a:xfrm>
          <a:prstGeom prst="rect">
            <a:avLst/>
          </a:prstGeom>
        </p:spPr>
        <p:txBody>
          <a:bodyPr vert="horz" lIns="91362" tIns="45681" rIns="91362" bIns="45681"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1503" y="8829994"/>
            <a:ext cx="3037312" cy="464820"/>
          </a:xfrm>
          <a:prstGeom prst="rect">
            <a:avLst/>
          </a:prstGeom>
        </p:spPr>
        <p:txBody>
          <a:bodyPr vert="horz" lIns="91362" tIns="45681" rIns="91362" bIns="45681" rtlCol="0" anchor="b"/>
          <a:lstStyle>
            <a:lvl1pPr algn="r">
              <a:defRPr sz="1200"/>
            </a:lvl1pPr>
          </a:lstStyle>
          <a:p>
            <a:fld id="{CBB90D21-269B-43D1-A216-16B4AAC4ECBD}" type="slidenum">
              <a:rPr lang="en-US" smtClean="0"/>
              <a:t>‹#›</a:t>
            </a:fld>
            <a:endParaRPr lang="en-US" dirty="0"/>
          </a:p>
        </p:txBody>
      </p:sp>
    </p:spTree>
    <p:extLst>
      <p:ext uri="{BB962C8B-B14F-4D97-AF65-F5344CB8AC3E}">
        <p14:creationId xmlns:p14="http://schemas.microsoft.com/office/powerpoint/2010/main" val="3257014091"/>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62" tIns="46583" rIns="93162" bIns="46583"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62" tIns="46583" rIns="93162" bIns="46583" rtlCol="0"/>
          <a:lstStyle>
            <a:lvl1pPr algn="r">
              <a:defRPr sz="1200"/>
            </a:lvl1pPr>
          </a:lstStyle>
          <a:p>
            <a:r>
              <a:rPr lang="en-US" smtClean="0"/>
              <a:t>02/01/2018</a:t>
            </a:r>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62" tIns="46583" rIns="93162" bIns="46583"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62" tIns="46583" rIns="93162" bIns="46583"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62" tIns="46583" rIns="93162" bIns="46583"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62" tIns="46583" rIns="93162" bIns="46583" rtlCol="0" anchor="b"/>
          <a:lstStyle>
            <a:lvl1pPr algn="r">
              <a:defRPr sz="1200"/>
            </a:lvl1pPr>
          </a:lstStyle>
          <a:p>
            <a:fld id="{BF6F69CC-0F6E-48E9-BAEE-CA1369849903}" type="slidenum">
              <a:rPr lang="en-US" smtClean="0"/>
              <a:t>‹#›</a:t>
            </a:fld>
            <a:endParaRPr lang="en-US" dirty="0"/>
          </a:p>
        </p:txBody>
      </p:sp>
    </p:spTree>
    <p:extLst>
      <p:ext uri="{BB962C8B-B14F-4D97-AF65-F5344CB8AC3E}">
        <p14:creationId xmlns:p14="http://schemas.microsoft.com/office/powerpoint/2010/main" val="3172631733"/>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F6F69CC-0F6E-48E9-BAEE-CA1369849903}" type="slidenum">
              <a:rPr lang="en-US" smtClean="0"/>
              <a:t>1</a:t>
            </a:fld>
            <a:endParaRPr lang="en-US" dirty="0"/>
          </a:p>
        </p:txBody>
      </p:sp>
      <p:sp>
        <p:nvSpPr>
          <p:cNvPr id="5" name="Date Placeholder 4"/>
          <p:cNvSpPr>
            <a:spLocks noGrp="1"/>
          </p:cNvSpPr>
          <p:nvPr>
            <p:ph type="dt" idx="11"/>
          </p:nvPr>
        </p:nvSpPr>
        <p:spPr/>
        <p:txBody>
          <a:bodyPr/>
          <a:lstStyle/>
          <a:p>
            <a:r>
              <a:rPr lang="en-US" smtClean="0"/>
              <a:t>02/01/2018</a:t>
            </a:r>
            <a:endParaRPr lang="en-US" dirty="0"/>
          </a:p>
        </p:txBody>
      </p:sp>
    </p:spTree>
    <p:extLst>
      <p:ext uri="{BB962C8B-B14F-4D97-AF65-F5344CB8AC3E}">
        <p14:creationId xmlns:p14="http://schemas.microsoft.com/office/powerpoint/2010/main" val="11787958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C7977B3-A496-48C5-90EA-D2B773E5BCE2}" type="datetime1">
              <a:rPr lang="en-US" smtClean="0"/>
              <a:t>10/17/2023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21346DB-B1C9-4BAB-9FA2-E8F62AA8F892}" type="slidenum">
              <a:rPr lang="en-US" smtClean="0"/>
              <a:t>‹#›</a:t>
            </a:fld>
            <a:endParaRPr lang="en-US" dirty="0"/>
          </a:p>
        </p:txBody>
      </p:sp>
    </p:spTree>
    <p:extLst>
      <p:ext uri="{BB962C8B-B14F-4D97-AF65-F5344CB8AC3E}">
        <p14:creationId xmlns:p14="http://schemas.microsoft.com/office/powerpoint/2010/main" val="15643170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72A6514-250C-47B7-9F9B-8990350624F5}" type="datetime1">
              <a:rPr lang="en-US" smtClean="0"/>
              <a:t>10/17/2023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21346DB-B1C9-4BAB-9FA2-E8F62AA8F892}" type="slidenum">
              <a:rPr lang="en-US" smtClean="0"/>
              <a:t>‹#›</a:t>
            </a:fld>
            <a:endParaRPr lang="en-US" dirty="0"/>
          </a:p>
        </p:txBody>
      </p:sp>
    </p:spTree>
    <p:extLst>
      <p:ext uri="{BB962C8B-B14F-4D97-AF65-F5344CB8AC3E}">
        <p14:creationId xmlns:p14="http://schemas.microsoft.com/office/powerpoint/2010/main" val="29297774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79AD337-0970-449D-A814-74C0193215A8}" type="datetime1">
              <a:rPr lang="en-US" smtClean="0"/>
              <a:t>10/17/2023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21346DB-B1C9-4BAB-9FA2-E8F62AA8F892}" type="slidenum">
              <a:rPr lang="en-US" smtClean="0"/>
              <a:t>‹#›</a:t>
            </a:fld>
            <a:endParaRPr lang="en-US" dirty="0"/>
          </a:p>
        </p:txBody>
      </p:sp>
    </p:spTree>
    <p:extLst>
      <p:ext uri="{BB962C8B-B14F-4D97-AF65-F5344CB8AC3E}">
        <p14:creationId xmlns:p14="http://schemas.microsoft.com/office/powerpoint/2010/main" val="23520365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E70DC44-A7C5-4024-96B9-BFCE4F9BCBA9}" type="datetime1">
              <a:rPr lang="en-US" smtClean="0"/>
              <a:t>10/17/2023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21346DB-B1C9-4BAB-9FA2-E8F62AA8F892}" type="slidenum">
              <a:rPr lang="en-US" smtClean="0"/>
              <a:t>‹#›</a:t>
            </a:fld>
            <a:endParaRPr lang="en-US" dirty="0"/>
          </a:p>
        </p:txBody>
      </p:sp>
    </p:spTree>
    <p:extLst>
      <p:ext uri="{BB962C8B-B14F-4D97-AF65-F5344CB8AC3E}">
        <p14:creationId xmlns:p14="http://schemas.microsoft.com/office/powerpoint/2010/main" val="37391523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43533F5-156F-4097-AF26-62027132F166}" type="datetime1">
              <a:rPr lang="en-US" smtClean="0"/>
              <a:t>10/17/2023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21346DB-B1C9-4BAB-9FA2-E8F62AA8F892}" type="slidenum">
              <a:rPr lang="en-US" smtClean="0"/>
              <a:t>‹#›</a:t>
            </a:fld>
            <a:endParaRPr lang="en-US" dirty="0"/>
          </a:p>
        </p:txBody>
      </p:sp>
    </p:spTree>
    <p:extLst>
      <p:ext uri="{BB962C8B-B14F-4D97-AF65-F5344CB8AC3E}">
        <p14:creationId xmlns:p14="http://schemas.microsoft.com/office/powerpoint/2010/main" val="29819033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12F5FED-1C11-4910-9778-9212D1BF06B6}" type="datetime1">
              <a:rPr lang="en-US" smtClean="0"/>
              <a:t>10/17/2023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21346DB-B1C9-4BAB-9FA2-E8F62AA8F892}" type="slidenum">
              <a:rPr lang="en-US" smtClean="0"/>
              <a:t>‹#›</a:t>
            </a:fld>
            <a:endParaRPr lang="en-US" dirty="0"/>
          </a:p>
        </p:txBody>
      </p:sp>
    </p:spTree>
    <p:extLst>
      <p:ext uri="{BB962C8B-B14F-4D97-AF65-F5344CB8AC3E}">
        <p14:creationId xmlns:p14="http://schemas.microsoft.com/office/powerpoint/2010/main" val="21375694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6C9E1E9-1003-4AC7-AD78-302766C89DF0}" type="datetime1">
              <a:rPr lang="en-US" smtClean="0"/>
              <a:t>10/17/2023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E21346DB-B1C9-4BAB-9FA2-E8F62AA8F892}" type="slidenum">
              <a:rPr lang="en-US" smtClean="0"/>
              <a:t>‹#›</a:t>
            </a:fld>
            <a:endParaRPr lang="en-US" dirty="0"/>
          </a:p>
        </p:txBody>
      </p:sp>
    </p:spTree>
    <p:extLst>
      <p:ext uri="{BB962C8B-B14F-4D97-AF65-F5344CB8AC3E}">
        <p14:creationId xmlns:p14="http://schemas.microsoft.com/office/powerpoint/2010/main" val="39491133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A8D8661-F6B5-4343-85BC-CB8A00C66112}" type="datetime1">
              <a:rPr lang="en-US" smtClean="0"/>
              <a:t>10/17/2023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E21346DB-B1C9-4BAB-9FA2-E8F62AA8F892}" type="slidenum">
              <a:rPr lang="en-US" smtClean="0"/>
              <a:t>‹#›</a:t>
            </a:fld>
            <a:endParaRPr lang="en-US" dirty="0"/>
          </a:p>
        </p:txBody>
      </p:sp>
    </p:spTree>
    <p:extLst>
      <p:ext uri="{BB962C8B-B14F-4D97-AF65-F5344CB8AC3E}">
        <p14:creationId xmlns:p14="http://schemas.microsoft.com/office/powerpoint/2010/main" val="15691603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38A2D2F-B061-4485-AAB2-DA3801E9F82A}" type="datetime1">
              <a:rPr lang="en-US" smtClean="0"/>
              <a:t>10/17/2023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E21346DB-B1C9-4BAB-9FA2-E8F62AA8F892}" type="slidenum">
              <a:rPr lang="en-US" smtClean="0"/>
              <a:t>‹#›</a:t>
            </a:fld>
            <a:endParaRPr lang="en-US" dirty="0"/>
          </a:p>
        </p:txBody>
      </p:sp>
    </p:spTree>
    <p:extLst>
      <p:ext uri="{BB962C8B-B14F-4D97-AF65-F5344CB8AC3E}">
        <p14:creationId xmlns:p14="http://schemas.microsoft.com/office/powerpoint/2010/main" val="10173320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33992CB-E97D-4DCD-BF1D-2DC8BDF53B49}" type="datetime1">
              <a:rPr lang="en-US" smtClean="0"/>
              <a:t>10/17/2023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21346DB-B1C9-4BAB-9FA2-E8F62AA8F892}" type="slidenum">
              <a:rPr lang="en-US" smtClean="0"/>
              <a:t>‹#›</a:t>
            </a:fld>
            <a:endParaRPr lang="en-US" dirty="0"/>
          </a:p>
        </p:txBody>
      </p:sp>
    </p:spTree>
    <p:extLst>
      <p:ext uri="{BB962C8B-B14F-4D97-AF65-F5344CB8AC3E}">
        <p14:creationId xmlns:p14="http://schemas.microsoft.com/office/powerpoint/2010/main" val="24764679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AE66D58-9868-4BA3-A64C-A281BFBE2AE5}" type="datetime1">
              <a:rPr lang="en-US" smtClean="0"/>
              <a:t>10/17/2023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21346DB-B1C9-4BAB-9FA2-E8F62AA8F892}" type="slidenum">
              <a:rPr lang="en-US" smtClean="0"/>
              <a:t>‹#›</a:t>
            </a:fld>
            <a:endParaRPr lang="en-US" dirty="0"/>
          </a:p>
        </p:txBody>
      </p:sp>
    </p:spTree>
    <p:extLst>
      <p:ext uri="{BB962C8B-B14F-4D97-AF65-F5344CB8AC3E}">
        <p14:creationId xmlns:p14="http://schemas.microsoft.com/office/powerpoint/2010/main" val="23733619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9F2CEBB-5EF9-4B6E-A21B-96E2D86E10CA}" type="datetime1">
              <a:rPr lang="en-US" smtClean="0"/>
              <a:t>10/17/2023</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21346DB-B1C9-4BAB-9FA2-E8F62AA8F892}" type="slidenum">
              <a:rPr lang="en-US" smtClean="0"/>
              <a:t>‹#›</a:t>
            </a:fld>
            <a:endParaRPr lang="en-US" dirty="0"/>
          </a:p>
        </p:txBody>
      </p:sp>
    </p:spTree>
    <p:extLst>
      <p:ext uri="{BB962C8B-B14F-4D97-AF65-F5344CB8AC3E}">
        <p14:creationId xmlns:p14="http://schemas.microsoft.com/office/powerpoint/2010/main" val="1905482821"/>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228600" y="152400"/>
            <a:ext cx="8686800" cy="6477000"/>
          </a:xfrm>
          <a:prstGeom prst="rect">
            <a:avLst/>
          </a:prstGeom>
          <a:solidFill>
            <a:schemeClr val="bg1"/>
          </a:solidFill>
          <a:ln w="381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9" name="Picture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1075" y="838200"/>
            <a:ext cx="7166610" cy="1293971"/>
          </a:xfrm>
          <a:prstGeom prst="rect">
            <a:avLst/>
          </a:prstGeom>
        </p:spPr>
      </p:pic>
      <p:pic>
        <p:nvPicPr>
          <p:cNvPr id="12" name="Picture 1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624241" y="2933700"/>
            <a:ext cx="3880277" cy="3200400"/>
          </a:xfrm>
          <a:prstGeom prst="rect">
            <a:avLst/>
          </a:prstGeom>
        </p:spPr>
      </p:pic>
      <p:sp>
        <p:nvSpPr>
          <p:cNvPr id="2" name="Rectangle 1"/>
          <p:cNvSpPr/>
          <p:nvPr/>
        </p:nvSpPr>
        <p:spPr>
          <a:xfrm>
            <a:off x="228600" y="2286000"/>
            <a:ext cx="8686800" cy="1524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Slide Number Placeholder 2"/>
          <p:cNvSpPr>
            <a:spLocks noGrp="1"/>
          </p:cNvSpPr>
          <p:nvPr>
            <p:ph type="sldNum" sz="quarter" idx="12"/>
          </p:nvPr>
        </p:nvSpPr>
        <p:spPr/>
        <p:txBody>
          <a:bodyPr/>
          <a:lstStyle/>
          <a:p>
            <a:fld id="{E21346DB-B1C9-4BAB-9FA2-E8F62AA8F892}" type="slidenum">
              <a:rPr lang="en-US" smtClean="0"/>
              <a:t>1</a:t>
            </a:fld>
            <a:endParaRPr lang="en-US" dirty="0"/>
          </a:p>
        </p:txBody>
      </p:sp>
    </p:spTree>
    <p:extLst>
      <p:ext uri="{BB962C8B-B14F-4D97-AF65-F5344CB8AC3E}">
        <p14:creationId xmlns:p14="http://schemas.microsoft.com/office/powerpoint/2010/main" val="285328187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152400"/>
            <a:ext cx="8686800" cy="6477000"/>
          </a:xfrm>
          <a:prstGeom prst="rect">
            <a:avLst/>
          </a:prstGeom>
          <a:solidFill>
            <a:schemeClr val="bg1"/>
          </a:solidFill>
          <a:ln w="381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Title 1"/>
          <p:cNvSpPr txBox="1">
            <a:spLocks/>
          </p:cNvSpPr>
          <p:nvPr/>
        </p:nvSpPr>
        <p:spPr>
          <a:xfrm>
            <a:off x="533400" y="304800"/>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dirty="0" smtClean="0">
                <a:solidFill>
                  <a:schemeClr val="tx2"/>
                </a:solidFill>
              </a:rPr>
              <a:t>     MO HealthNet Division (MHD)</a:t>
            </a:r>
            <a:endParaRPr lang="en-US" dirty="0">
              <a:solidFill>
                <a:schemeClr val="tx2"/>
              </a:solidFill>
            </a:endParaRPr>
          </a:p>
        </p:txBody>
      </p:sp>
      <p:pic>
        <p:nvPicPr>
          <p:cNvPr id="6" name="Picture 5" descr="Graphic1.emf"/>
          <p:cNvPicPr/>
          <p:nvPr/>
        </p:nvPicPr>
        <p:blipFill>
          <a:blip r:embed="rId2" cstate="print"/>
          <a:srcRect/>
          <a:stretch>
            <a:fillRect/>
          </a:stretch>
        </p:blipFill>
        <p:spPr bwMode="auto">
          <a:xfrm>
            <a:off x="533400" y="381000"/>
            <a:ext cx="685800" cy="847090"/>
          </a:xfrm>
          <a:prstGeom prst="rect">
            <a:avLst/>
          </a:prstGeom>
          <a:noFill/>
          <a:ln w="9525">
            <a:noFill/>
            <a:miter lim="800000"/>
            <a:headEnd/>
            <a:tailEnd/>
          </a:ln>
        </p:spPr>
      </p:pic>
      <p:sp>
        <p:nvSpPr>
          <p:cNvPr id="7" name="TextBox 6"/>
          <p:cNvSpPr txBox="1"/>
          <p:nvPr/>
        </p:nvSpPr>
        <p:spPr>
          <a:xfrm>
            <a:off x="228600" y="1447800"/>
            <a:ext cx="8686800" cy="461665"/>
          </a:xfrm>
          <a:prstGeom prst="rect">
            <a:avLst/>
          </a:prstGeom>
          <a:solidFill>
            <a:schemeClr val="tx2"/>
          </a:solidFill>
        </p:spPr>
        <p:txBody>
          <a:bodyPr wrap="square" rtlCol="0">
            <a:spAutoFit/>
          </a:bodyPr>
          <a:lstStyle/>
          <a:p>
            <a:r>
              <a:rPr lang="en-US" sz="2400" b="1" dirty="0" smtClean="0">
                <a:solidFill>
                  <a:schemeClr val="bg1"/>
                </a:solidFill>
              </a:rPr>
              <a:t>Strategic Initiatives</a:t>
            </a:r>
            <a:endParaRPr lang="en-US" sz="2400" b="1" dirty="0">
              <a:solidFill>
                <a:schemeClr val="bg1"/>
              </a:solidFill>
            </a:endParaRPr>
          </a:p>
        </p:txBody>
      </p:sp>
      <p:sp>
        <p:nvSpPr>
          <p:cNvPr id="2" name="Slide Number Placeholder 1"/>
          <p:cNvSpPr>
            <a:spLocks noGrp="1"/>
          </p:cNvSpPr>
          <p:nvPr>
            <p:ph type="sldNum" sz="quarter" idx="12"/>
          </p:nvPr>
        </p:nvSpPr>
        <p:spPr/>
        <p:txBody>
          <a:bodyPr/>
          <a:lstStyle/>
          <a:p>
            <a:fld id="{E21346DB-B1C9-4BAB-9FA2-E8F62AA8F892}" type="slidenum">
              <a:rPr lang="en-US" smtClean="0"/>
              <a:t>10</a:t>
            </a:fld>
            <a:endParaRPr lang="en-US" dirty="0"/>
          </a:p>
        </p:txBody>
      </p:sp>
      <p:sp>
        <p:nvSpPr>
          <p:cNvPr id="9" name="Content Placeholder 1">
            <a:extLst>
              <a:ext uri="{FF2B5EF4-FFF2-40B4-BE49-F238E27FC236}">
                <a16:creationId xmlns:a16="http://schemas.microsoft.com/office/drawing/2014/main" id="{F0FFB100-6104-4673-A1FA-405944BDDA57}"/>
              </a:ext>
            </a:extLst>
          </p:cNvPr>
          <p:cNvSpPr>
            <a:spLocks noGrp="1"/>
          </p:cNvSpPr>
          <p:nvPr>
            <p:ph idx="1"/>
          </p:nvPr>
        </p:nvSpPr>
        <p:spPr>
          <a:xfrm>
            <a:off x="457200" y="2057400"/>
            <a:ext cx="8229600" cy="4419600"/>
          </a:xfrm>
        </p:spPr>
        <p:txBody>
          <a:bodyPr>
            <a:normAutofit/>
          </a:bodyPr>
          <a:lstStyle/>
          <a:p>
            <a:r>
              <a:rPr lang="en-US" sz="2400" b="1" dirty="0"/>
              <a:t>Ensuring the best, fair price for MO HealthNet </a:t>
            </a:r>
            <a:r>
              <a:rPr lang="en-US" sz="2400" b="1" dirty="0" smtClean="0"/>
              <a:t>Services</a:t>
            </a:r>
          </a:p>
          <a:p>
            <a:pPr marL="0" indent="0">
              <a:buNone/>
            </a:pPr>
            <a:endParaRPr lang="en-US" sz="1200" dirty="0"/>
          </a:p>
          <a:p>
            <a:pPr lvl="1"/>
            <a:r>
              <a:rPr lang="en-US" sz="2000" dirty="0" smtClean="0"/>
              <a:t>Continuous </a:t>
            </a:r>
            <a:r>
              <a:rPr lang="en-US" sz="2000" dirty="0"/>
              <a:t>review of MO HealthNet rates and pricing structure:</a:t>
            </a:r>
          </a:p>
          <a:p>
            <a:pPr lvl="2"/>
            <a:r>
              <a:rPr lang="en-US" sz="1800" dirty="0"/>
              <a:t>Align Medicaid rates with Medicare rates and other state Medicaid </a:t>
            </a:r>
            <a:r>
              <a:rPr lang="en-US" sz="1800" dirty="0" smtClean="0"/>
              <a:t>programs      </a:t>
            </a:r>
            <a:endParaRPr lang="en-US" sz="1800" dirty="0"/>
          </a:p>
          <a:p>
            <a:pPr lvl="2"/>
            <a:r>
              <a:rPr lang="en-US" sz="1800" dirty="0"/>
              <a:t>Bundling episodes of </a:t>
            </a:r>
            <a:r>
              <a:rPr lang="en-US" sz="1800" dirty="0" smtClean="0"/>
              <a:t>care</a:t>
            </a:r>
            <a:endParaRPr lang="en-US" sz="1800" dirty="0"/>
          </a:p>
          <a:p>
            <a:pPr lvl="2"/>
            <a:r>
              <a:rPr lang="en-US" sz="1800" dirty="0"/>
              <a:t>Reinstating payment edits to ensure appropriate billing</a:t>
            </a:r>
          </a:p>
          <a:p>
            <a:pPr lvl="2"/>
            <a:r>
              <a:rPr lang="en-US" sz="1800" dirty="0"/>
              <a:t>Discontinue covering certain </a:t>
            </a:r>
            <a:r>
              <a:rPr lang="en-US" sz="1800" dirty="0" smtClean="0"/>
              <a:t>non-rebatable injections</a:t>
            </a:r>
            <a:endParaRPr lang="en-US" sz="1800" dirty="0"/>
          </a:p>
          <a:p>
            <a:pPr lvl="2"/>
            <a:endParaRPr lang="en-US" sz="1800" dirty="0"/>
          </a:p>
          <a:p>
            <a:pPr lvl="1"/>
            <a:r>
              <a:rPr lang="en-US" sz="2000" dirty="0"/>
              <a:t>Explore current opportunities to implement innovative payment </a:t>
            </a:r>
            <a:r>
              <a:rPr lang="en-US" sz="2000" dirty="0" smtClean="0"/>
              <a:t>models</a:t>
            </a:r>
            <a:endParaRPr lang="en-US" sz="2000" dirty="0"/>
          </a:p>
        </p:txBody>
      </p:sp>
    </p:spTree>
    <p:extLst>
      <p:ext uri="{BB962C8B-B14F-4D97-AF65-F5344CB8AC3E}">
        <p14:creationId xmlns:p14="http://schemas.microsoft.com/office/powerpoint/2010/main" val="275592341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152400"/>
            <a:ext cx="8686800" cy="6477000"/>
          </a:xfrm>
          <a:prstGeom prst="rect">
            <a:avLst/>
          </a:prstGeom>
          <a:solidFill>
            <a:schemeClr val="bg1"/>
          </a:solidFill>
          <a:ln w="381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Title 1"/>
          <p:cNvSpPr txBox="1">
            <a:spLocks/>
          </p:cNvSpPr>
          <p:nvPr/>
        </p:nvSpPr>
        <p:spPr>
          <a:xfrm>
            <a:off x="533400" y="304800"/>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dirty="0" smtClean="0">
                <a:solidFill>
                  <a:schemeClr val="tx2"/>
                </a:solidFill>
              </a:rPr>
              <a:t>     MO HealthNet Division (MHD)</a:t>
            </a:r>
            <a:endParaRPr lang="en-US" dirty="0">
              <a:solidFill>
                <a:schemeClr val="tx2"/>
              </a:solidFill>
            </a:endParaRPr>
          </a:p>
        </p:txBody>
      </p:sp>
      <p:pic>
        <p:nvPicPr>
          <p:cNvPr id="6" name="Picture 5" descr="Graphic1.emf"/>
          <p:cNvPicPr/>
          <p:nvPr/>
        </p:nvPicPr>
        <p:blipFill>
          <a:blip r:embed="rId2" cstate="print"/>
          <a:srcRect/>
          <a:stretch>
            <a:fillRect/>
          </a:stretch>
        </p:blipFill>
        <p:spPr bwMode="auto">
          <a:xfrm>
            <a:off x="533400" y="381000"/>
            <a:ext cx="685800" cy="847090"/>
          </a:xfrm>
          <a:prstGeom prst="rect">
            <a:avLst/>
          </a:prstGeom>
          <a:noFill/>
          <a:ln w="9525">
            <a:noFill/>
            <a:miter lim="800000"/>
            <a:headEnd/>
            <a:tailEnd/>
          </a:ln>
        </p:spPr>
      </p:pic>
      <p:sp>
        <p:nvSpPr>
          <p:cNvPr id="7" name="TextBox 6"/>
          <p:cNvSpPr txBox="1"/>
          <p:nvPr/>
        </p:nvSpPr>
        <p:spPr>
          <a:xfrm>
            <a:off x="228600" y="1447800"/>
            <a:ext cx="8686800" cy="461665"/>
          </a:xfrm>
          <a:prstGeom prst="rect">
            <a:avLst/>
          </a:prstGeom>
          <a:solidFill>
            <a:schemeClr val="tx2"/>
          </a:solidFill>
        </p:spPr>
        <p:txBody>
          <a:bodyPr wrap="square" rtlCol="0">
            <a:spAutoFit/>
          </a:bodyPr>
          <a:lstStyle/>
          <a:p>
            <a:r>
              <a:rPr lang="en-US" sz="2400" b="1" dirty="0" smtClean="0">
                <a:solidFill>
                  <a:schemeClr val="bg1"/>
                </a:solidFill>
              </a:rPr>
              <a:t>Strategic Initiatives</a:t>
            </a:r>
            <a:endParaRPr lang="en-US" sz="2400" b="1" dirty="0">
              <a:solidFill>
                <a:schemeClr val="bg1"/>
              </a:solidFill>
            </a:endParaRPr>
          </a:p>
        </p:txBody>
      </p:sp>
      <p:sp>
        <p:nvSpPr>
          <p:cNvPr id="2" name="Slide Number Placeholder 1"/>
          <p:cNvSpPr>
            <a:spLocks noGrp="1"/>
          </p:cNvSpPr>
          <p:nvPr>
            <p:ph type="sldNum" sz="quarter" idx="12"/>
          </p:nvPr>
        </p:nvSpPr>
        <p:spPr/>
        <p:txBody>
          <a:bodyPr/>
          <a:lstStyle/>
          <a:p>
            <a:fld id="{E21346DB-B1C9-4BAB-9FA2-E8F62AA8F892}" type="slidenum">
              <a:rPr lang="en-US" smtClean="0"/>
              <a:t>11</a:t>
            </a:fld>
            <a:endParaRPr lang="en-US" dirty="0"/>
          </a:p>
        </p:txBody>
      </p:sp>
      <p:sp>
        <p:nvSpPr>
          <p:cNvPr id="9" name="Content Placeholder 1">
            <a:extLst>
              <a:ext uri="{FF2B5EF4-FFF2-40B4-BE49-F238E27FC236}">
                <a16:creationId xmlns:a16="http://schemas.microsoft.com/office/drawing/2014/main" id="{8F288708-107E-4876-A789-54DDDE790D44}"/>
              </a:ext>
            </a:extLst>
          </p:cNvPr>
          <p:cNvSpPr>
            <a:spLocks noGrp="1"/>
          </p:cNvSpPr>
          <p:nvPr>
            <p:ph idx="1"/>
          </p:nvPr>
        </p:nvSpPr>
        <p:spPr>
          <a:xfrm>
            <a:off x="457200" y="2209800"/>
            <a:ext cx="8229600" cy="4114800"/>
          </a:xfrm>
        </p:spPr>
        <p:txBody>
          <a:bodyPr>
            <a:normAutofit/>
          </a:bodyPr>
          <a:lstStyle/>
          <a:p>
            <a:r>
              <a:rPr lang="en-US" sz="2000" b="1" dirty="0"/>
              <a:t>Creating an agile infrastructure to support Medicaid innovation:</a:t>
            </a:r>
          </a:p>
          <a:p>
            <a:pPr marL="45720" indent="0">
              <a:buNone/>
            </a:pPr>
            <a:endParaRPr lang="en-US" sz="1500" dirty="0"/>
          </a:p>
          <a:p>
            <a:pPr lvl="1"/>
            <a:r>
              <a:rPr lang="en-US" sz="2000" dirty="0"/>
              <a:t>Procure new MMIS, allowing Missouri’s Medicaid program </a:t>
            </a:r>
            <a:r>
              <a:rPr lang="en-US" sz="2000" dirty="0" smtClean="0"/>
              <a:t>to:</a:t>
            </a:r>
            <a:endParaRPr lang="en-US" sz="2000" dirty="0"/>
          </a:p>
          <a:p>
            <a:pPr lvl="2"/>
            <a:r>
              <a:rPr lang="en-US" sz="1800" dirty="0"/>
              <a:t>Implement innovative service delivery and payment models </a:t>
            </a:r>
          </a:p>
          <a:p>
            <a:pPr lvl="2"/>
            <a:r>
              <a:rPr lang="en-US" sz="1800" dirty="0" smtClean="0"/>
              <a:t>Ability to use managed care encounter data to evaluate managed care plan performance </a:t>
            </a:r>
            <a:endParaRPr lang="en-US" sz="1800" dirty="0"/>
          </a:p>
          <a:p>
            <a:pPr lvl="2"/>
            <a:r>
              <a:rPr lang="en-US" sz="1800" dirty="0"/>
              <a:t>Respond to a dynamic health care market (configurable)</a:t>
            </a:r>
          </a:p>
          <a:p>
            <a:pPr lvl="2"/>
            <a:r>
              <a:rPr lang="en-US" sz="1800" dirty="0"/>
              <a:t>Validate progress and make data-driven decisions (data repository and reporting system</a:t>
            </a:r>
            <a:r>
              <a:rPr lang="en-US" sz="1800" dirty="0" smtClean="0"/>
              <a:t>)   </a:t>
            </a:r>
            <a:endParaRPr lang="en-US" sz="1800" dirty="0"/>
          </a:p>
          <a:p>
            <a:pPr lvl="1"/>
            <a:endParaRPr lang="en-US" sz="1300" dirty="0"/>
          </a:p>
          <a:p>
            <a:pPr lvl="1"/>
            <a:r>
              <a:rPr lang="en-US" sz="2000" dirty="0"/>
              <a:t>Develop stakeholder relationships </a:t>
            </a:r>
          </a:p>
          <a:p>
            <a:pPr marL="640080" lvl="2" indent="0">
              <a:buNone/>
            </a:pPr>
            <a:endParaRPr lang="en-US" dirty="0"/>
          </a:p>
        </p:txBody>
      </p:sp>
    </p:spTree>
    <p:extLst>
      <p:ext uri="{BB962C8B-B14F-4D97-AF65-F5344CB8AC3E}">
        <p14:creationId xmlns:p14="http://schemas.microsoft.com/office/powerpoint/2010/main" val="420006435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152400"/>
            <a:ext cx="8686800" cy="6477000"/>
          </a:xfrm>
          <a:prstGeom prst="rect">
            <a:avLst/>
          </a:prstGeom>
          <a:solidFill>
            <a:schemeClr val="bg1"/>
          </a:solidFill>
          <a:ln w="381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Title 1"/>
          <p:cNvSpPr txBox="1">
            <a:spLocks/>
          </p:cNvSpPr>
          <p:nvPr/>
        </p:nvSpPr>
        <p:spPr>
          <a:xfrm>
            <a:off x="533400" y="304800"/>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dirty="0" smtClean="0">
                <a:solidFill>
                  <a:schemeClr val="tx2"/>
                </a:solidFill>
              </a:rPr>
              <a:t>     MO HealthNet Division (MHD)</a:t>
            </a:r>
            <a:endParaRPr lang="en-US" dirty="0">
              <a:solidFill>
                <a:schemeClr val="tx2"/>
              </a:solidFill>
            </a:endParaRPr>
          </a:p>
        </p:txBody>
      </p:sp>
      <p:pic>
        <p:nvPicPr>
          <p:cNvPr id="6" name="Picture 5" descr="Graphic1.emf"/>
          <p:cNvPicPr/>
          <p:nvPr/>
        </p:nvPicPr>
        <p:blipFill>
          <a:blip r:embed="rId2" cstate="print"/>
          <a:srcRect/>
          <a:stretch>
            <a:fillRect/>
          </a:stretch>
        </p:blipFill>
        <p:spPr bwMode="auto">
          <a:xfrm>
            <a:off x="533400" y="381000"/>
            <a:ext cx="685800" cy="847090"/>
          </a:xfrm>
          <a:prstGeom prst="rect">
            <a:avLst/>
          </a:prstGeom>
          <a:noFill/>
          <a:ln w="9525">
            <a:noFill/>
            <a:miter lim="800000"/>
            <a:headEnd/>
            <a:tailEnd/>
          </a:ln>
        </p:spPr>
      </p:pic>
      <p:sp>
        <p:nvSpPr>
          <p:cNvPr id="7" name="TextBox 6"/>
          <p:cNvSpPr txBox="1"/>
          <p:nvPr/>
        </p:nvSpPr>
        <p:spPr>
          <a:xfrm>
            <a:off x="228600" y="1447800"/>
            <a:ext cx="8686800" cy="461665"/>
          </a:xfrm>
          <a:prstGeom prst="rect">
            <a:avLst/>
          </a:prstGeom>
          <a:solidFill>
            <a:schemeClr val="tx2"/>
          </a:solidFill>
        </p:spPr>
        <p:txBody>
          <a:bodyPr wrap="square" rtlCol="0">
            <a:spAutoFit/>
          </a:bodyPr>
          <a:lstStyle/>
          <a:p>
            <a:r>
              <a:rPr lang="en-US" sz="2400" b="1" dirty="0" smtClean="0">
                <a:solidFill>
                  <a:schemeClr val="bg1"/>
                </a:solidFill>
              </a:rPr>
              <a:t>Financing Initiatives</a:t>
            </a:r>
            <a:endParaRPr lang="en-US" sz="2400" b="1" dirty="0">
              <a:solidFill>
                <a:schemeClr val="bg1"/>
              </a:solidFill>
            </a:endParaRPr>
          </a:p>
        </p:txBody>
      </p:sp>
      <p:sp>
        <p:nvSpPr>
          <p:cNvPr id="2" name="Slide Number Placeholder 1"/>
          <p:cNvSpPr>
            <a:spLocks noGrp="1"/>
          </p:cNvSpPr>
          <p:nvPr>
            <p:ph type="sldNum" sz="quarter" idx="12"/>
          </p:nvPr>
        </p:nvSpPr>
        <p:spPr/>
        <p:txBody>
          <a:bodyPr/>
          <a:lstStyle/>
          <a:p>
            <a:fld id="{E21346DB-B1C9-4BAB-9FA2-E8F62AA8F892}" type="slidenum">
              <a:rPr lang="en-US" smtClean="0"/>
              <a:t>12</a:t>
            </a:fld>
            <a:endParaRPr lang="en-US" dirty="0"/>
          </a:p>
        </p:txBody>
      </p:sp>
      <p:sp>
        <p:nvSpPr>
          <p:cNvPr id="9" name="Content Placeholder 1">
            <a:extLst>
              <a:ext uri="{FF2B5EF4-FFF2-40B4-BE49-F238E27FC236}">
                <a16:creationId xmlns:a16="http://schemas.microsoft.com/office/drawing/2014/main" id="{8F288708-107E-4876-A789-54DDDE790D44}"/>
              </a:ext>
            </a:extLst>
          </p:cNvPr>
          <p:cNvSpPr>
            <a:spLocks noGrp="1"/>
          </p:cNvSpPr>
          <p:nvPr>
            <p:ph idx="1"/>
          </p:nvPr>
        </p:nvSpPr>
        <p:spPr>
          <a:xfrm>
            <a:off x="457200" y="2057400"/>
            <a:ext cx="8305800" cy="4419600"/>
          </a:xfrm>
        </p:spPr>
        <p:txBody>
          <a:bodyPr>
            <a:normAutofit fontScale="40000" lnSpcReduction="20000"/>
          </a:bodyPr>
          <a:lstStyle/>
          <a:p>
            <a:pPr marL="457200" lvl="1" indent="-457200">
              <a:buFont typeface="Arial" panose="020B0604020202020204" pitchFamily="34" charset="0"/>
              <a:buChar char="•"/>
            </a:pPr>
            <a:r>
              <a:rPr lang="en-US" sz="4500" b="1" dirty="0" smtClean="0"/>
              <a:t>Provider Taxes</a:t>
            </a:r>
          </a:p>
          <a:p>
            <a:pPr lvl="1"/>
            <a:r>
              <a:rPr lang="en-US" sz="4000" dirty="0"/>
              <a:t>Supports over one-third of the state share costs of the Medicaid program.</a:t>
            </a:r>
          </a:p>
          <a:p>
            <a:pPr lvl="1"/>
            <a:r>
              <a:rPr lang="en-US" sz="4000" dirty="0"/>
              <a:t>Must be reauthorized during 2018 session</a:t>
            </a:r>
          </a:p>
          <a:p>
            <a:pPr lvl="1"/>
            <a:endParaRPr lang="en-US" dirty="0"/>
          </a:p>
          <a:p>
            <a:pPr marL="457200" lvl="1" indent="-457200">
              <a:buFont typeface="Arial" panose="020B0604020202020204" pitchFamily="34" charset="0"/>
              <a:buChar char="•"/>
            </a:pPr>
            <a:r>
              <a:rPr lang="en-US" sz="4500" b="1" dirty="0" smtClean="0"/>
              <a:t>CHIP Funding</a:t>
            </a:r>
            <a:endParaRPr lang="en-US" sz="4500" b="1" dirty="0"/>
          </a:p>
          <a:p>
            <a:pPr lvl="1"/>
            <a:r>
              <a:rPr lang="en-US" sz="4000" dirty="0"/>
              <a:t>Congress has not reauthorized </a:t>
            </a:r>
            <a:r>
              <a:rPr lang="en-US" sz="4000" dirty="0" smtClean="0"/>
              <a:t>CHIP.  Missouri </a:t>
            </a:r>
            <a:r>
              <a:rPr lang="en-US" sz="4000" dirty="0"/>
              <a:t>is operating the program on carry over funds from prior year </a:t>
            </a:r>
            <a:r>
              <a:rPr lang="en-US" sz="4000" dirty="0" smtClean="0"/>
              <a:t>grants and the first allotment for FFY 2018.  The allotment amount for the first quarter of FFY 2018 was less than previous allotments.</a:t>
            </a:r>
            <a:endParaRPr lang="en-US" sz="4000" dirty="0"/>
          </a:p>
          <a:p>
            <a:pPr lvl="1"/>
            <a:endParaRPr lang="en-US" sz="4000" dirty="0"/>
          </a:p>
          <a:p>
            <a:pPr lvl="1"/>
            <a:r>
              <a:rPr lang="en-US" sz="4000" dirty="0"/>
              <a:t>Prior </a:t>
            </a:r>
            <a:r>
              <a:rPr lang="en-US" sz="4000" dirty="0" smtClean="0"/>
              <a:t>and present year grant allotments should </a:t>
            </a:r>
            <a:r>
              <a:rPr lang="en-US" sz="4000" dirty="0"/>
              <a:t>be sufficient to fund Missouri’s program through June 2018, based on current caseloads and </a:t>
            </a:r>
            <a:r>
              <a:rPr lang="en-US" sz="4000" dirty="0" smtClean="0"/>
              <a:t>spending</a:t>
            </a:r>
            <a:endParaRPr lang="en-US" sz="4000" dirty="0"/>
          </a:p>
          <a:p>
            <a:pPr lvl="1"/>
            <a:endParaRPr lang="en-US" sz="4000" dirty="0"/>
          </a:p>
          <a:p>
            <a:pPr lvl="1"/>
            <a:r>
              <a:rPr lang="en-US" sz="4000" dirty="0"/>
              <a:t>In Missouri, over 86,000 children are enrolled in CHIP or funded through the CHIP grant. Should these CHIP kids not be reauthorized, states will be required to continue to cover </a:t>
            </a:r>
            <a:r>
              <a:rPr lang="en-US" sz="4000" dirty="0" smtClean="0"/>
              <a:t>some of the </a:t>
            </a:r>
            <a:r>
              <a:rPr lang="en-US" sz="4000" dirty="0"/>
              <a:t>population and others will be optional. These groups are based on federal law and how Missouri has structured </a:t>
            </a:r>
            <a:r>
              <a:rPr lang="en-US" sz="4000" dirty="0" smtClean="0"/>
              <a:t>its program.   </a:t>
            </a:r>
            <a:endParaRPr lang="en-US" sz="4000" dirty="0"/>
          </a:p>
          <a:p>
            <a:pPr lvl="2"/>
            <a:endParaRPr lang="en-US" dirty="0"/>
          </a:p>
          <a:p>
            <a:pPr marL="457200" lvl="1" indent="-457200">
              <a:buFont typeface="Arial" panose="020B0604020202020204" pitchFamily="34" charset="0"/>
              <a:buChar char="•"/>
            </a:pPr>
            <a:r>
              <a:rPr lang="en-US" sz="4500" b="1" dirty="0" smtClean="0"/>
              <a:t>DSH Reductions</a:t>
            </a:r>
            <a:endParaRPr lang="en-US" sz="4500" b="1" dirty="0"/>
          </a:p>
          <a:p>
            <a:pPr lvl="1"/>
            <a:r>
              <a:rPr lang="en-US" sz="4500" dirty="0"/>
              <a:t>T</a:t>
            </a:r>
            <a:r>
              <a:rPr lang="en-US" sz="4000" dirty="0"/>
              <a:t>he first round of DSH reductions (based on federal law) went into place October </a:t>
            </a:r>
            <a:r>
              <a:rPr lang="en-US" sz="4000" dirty="0" smtClean="0"/>
              <a:t>2017. </a:t>
            </a:r>
            <a:endParaRPr lang="en-US" sz="4000" dirty="0"/>
          </a:p>
          <a:p>
            <a:pPr marL="640080" lvl="2" indent="0">
              <a:buNone/>
            </a:pPr>
            <a:endParaRPr lang="en-US" dirty="0"/>
          </a:p>
        </p:txBody>
      </p:sp>
    </p:spTree>
    <p:extLst>
      <p:ext uri="{BB962C8B-B14F-4D97-AF65-F5344CB8AC3E}">
        <p14:creationId xmlns:p14="http://schemas.microsoft.com/office/powerpoint/2010/main" val="89190561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152400"/>
            <a:ext cx="8686800" cy="6477000"/>
          </a:xfrm>
          <a:prstGeom prst="rect">
            <a:avLst/>
          </a:prstGeom>
          <a:solidFill>
            <a:schemeClr val="bg1"/>
          </a:solidFill>
          <a:ln w="381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Title 1"/>
          <p:cNvSpPr txBox="1">
            <a:spLocks/>
          </p:cNvSpPr>
          <p:nvPr/>
        </p:nvSpPr>
        <p:spPr>
          <a:xfrm>
            <a:off x="533400" y="304800"/>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dirty="0" smtClean="0">
                <a:solidFill>
                  <a:schemeClr val="tx2"/>
                </a:solidFill>
              </a:rPr>
              <a:t>     MO HealthNet Division (MHD)</a:t>
            </a:r>
            <a:endParaRPr lang="en-US" dirty="0">
              <a:solidFill>
                <a:schemeClr val="tx2"/>
              </a:solidFill>
            </a:endParaRPr>
          </a:p>
        </p:txBody>
      </p:sp>
      <p:pic>
        <p:nvPicPr>
          <p:cNvPr id="6" name="Picture 5" descr="Graphic1.emf"/>
          <p:cNvPicPr/>
          <p:nvPr/>
        </p:nvPicPr>
        <p:blipFill>
          <a:blip r:embed="rId2" cstate="print"/>
          <a:srcRect/>
          <a:stretch>
            <a:fillRect/>
          </a:stretch>
        </p:blipFill>
        <p:spPr bwMode="auto">
          <a:xfrm>
            <a:off x="533400" y="381000"/>
            <a:ext cx="685800" cy="847090"/>
          </a:xfrm>
          <a:prstGeom prst="rect">
            <a:avLst/>
          </a:prstGeom>
          <a:noFill/>
          <a:ln w="9525">
            <a:noFill/>
            <a:miter lim="800000"/>
            <a:headEnd/>
            <a:tailEnd/>
          </a:ln>
        </p:spPr>
      </p:pic>
      <p:sp>
        <p:nvSpPr>
          <p:cNvPr id="7" name="TextBox 6"/>
          <p:cNvSpPr txBox="1"/>
          <p:nvPr/>
        </p:nvSpPr>
        <p:spPr>
          <a:xfrm>
            <a:off x="228600" y="1371600"/>
            <a:ext cx="8686800" cy="461665"/>
          </a:xfrm>
          <a:prstGeom prst="rect">
            <a:avLst/>
          </a:prstGeom>
          <a:solidFill>
            <a:schemeClr val="tx2"/>
          </a:solidFill>
        </p:spPr>
        <p:txBody>
          <a:bodyPr wrap="square" rtlCol="0">
            <a:spAutoFit/>
          </a:bodyPr>
          <a:lstStyle/>
          <a:p>
            <a:r>
              <a:rPr lang="en-US" sz="2400" b="1" dirty="0" smtClean="0">
                <a:solidFill>
                  <a:schemeClr val="bg1"/>
                </a:solidFill>
              </a:rPr>
              <a:t>MO HealthNet Enrollment 2013 - 2017</a:t>
            </a:r>
            <a:endParaRPr lang="en-US" sz="2400" b="1" dirty="0">
              <a:solidFill>
                <a:schemeClr val="bg1"/>
              </a:solidFill>
            </a:endParaRPr>
          </a:p>
        </p:txBody>
      </p:sp>
      <p:sp>
        <p:nvSpPr>
          <p:cNvPr id="2" name="Slide Number Placeholder 1"/>
          <p:cNvSpPr>
            <a:spLocks noGrp="1"/>
          </p:cNvSpPr>
          <p:nvPr>
            <p:ph type="sldNum" sz="quarter" idx="12"/>
          </p:nvPr>
        </p:nvSpPr>
        <p:spPr/>
        <p:txBody>
          <a:bodyPr/>
          <a:lstStyle/>
          <a:p>
            <a:fld id="{E21346DB-B1C9-4BAB-9FA2-E8F62AA8F892}" type="slidenum">
              <a:rPr lang="en-US" smtClean="0"/>
              <a:t>2</a:t>
            </a:fld>
            <a:endParaRPr lang="en-US" dirty="0"/>
          </a:p>
        </p:txBody>
      </p:sp>
      <p:sp>
        <p:nvSpPr>
          <p:cNvPr id="9" name="TextBox 8"/>
          <p:cNvSpPr txBox="1"/>
          <p:nvPr/>
        </p:nvSpPr>
        <p:spPr>
          <a:xfrm>
            <a:off x="370114" y="6324423"/>
            <a:ext cx="8011886" cy="261610"/>
          </a:xfrm>
          <a:prstGeom prst="rect">
            <a:avLst/>
          </a:prstGeom>
          <a:noFill/>
        </p:spPr>
        <p:txBody>
          <a:bodyPr wrap="square" rtlCol="0">
            <a:spAutoFit/>
          </a:bodyPr>
          <a:lstStyle/>
          <a:p>
            <a:r>
              <a:rPr lang="en-US" sz="1100" b="1" dirty="0">
                <a:latin typeface="Arial" panose="020B0604020202020204" pitchFamily="34" charset="0"/>
                <a:cs typeface="Arial" panose="020B0604020202020204" pitchFamily="34" charset="0"/>
              </a:rPr>
              <a:t>Does not include women enrolled </a:t>
            </a:r>
            <a:r>
              <a:rPr lang="en-US" sz="1100" b="1" dirty="0" smtClean="0">
                <a:latin typeface="Arial" panose="020B0604020202020204" pitchFamily="34" charset="0"/>
                <a:cs typeface="Arial" panose="020B0604020202020204" pitchFamily="34" charset="0"/>
              </a:rPr>
              <a:t>in the </a:t>
            </a:r>
            <a:r>
              <a:rPr lang="en-US" sz="1100" b="1" dirty="0">
                <a:latin typeface="Arial" panose="020B0604020202020204" pitchFamily="34" charset="0"/>
                <a:cs typeface="Arial" panose="020B0604020202020204" pitchFamily="34" charset="0"/>
              </a:rPr>
              <a:t>Women's Health Services category</a:t>
            </a:r>
          </a:p>
        </p:txBody>
      </p:sp>
      <p:graphicFrame>
        <p:nvGraphicFramePr>
          <p:cNvPr id="10" name="Chart 9"/>
          <p:cNvGraphicFramePr>
            <a:graphicFrameLocks/>
          </p:cNvGraphicFramePr>
          <p:nvPr>
            <p:extLst>
              <p:ext uri="{D42A27DB-BD31-4B8C-83A1-F6EECF244321}">
                <p14:modId xmlns:p14="http://schemas.microsoft.com/office/powerpoint/2010/main" val="1838353634"/>
              </p:ext>
            </p:extLst>
          </p:nvPr>
        </p:nvGraphicFramePr>
        <p:xfrm>
          <a:off x="304800" y="1833265"/>
          <a:ext cx="8534400" cy="448491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8627631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152400"/>
            <a:ext cx="8686800" cy="6477000"/>
          </a:xfrm>
          <a:prstGeom prst="rect">
            <a:avLst/>
          </a:prstGeom>
          <a:solidFill>
            <a:schemeClr val="bg1"/>
          </a:solidFill>
          <a:ln w="381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Title 1"/>
          <p:cNvSpPr txBox="1">
            <a:spLocks/>
          </p:cNvSpPr>
          <p:nvPr/>
        </p:nvSpPr>
        <p:spPr>
          <a:xfrm>
            <a:off x="533400" y="304800"/>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dirty="0" smtClean="0">
                <a:solidFill>
                  <a:schemeClr val="tx2"/>
                </a:solidFill>
              </a:rPr>
              <a:t>     MO HealthNet Division (MHD)</a:t>
            </a:r>
            <a:endParaRPr lang="en-US" dirty="0">
              <a:solidFill>
                <a:schemeClr val="tx2"/>
              </a:solidFill>
            </a:endParaRPr>
          </a:p>
        </p:txBody>
      </p:sp>
      <p:pic>
        <p:nvPicPr>
          <p:cNvPr id="6" name="Picture 5" descr="Graphic1.emf"/>
          <p:cNvPicPr/>
          <p:nvPr/>
        </p:nvPicPr>
        <p:blipFill>
          <a:blip r:embed="rId2" cstate="print"/>
          <a:srcRect/>
          <a:stretch>
            <a:fillRect/>
          </a:stretch>
        </p:blipFill>
        <p:spPr bwMode="auto">
          <a:xfrm>
            <a:off x="533400" y="381000"/>
            <a:ext cx="685800" cy="847090"/>
          </a:xfrm>
          <a:prstGeom prst="rect">
            <a:avLst/>
          </a:prstGeom>
          <a:noFill/>
          <a:ln w="9525">
            <a:noFill/>
            <a:miter lim="800000"/>
            <a:headEnd/>
            <a:tailEnd/>
          </a:ln>
        </p:spPr>
      </p:pic>
      <p:sp>
        <p:nvSpPr>
          <p:cNvPr id="7" name="TextBox 6"/>
          <p:cNvSpPr txBox="1"/>
          <p:nvPr/>
        </p:nvSpPr>
        <p:spPr>
          <a:xfrm>
            <a:off x="228600" y="1447800"/>
            <a:ext cx="8686800" cy="461665"/>
          </a:xfrm>
          <a:prstGeom prst="rect">
            <a:avLst/>
          </a:prstGeom>
          <a:solidFill>
            <a:schemeClr val="tx2"/>
          </a:solidFill>
        </p:spPr>
        <p:txBody>
          <a:bodyPr wrap="square" rtlCol="0">
            <a:spAutoFit/>
          </a:bodyPr>
          <a:lstStyle/>
          <a:p>
            <a:r>
              <a:rPr lang="en-US" sz="2400" b="1" dirty="0" smtClean="0">
                <a:solidFill>
                  <a:schemeClr val="bg1"/>
                </a:solidFill>
              </a:rPr>
              <a:t>Medicaid Expenditures: Annual GR Growth/GR</a:t>
            </a:r>
            <a:endParaRPr lang="en-US" sz="2400" b="1" dirty="0">
              <a:solidFill>
                <a:schemeClr val="bg1"/>
              </a:solidFill>
            </a:endParaRPr>
          </a:p>
        </p:txBody>
      </p:sp>
      <p:sp>
        <p:nvSpPr>
          <p:cNvPr id="2" name="Slide Number Placeholder 1"/>
          <p:cNvSpPr>
            <a:spLocks noGrp="1"/>
          </p:cNvSpPr>
          <p:nvPr>
            <p:ph type="sldNum" sz="quarter" idx="12"/>
          </p:nvPr>
        </p:nvSpPr>
        <p:spPr/>
        <p:txBody>
          <a:bodyPr/>
          <a:lstStyle/>
          <a:p>
            <a:fld id="{E21346DB-B1C9-4BAB-9FA2-E8F62AA8F892}" type="slidenum">
              <a:rPr lang="en-US" smtClean="0"/>
              <a:t>3</a:t>
            </a:fld>
            <a:endParaRPr lang="en-US" dirty="0"/>
          </a:p>
        </p:txBody>
      </p:sp>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2038350"/>
            <a:ext cx="8143875" cy="434700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58834268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152400"/>
            <a:ext cx="8686800" cy="6477000"/>
          </a:xfrm>
          <a:prstGeom prst="rect">
            <a:avLst/>
          </a:prstGeom>
          <a:solidFill>
            <a:schemeClr val="bg1"/>
          </a:solidFill>
          <a:ln w="381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Title 1"/>
          <p:cNvSpPr txBox="1">
            <a:spLocks/>
          </p:cNvSpPr>
          <p:nvPr/>
        </p:nvSpPr>
        <p:spPr>
          <a:xfrm>
            <a:off x="533400" y="304800"/>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dirty="0" smtClean="0">
                <a:solidFill>
                  <a:schemeClr val="tx2"/>
                </a:solidFill>
              </a:rPr>
              <a:t>     MO HealthNet Division (MHD)</a:t>
            </a:r>
            <a:endParaRPr lang="en-US" dirty="0">
              <a:solidFill>
                <a:schemeClr val="tx2"/>
              </a:solidFill>
            </a:endParaRPr>
          </a:p>
        </p:txBody>
      </p:sp>
      <p:pic>
        <p:nvPicPr>
          <p:cNvPr id="6" name="Picture 5" descr="Graphic1.emf"/>
          <p:cNvPicPr/>
          <p:nvPr/>
        </p:nvPicPr>
        <p:blipFill>
          <a:blip r:embed="rId2" cstate="print"/>
          <a:srcRect/>
          <a:stretch>
            <a:fillRect/>
          </a:stretch>
        </p:blipFill>
        <p:spPr bwMode="auto">
          <a:xfrm>
            <a:off x="533400" y="381000"/>
            <a:ext cx="685800" cy="847090"/>
          </a:xfrm>
          <a:prstGeom prst="rect">
            <a:avLst/>
          </a:prstGeom>
          <a:noFill/>
          <a:ln w="9525">
            <a:noFill/>
            <a:miter lim="800000"/>
            <a:headEnd/>
            <a:tailEnd/>
          </a:ln>
        </p:spPr>
      </p:pic>
      <p:sp>
        <p:nvSpPr>
          <p:cNvPr id="7" name="TextBox 6"/>
          <p:cNvSpPr txBox="1"/>
          <p:nvPr/>
        </p:nvSpPr>
        <p:spPr>
          <a:xfrm>
            <a:off x="228600" y="1447800"/>
            <a:ext cx="8686800" cy="461665"/>
          </a:xfrm>
          <a:prstGeom prst="rect">
            <a:avLst/>
          </a:prstGeom>
          <a:solidFill>
            <a:schemeClr val="tx2"/>
          </a:solidFill>
        </p:spPr>
        <p:txBody>
          <a:bodyPr wrap="square" rtlCol="0">
            <a:spAutoFit/>
          </a:bodyPr>
          <a:lstStyle/>
          <a:p>
            <a:r>
              <a:rPr lang="en-US" sz="2400" b="1" dirty="0" smtClean="0">
                <a:solidFill>
                  <a:schemeClr val="bg1"/>
                </a:solidFill>
              </a:rPr>
              <a:t>Medicaid Enrollees &amp; Expenditures</a:t>
            </a:r>
            <a:endParaRPr lang="en-US" sz="2400" b="1" dirty="0">
              <a:solidFill>
                <a:schemeClr val="bg1"/>
              </a:solidFill>
            </a:endParaRPr>
          </a:p>
        </p:txBody>
      </p:sp>
      <p:sp>
        <p:nvSpPr>
          <p:cNvPr id="2" name="Slide Number Placeholder 1"/>
          <p:cNvSpPr>
            <a:spLocks noGrp="1"/>
          </p:cNvSpPr>
          <p:nvPr>
            <p:ph type="sldNum" sz="quarter" idx="12"/>
          </p:nvPr>
        </p:nvSpPr>
        <p:spPr/>
        <p:txBody>
          <a:bodyPr/>
          <a:lstStyle/>
          <a:p>
            <a:fld id="{E21346DB-B1C9-4BAB-9FA2-E8F62AA8F892}" type="slidenum">
              <a:rPr lang="en-US" smtClean="0"/>
              <a:t>4</a:t>
            </a:fld>
            <a:endParaRPr lang="en-US"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0" y="1909465"/>
            <a:ext cx="7620000" cy="451495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63165905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152400"/>
            <a:ext cx="8686800" cy="6477000"/>
          </a:xfrm>
          <a:prstGeom prst="rect">
            <a:avLst/>
          </a:prstGeom>
          <a:solidFill>
            <a:schemeClr val="bg1"/>
          </a:solidFill>
          <a:ln w="381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Title 1"/>
          <p:cNvSpPr txBox="1">
            <a:spLocks/>
          </p:cNvSpPr>
          <p:nvPr/>
        </p:nvSpPr>
        <p:spPr>
          <a:xfrm>
            <a:off x="533400" y="304800"/>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dirty="0" smtClean="0">
                <a:solidFill>
                  <a:schemeClr val="tx2"/>
                </a:solidFill>
              </a:rPr>
              <a:t>     MO HealthNet Division (MHD)</a:t>
            </a:r>
            <a:endParaRPr lang="en-US" dirty="0">
              <a:solidFill>
                <a:schemeClr val="tx2"/>
              </a:solidFill>
            </a:endParaRPr>
          </a:p>
        </p:txBody>
      </p:sp>
      <p:pic>
        <p:nvPicPr>
          <p:cNvPr id="6" name="Picture 5" descr="Graphic1.emf"/>
          <p:cNvPicPr/>
          <p:nvPr/>
        </p:nvPicPr>
        <p:blipFill>
          <a:blip r:embed="rId2" cstate="print"/>
          <a:srcRect/>
          <a:stretch>
            <a:fillRect/>
          </a:stretch>
        </p:blipFill>
        <p:spPr bwMode="auto">
          <a:xfrm>
            <a:off x="533400" y="381000"/>
            <a:ext cx="685800" cy="847090"/>
          </a:xfrm>
          <a:prstGeom prst="rect">
            <a:avLst/>
          </a:prstGeom>
          <a:noFill/>
          <a:ln w="9525">
            <a:noFill/>
            <a:miter lim="800000"/>
            <a:headEnd/>
            <a:tailEnd/>
          </a:ln>
        </p:spPr>
      </p:pic>
      <p:sp>
        <p:nvSpPr>
          <p:cNvPr id="7" name="TextBox 6"/>
          <p:cNvSpPr txBox="1"/>
          <p:nvPr/>
        </p:nvSpPr>
        <p:spPr>
          <a:xfrm>
            <a:off x="228600" y="1447800"/>
            <a:ext cx="8686800" cy="461665"/>
          </a:xfrm>
          <a:prstGeom prst="rect">
            <a:avLst/>
          </a:prstGeom>
          <a:solidFill>
            <a:schemeClr val="tx2"/>
          </a:solidFill>
        </p:spPr>
        <p:txBody>
          <a:bodyPr wrap="square" rtlCol="0">
            <a:spAutoFit/>
          </a:bodyPr>
          <a:lstStyle/>
          <a:p>
            <a:r>
              <a:rPr lang="en-US" sz="2400" b="1" dirty="0" smtClean="0">
                <a:solidFill>
                  <a:schemeClr val="bg1"/>
                </a:solidFill>
              </a:rPr>
              <a:t>Medicaid Expenditures by Service</a:t>
            </a:r>
            <a:endParaRPr lang="en-US" sz="2400" b="1" dirty="0">
              <a:solidFill>
                <a:schemeClr val="bg1"/>
              </a:solidFill>
            </a:endParaRPr>
          </a:p>
        </p:txBody>
      </p:sp>
      <p:sp>
        <p:nvSpPr>
          <p:cNvPr id="2" name="Slide Number Placeholder 1"/>
          <p:cNvSpPr>
            <a:spLocks noGrp="1"/>
          </p:cNvSpPr>
          <p:nvPr>
            <p:ph type="sldNum" sz="quarter" idx="12"/>
          </p:nvPr>
        </p:nvSpPr>
        <p:spPr/>
        <p:txBody>
          <a:bodyPr/>
          <a:lstStyle/>
          <a:p>
            <a:fld id="{E21346DB-B1C9-4BAB-9FA2-E8F62AA8F892}" type="slidenum">
              <a:rPr lang="en-US" smtClean="0"/>
              <a:t>5</a:t>
            </a:fld>
            <a:endParaRPr lang="en-US" dirty="0"/>
          </a:p>
        </p:txBody>
      </p:sp>
      <p:pic>
        <p:nvPicPr>
          <p:cNvPr id="1030"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52601" y="1909465"/>
            <a:ext cx="5181600" cy="45675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4468063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152400"/>
            <a:ext cx="8686800" cy="6477000"/>
          </a:xfrm>
          <a:prstGeom prst="rect">
            <a:avLst/>
          </a:prstGeom>
          <a:solidFill>
            <a:schemeClr val="bg1"/>
          </a:solidFill>
          <a:ln w="381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Title 1"/>
          <p:cNvSpPr txBox="1">
            <a:spLocks/>
          </p:cNvSpPr>
          <p:nvPr/>
        </p:nvSpPr>
        <p:spPr>
          <a:xfrm>
            <a:off x="533400" y="304800"/>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dirty="0" smtClean="0">
                <a:solidFill>
                  <a:schemeClr val="tx2"/>
                </a:solidFill>
              </a:rPr>
              <a:t>     MO HealthNet Division (MHD)</a:t>
            </a:r>
            <a:endParaRPr lang="en-US" dirty="0">
              <a:solidFill>
                <a:schemeClr val="tx2"/>
              </a:solidFill>
            </a:endParaRPr>
          </a:p>
        </p:txBody>
      </p:sp>
      <p:pic>
        <p:nvPicPr>
          <p:cNvPr id="6" name="Picture 5" descr="Graphic1.emf"/>
          <p:cNvPicPr/>
          <p:nvPr/>
        </p:nvPicPr>
        <p:blipFill>
          <a:blip r:embed="rId2" cstate="print"/>
          <a:srcRect/>
          <a:stretch>
            <a:fillRect/>
          </a:stretch>
        </p:blipFill>
        <p:spPr bwMode="auto">
          <a:xfrm>
            <a:off x="533400" y="381000"/>
            <a:ext cx="685800" cy="847090"/>
          </a:xfrm>
          <a:prstGeom prst="rect">
            <a:avLst/>
          </a:prstGeom>
          <a:noFill/>
          <a:ln w="9525">
            <a:noFill/>
            <a:miter lim="800000"/>
            <a:headEnd/>
            <a:tailEnd/>
          </a:ln>
        </p:spPr>
      </p:pic>
      <p:sp>
        <p:nvSpPr>
          <p:cNvPr id="7" name="TextBox 6"/>
          <p:cNvSpPr txBox="1"/>
          <p:nvPr/>
        </p:nvSpPr>
        <p:spPr>
          <a:xfrm>
            <a:off x="228600" y="1447800"/>
            <a:ext cx="8686800" cy="461665"/>
          </a:xfrm>
          <a:prstGeom prst="rect">
            <a:avLst/>
          </a:prstGeom>
          <a:solidFill>
            <a:schemeClr val="tx2"/>
          </a:solidFill>
        </p:spPr>
        <p:txBody>
          <a:bodyPr wrap="square" rtlCol="0">
            <a:spAutoFit/>
          </a:bodyPr>
          <a:lstStyle/>
          <a:p>
            <a:r>
              <a:rPr lang="en-US" sz="2400" b="1" dirty="0" smtClean="0">
                <a:solidFill>
                  <a:schemeClr val="bg1"/>
                </a:solidFill>
              </a:rPr>
              <a:t>Strategic Initiatives</a:t>
            </a:r>
            <a:endParaRPr lang="en-US" sz="2400" b="1" dirty="0">
              <a:solidFill>
                <a:schemeClr val="bg1"/>
              </a:solidFill>
            </a:endParaRPr>
          </a:p>
        </p:txBody>
      </p:sp>
      <p:sp>
        <p:nvSpPr>
          <p:cNvPr id="2" name="Slide Number Placeholder 1"/>
          <p:cNvSpPr>
            <a:spLocks noGrp="1"/>
          </p:cNvSpPr>
          <p:nvPr>
            <p:ph type="sldNum" sz="quarter" idx="12"/>
          </p:nvPr>
        </p:nvSpPr>
        <p:spPr/>
        <p:txBody>
          <a:bodyPr/>
          <a:lstStyle/>
          <a:p>
            <a:fld id="{E21346DB-B1C9-4BAB-9FA2-E8F62AA8F892}" type="slidenum">
              <a:rPr lang="en-US" smtClean="0"/>
              <a:t>6</a:t>
            </a:fld>
            <a:endParaRPr lang="en-US" dirty="0"/>
          </a:p>
        </p:txBody>
      </p:sp>
      <p:sp>
        <p:nvSpPr>
          <p:cNvPr id="9" name="Content Placeholder 1">
            <a:extLst>
              <a:ext uri="{FF2B5EF4-FFF2-40B4-BE49-F238E27FC236}">
                <a16:creationId xmlns:a16="http://schemas.microsoft.com/office/drawing/2014/main" id="{59B71DDF-9926-43B2-9C59-60A6D1AF804A}"/>
              </a:ext>
            </a:extLst>
          </p:cNvPr>
          <p:cNvSpPr>
            <a:spLocks noGrp="1"/>
          </p:cNvSpPr>
          <p:nvPr>
            <p:ph idx="1"/>
          </p:nvPr>
        </p:nvSpPr>
        <p:spPr>
          <a:xfrm>
            <a:off x="457200" y="2057400"/>
            <a:ext cx="8229600" cy="4525963"/>
          </a:xfrm>
        </p:spPr>
        <p:txBody>
          <a:bodyPr/>
          <a:lstStyle/>
          <a:p>
            <a:r>
              <a:rPr lang="en-US" sz="2400" b="1" dirty="0" smtClean="0"/>
              <a:t>Move MO </a:t>
            </a:r>
            <a:r>
              <a:rPr lang="en-US" sz="2400" b="1" dirty="0"/>
              <a:t>HealthNet from a technical, payer focus, to a citizen focus, providing quality, appropriate care at a good price for Missouri taxpayers.</a:t>
            </a:r>
          </a:p>
          <a:p>
            <a:pPr marL="45720" indent="0">
              <a:buNone/>
            </a:pPr>
            <a:endParaRPr lang="en-US" sz="1800" dirty="0"/>
          </a:p>
          <a:p>
            <a:pPr lvl="1"/>
            <a:r>
              <a:rPr lang="en-US" sz="2400" dirty="0"/>
              <a:t>Comprehensive assessment by Rapid Response Contractor</a:t>
            </a:r>
          </a:p>
          <a:p>
            <a:pPr lvl="1"/>
            <a:r>
              <a:rPr lang="en-US" sz="2400" dirty="0"/>
              <a:t>Increase professional and clinical team members</a:t>
            </a:r>
          </a:p>
          <a:p>
            <a:pPr lvl="1"/>
            <a:r>
              <a:rPr lang="en-US" sz="2400" dirty="0"/>
              <a:t>Realign staff from a program-base to a function-base</a:t>
            </a:r>
          </a:p>
        </p:txBody>
      </p:sp>
    </p:spTree>
    <p:extLst>
      <p:ext uri="{BB962C8B-B14F-4D97-AF65-F5344CB8AC3E}">
        <p14:creationId xmlns:p14="http://schemas.microsoft.com/office/powerpoint/2010/main" val="190624310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152400"/>
            <a:ext cx="8686800" cy="6477000"/>
          </a:xfrm>
          <a:prstGeom prst="rect">
            <a:avLst/>
          </a:prstGeom>
          <a:solidFill>
            <a:schemeClr val="bg1"/>
          </a:solidFill>
          <a:ln w="381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Title 1"/>
          <p:cNvSpPr txBox="1">
            <a:spLocks/>
          </p:cNvSpPr>
          <p:nvPr/>
        </p:nvSpPr>
        <p:spPr>
          <a:xfrm>
            <a:off x="533400" y="304800"/>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dirty="0" smtClean="0">
                <a:solidFill>
                  <a:schemeClr val="tx2"/>
                </a:solidFill>
              </a:rPr>
              <a:t>     MO HealthNet Division (MHD)</a:t>
            </a:r>
            <a:endParaRPr lang="en-US" dirty="0">
              <a:solidFill>
                <a:schemeClr val="tx2"/>
              </a:solidFill>
            </a:endParaRPr>
          </a:p>
        </p:txBody>
      </p:sp>
      <p:pic>
        <p:nvPicPr>
          <p:cNvPr id="6" name="Picture 5" descr="Graphic1.emf"/>
          <p:cNvPicPr/>
          <p:nvPr/>
        </p:nvPicPr>
        <p:blipFill>
          <a:blip r:embed="rId2" cstate="print"/>
          <a:srcRect/>
          <a:stretch>
            <a:fillRect/>
          </a:stretch>
        </p:blipFill>
        <p:spPr bwMode="auto">
          <a:xfrm>
            <a:off x="533400" y="381000"/>
            <a:ext cx="685800" cy="847090"/>
          </a:xfrm>
          <a:prstGeom prst="rect">
            <a:avLst/>
          </a:prstGeom>
          <a:noFill/>
          <a:ln w="9525">
            <a:noFill/>
            <a:miter lim="800000"/>
            <a:headEnd/>
            <a:tailEnd/>
          </a:ln>
        </p:spPr>
      </p:pic>
      <p:sp>
        <p:nvSpPr>
          <p:cNvPr id="7" name="TextBox 6"/>
          <p:cNvSpPr txBox="1"/>
          <p:nvPr/>
        </p:nvSpPr>
        <p:spPr>
          <a:xfrm>
            <a:off x="228600" y="1447800"/>
            <a:ext cx="8686800" cy="461665"/>
          </a:xfrm>
          <a:prstGeom prst="rect">
            <a:avLst/>
          </a:prstGeom>
          <a:solidFill>
            <a:schemeClr val="tx2"/>
          </a:solidFill>
        </p:spPr>
        <p:txBody>
          <a:bodyPr wrap="square" rtlCol="0">
            <a:spAutoFit/>
          </a:bodyPr>
          <a:lstStyle/>
          <a:p>
            <a:r>
              <a:rPr lang="en-US" sz="2400" b="1" dirty="0" smtClean="0">
                <a:solidFill>
                  <a:schemeClr val="bg1"/>
                </a:solidFill>
              </a:rPr>
              <a:t>Strategic Initiatives</a:t>
            </a:r>
            <a:endParaRPr lang="en-US" sz="2400" b="1" dirty="0">
              <a:solidFill>
                <a:schemeClr val="bg1"/>
              </a:solidFill>
            </a:endParaRPr>
          </a:p>
        </p:txBody>
      </p:sp>
      <p:sp>
        <p:nvSpPr>
          <p:cNvPr id="2" name="Slide Number Placeholder 1"/>
          <p:cNvSpPr>
            <a:spLocks noGrp="1"/>
          </p:cNvSpPr>
          <p:nvPr>
            <p:ph type="sldNum" sz="quarter" idx="12"/>
          </p:nvPr>
        </p:nvSpPr>
        <p:spPr/>
        <p:txBody>
          <a:bodyPr/>
          <a:lstStyle/>
          <a:p>
            <a:fld id="{E21346DB-B1C9-4BAB-9FA2-E8F62AA8F892}" type="slidenum">
              <a:rPr lang="en-US" smtClean="0"/>
              <a:t>7</a:t>
            </a:fld>
            <a:endParaRPr lang="en-US" dirty="0"/>
          </a:p>
        </p:txBody>
      </p:sp>
      <p:sp>
        <p:nvSpPr>
          <p:cNvPr id="10" name="Content Placeholder 1">
            <a:extLst>
              <a:ext uri="{FF2B5EF4-FFF2-40B4-BE49-F238E27FC236}">
                <a16:creationId xmlns:a16="http://schemas.microsoft.com/office/drawing/2014/main" id="{433620D6-F3F4-4FC8-8DB0-3AD7CA591CAC}"/>
              </a:ext>
            </a:extLst>
          </p:cNvPr>
          <p:cNvSpPr>
            <a:spLocks noGrp="1"/>
          </p:cNvSpPr>
          <p:nvPr>
            <p:ph idx="1"/>
          </p:nvPr>
        </p:nvSpPr>
        <p:spPr>
          <a:xfrm>
            <a:off x="457200" y="2133600"/>
            <a:ext cx="8229600" cy="4267200"/>
          </a:xfrm>
        </p:spPr>
        <p:txBody>
          <a:bodyPr>
            <a:normAutofit lnSpcReduction="10000"/>
          </a:bodyPr>
          <a:lstStyle/>
          <a:p>
            <a:r>
              <a:rPr lang="en-US" sz="2400" b="1" dirty="0"/>
              <a:t>Quality Care at a </a:t>
            </a:r>
            <a:r>
              <a:rPr lang="en-US" sz="2400" b="1" dirty="0" smtClean="0"/>
              <a:t>competitive </a:t>
            </a:r>
            <a:r>
              <a:rPr lang="en-US" sz="2400" b="1" dirty="0"/>
              <a:t>price:</a:t>
            </a:r>
          </a:p>
          <a:p>
            <a:pPr marL="45720" indent="0">
              <a:buNone/>
            </a:pPr>
            <a:endParaRPr lang="en-US" sz="1200" dirty="0"/>
          </a:p>
          <a:p>
            <a:pPr lvl="1"/>
            <a:r>
              <a:rPr lang="en-US" sz="1800" dirty="0"/>
              <a:t>Implement robust, mature quality metrics for managed care plans; apply nationally validated metrics to optimize clinical outcomes, quality of care, and utilization of services (outcomes vs. outputs</a:t>
            </a:r>
            <a:r>
              <a:rPr lang="en-US" sz="1800" dirty="0" smtClean="0"/>
              <a:t>)</a:t>
            </a:r>
            <a:endParaRPr lang="en-US" sz="1800" dirty="0"/>
          </a:p>
          <a:p>
            <a:pPr lvl="1"/>
            <a:r>
              <a:rPr lang="en-US" sz="1800" dirty="0"/>
              <a:t>Increase access to behavioral health services in schools; </a:t>
            </a:r>
            <a:r>
              <a:rPr lang="en-US" sz="1800" dirty="0" smtClean="0"/>
              <a:t>policy </a:t>
            </a:r>
            <a:r>
              <a:rPr lang="en-US" sz="1800" dirty="0"/>
              <a:t>change provides for Medicaid payment for behavioral health services in the school </a:t>
            </a:r>
            <a:r>
              <a:rPr lang="en-US" sz="1800" dirty="0" smtClean="0"/>
              <a:t>setting</a:t>
            </a:r>
            <a:endParaRPr lang="en-US" sz="1800" dirty="0"/>
          </a:p>
          <a:p>
            <a:pPr lvl="1"/>
            <a:r>
              <a:rPr lang="en-US" sz="1800" dirty="0"/>
              <a:t>Show-Me ECHO partnership: Missouri Department of Social Services, in collaboration with Missouri’s three Medicaid managed care plans (Home State Health, Missouri Care and United Health Care) and the Missouri Department of Health and Senior Services is partnering with Show-Me ECHO with the initial </a:t>
            </a:r>
            <a:r>
              <a:rPr lang="en-US" sz="1800" dirty="0" smtClean="0"/>
              <a:t>goals</a:t>
            </a:r>
            <a:endParaRPr lang="en-US" sz="1800" dirty="0"/>
          </a:p>
          <a:p>
            <a:pPr lvl="2"/>
            <a:r>
              <a:rPr lang="en-US" sz="1800" dirty="0"/>
              <a:t>To bring awareness and increase use of current ECHO sessions</a:t>
            </a:r>
          </a:p>
          <a:p>
            <a:pPr lvl="2"/>
            <a:r>
              <a:rPr lang="en-US" sz="1800" dirty="0"/>
              <a:t>To add a High Risk OB Session</a:t>
            </a:r>
          </a:p>
        </p:txBody>
      </p:sp>
    </p:spTree>
    <p:extLst>
      <p:ext uri="{BB962C8B-B14F-4D97-AF65-F5344CB8AC3E}">
        <p14:creationId xmlns:p14="http://schemas.microsoft.com/office/powerpoint/2010/main" val="270682928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152400"/>
            <a:ext cx="8686800" cy="6477000"/>
          </a:xfrm>
          <a:prstGeom prst="rect">
            <a:avLst/>
          </a:prstGeom>
          <a:solidFill>
            <a:schemeClr val="bg1"/>
          </a:solidFill>
          <a:ln w="381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Title 1"/>
          <p:cNvSpPr txBox="1">
            <a:spLocks/>
          </p:cNvSpPr>
          <p:nvPr/>
        </p:nvSpPr>
        <p:spPr>
          <a:xfrm>
            <a:off x="533400" y="304800"/>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dirty="0" smtClean="0">
                <a:solidFill>
                  <a:schemeClr val="tx2"/>
                </a:solidFill>
              </a:rPr>
              <a:t>     MO HealthNet Division (MHD)</a:t>
            </a:r>
            <a:endParaRPr lang="en-US" dirty="0">
              <a:solidFill>
                <a:schemeClr val="tx2"/>
              </a:solidFill>
            </a:endParaRPr>
          </a:p>
        </p:txBody>
      </p:sp>
      <p:pic>
        <p:nvPicPr>
          <p:cNvPr id="6" name="Picture 5" descr="Graphic1.emf"/>
          <p:cNvPicPr/>
          <p:nvPr/>
        </p:nvPicPr>
        <p:blipFill>
          <a:blip r:embed="rId2" cstate="print"/>
          <a:srcRect/>
          <a:stretch>
            <a:fillRect/>
          </a:stretch>
        </p:blipFill>
        <p:spPr bwMode="auto">
          <a:xfrm>
            <a:off x="533400" y="381000"/>
            <a:ext cx="685800" cy="847090"/>
          </a:xfrm>
          <a:prstGeom prst="rect">
            <a:avLst/>
          </a:prstGeom>
          <a:noFill/>
          <a:ln w="9525">
            <a:noFill/>
            <a:miter lim="800000"/>
            <a:headEnd/>
            <a:tailEnd/>
          </a:ln>
        </p:spPr>
      </p:pic>
      <p:sp>
        <p:nvSpPr>
          <p:cNvPr id="7" name="TextBox 6"/>
          <p:cNvSpPr txBox="1"/>
          <p:nvPr/>
        </p:nvSpPr>
        <p:spPr>
          <a:xfrm>
            <a:off x="228600" y="1447800"/>
            <a:ext cx="8686800" cy="461665"/>
          </a:xfrm>
          <a:prstGeom prst="rect">
            <a:avLst/>
          </a:prstGeom>
          <a:solidFill>
            <a:schemeClr val="tx2"/>
          </a:solidFill>
        </p:spPr>
        <p:txBody>
          <a:bodyPr wrap="square" rtlCol="0">
            <a:spAutoFit/>
          </a:bodyPr>
          <a:lstStyle/>
          <a:p>
            <a:r>
              <a:rPr lang="en-US" sz="2400" b="1" dirty="0" smtClean="0">
                <a:solidFill>
                  <a:schemeClr val="bg1"/>
                </a:solidFill>
              </a:rPr>
              <a:t>Strategic Initiatives</a:t>
            </a:r>
            <a:endParaRPr lang="en-US" sz="2400" b="1" dirty="0">
              <a:solidFill>
                <a:schemeClr val="bg1"/>
              </a:solidFill>
            </a:endParaRPr>
          </a:p>
        </p:txBody>
      </p:sp>
      <p:sp>
        <p:nvSpPr>
          <p:cNvPr id="2" name="Slide Number Placeholder 1"/>
          <p:cNvSpPr>
            <a:spLocks noGrp="1"/>
          </p:cNvSpPr>
          <p:nvPr>
            <p:ph type="sldNum" sz="quarter" idx="12"/>
          </p:nvPr>
        </p:nvSpPr>
        <p:spPr/>
        <p:txBody>
          <a:bodyPr/>
          <a:lstStyle/>
          <a:p>
            <a:fld id="{E21346DB-B1C9-4BAB-9FA2-E8F62AA8F892}" type="slidenum">
              <a:rPr lang="en-US" smtClean="0"/>
              <a:t>8</a:t>
            </a:fld>
            <a:endParaRPr lang="en-US" dirty="0"/>
          </a:p>
        </p:txBody>
      </p:sp>
      <p:sp>
        <p:nvSpPr>
          <p:cNvPr id="10" name="Content Placeholder 1">
            <a:extLst>
              <a:ext uri="{FF2B5EF4-FFF2-40B4-BE49-F238E27FC236}">
                <a16:creationId xmlns:a16="http://schemas.microsoft.com/office/drawing/2014/main" id="{465919AA-CDD8-4E0D-B2A0-33B999D9A7CF}"/>
              </a:ext>
            </a:extLst>
          </p:cNvPr>
          <p:cNvSpPr>
            <a:spLocks noGrp="1"/>
          </p:cNvSpPr>
          <p:nvPr>
            <p:ph idx="1"/>
          </p:nvPr>
        </p:nvSpPr>
        <p:spPr>
          <a:xfrm>
            <a:off x="457200" y="2057400"/>
            <a:ext cx="8229600" cy="4343400"/>
          </a:xfrm>
        </p:spPr>
        <p:txBody>
          <a:bodyPr/>
          <a:lstStyle/>
          <a:p>
            <a:r>
              <a:rPr lang="en-US" sz="2400" b="1" dirty="0"/>
              <a:t>Better healthcare outcomes and placement outcomes for Missouri’s Foster Care kids:</a:t>
            </a:r>
          </a:p>
          <a:p>
            <a:pPr marL="45720" indent="0">
              <a:buNone/>
            </a:pPr>
            <a:endParaRPr lang="en-US" sz="1200" dirty="0"/>
          </a:p>
          <a:p>
            <a:pPr lvl="1"/>
            <a:r>
              <a:rPr lang="en-US" sz="2000" dirty="0"/>
              <a:t>Electronic Health Records for children in foster care: establish an EHR to facilitate care coordination and </a:t>
            </a:r>
            <a:r>
              <a:rPr lang="en-US" sz="2000" dirty="0" smtClean="0"/>
              <a:t>management</a:t>
            </a:r>
            <a:endParaRPr lang="en-US" sz="2000" dirty="0"/>
          </a:p>
          <a:p>
            <a:pPr lvl="1"/>
            <a:r>
              <a:rPr lang="en-US" sz="2000" dirty="0"/>
              <a:t>Medical Passport: technology solution, providing a secure, mobile medical card for foster children, giving clinicians, Children’s Division workers and foster families access to a healthcare history, in many cases missing in this </a:t>
            </a:r>
            <a:r>
              <a:rPr lang="en-US" sz="2000" dirty="0" smtClean="0"/>
              <a:t>population</a:t>
            </a:r>
            <a:endParaRPr lang="en-US" sz="2000" dirty="0"/>
          </a:p>
          <a:p>
            <a:pPr lvl="1"/>
            <a:r>
              <a:rPr lang="en-US" sz="2000" dirty="0"/>
              <a:t>Secure access to a robust clinical team, in partnership with the University of Missouri, with a goal to build a center of excellence for the health care management of foster </a:t>
            </a:r>
            <a:r>
              <a:rPr lang="en-US" sz="2000" dirty="0" smtClean="0"/>
              <a:t>children</a:t>
            </a:r>
            <a:endParaRPr lang="en-US" sz="2000" dirty="0"/>
          </a:p>
        </p:txBody>
      </p:sp>
    </p:spTree>
    <p:extLst>
      <p:ext uri="{BB962C8B-B14F-4D97-AF65-F5344CB8AC3E}">
        <p14:creationId xmlns:p14="http://schemas.microsoft.com/office/powerpoint/2010/main" val="7014694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152400"/>
            <a:ext cx="8686800" cy="6477000"/>
          </a:xfrm>
          <a:prstGeom prst="rect">
            <a:avLst/>
          </a:prstGeom>
          <a:solidFill>
            <a:schemeClr val="bg1"/>
          </a:solidFill>
          <a:ln w="381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Title 1"/>
          <p:cNvSpPr txBox="1">
            <a:spLocks/>
          </p:cNvSpPr>
          <p:nvPr/>
        </p:nvSpPr>
        <p:spPr>
          <a:xfrm>
            <a:off x="533400" y="304800"/>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dirty="0" smtClean="0">
                <a:solidFill>
                  <a:schemeClr val="tx2"/>
                </a:solidFill>
              </a:rPr>
              <a:t>     MO HealthNet Division (MHD)</a:t>
            </a:r>
            <a:endParaRPr lang="en-US" dirty="0">
              <a:solidFill>
                <a:schemeClr val="tx2"/>
              </a:solidFill>
            </a:endParaRPr>
          </a:p>
        </p:txBody>
      </p:sp>
      <p:pic>
        <p:nvPicPr>
          <p:cNvPr id="6" name="Picture 5" descr="Graphic1.emf"/>
          <p:cNvPicPr/>
          <p:nvPr/>
        </p:nvPicPr>
        <p:blipFill>
          <a:blip r:embed="rId2" cstate="print"/>
          <a:srcRect/>
          <a:stretch>
            <a:fillRect/>
          </a:stretch>
        </p:blipFill>
        <p:spPr bwMode="auto">
          <a:xfrm>
            <a:off x="533400" y="381000"/>
            <a:ext cx="685800" cy="847090"/>
          </a:xfrm>
          <a:prstGeom prst="rect">
            <a:avLst/>
          </a:prstGeom>
          <a:noFill/>
          <a:ln w="9525">
            <a:noFill/>
            <a:miter lim="800000"/>
            <a:headEnd/>
            <a:tailEnd/>
          </a:ln>
        </p:spPr>
      </p:pic>
      <p:sp>
        <p:nvSpPr>
          <p:cNvPr id="7" name="TextBox 6"/>
          <p:cNvSpPr txBox="1"/>
          <p:nvPr/>
        </p:nvSpPr>
        <p:spPr>
          <a:xfrm>
            <a:off x="228600" y="1447800"/>
            <a:ext cx="8686800" cy="461665"/>
          </a:xfrm>
          <a:prstGeom prst="rect">
            <a:avLst/>
          </a:prstGeom>
          <a:solidFill>
            <a:schemeClr val="tx2"/>
          </a:solidFill>
        </p:spPr>
        <p:txBody>
          <a:bodyPr wrap="square" rtlCol="0">
            <a:spAutoFit/>
          </a:bodyPr>
          <a:lstStyle/>
          <a:p>
            <a:r>
              <a:rPr lang="en-US" sz="2400" b="1" dirty="0" smtClean="0">
                <a:solidFill>
                  <a:schemeClr val="bg1"/>
                </a:solidFill>
              </a:rPr>
              <a:t>Strategic Initiatives</a:t>
            </a:r>
            <a:endParaRPr lang="en-US" sz="2400" b="1" dirty="0">
              <a:solidFill>
                <a:schemeClr val="bg1"/>
              </a:solidFill>
            </a:endParaRPr>
          </a:p>
        </p:txBody>
      </p:sp>
      <p:sp>
        <p:nvSpPr>
          <p:cNvPr id="2" name="Slide Number Placeholder 1"/>
          <p:cNvSpPr>
            <a:spLocks noGrp="1"/>
          </p:cNvSpPr>
          <p:nvPr>
            <p:ph type="sldNum" sz="quarter" idx="12"/>
          </p:nvPr>
        </p:nvSpPr>
        <p:spPr/>
        <p:txBody>
          <a:bodyPr/>
          <a:lstStyle/>
          <a:p>
            <a:fld id="{E21346DB-B1C9-4BAB-9FA2-E8F62AA8F892}" type="slidenum">
              <a:rPr lang="en-US" smtClean="0"/>
              <a:t>9</a:t>
            </a:fld>
            <a:endParaRPr lang="en-US" dirty="0"/>
          </a:p>
        </p:txBody>
      </p:sp>
      <p:sp>
        <p:nvSpPr>
          <p:cNvPr id="9" name="Content Placeholder 1">
            <a:extLst>
              <a:ext uri="{FF2B5EF4-FFF2-40B4-BE49-F238E27FC236}">
                <a16:creationId xmlns:a16="http://schemas.microsoft.com/office/drawing/2014/main" id="{6A815CA8-B805-4228-8298-45507F725EA3}"/>
              </a:ext>
            </a:extLst>
          </p:cNvPr>
          <p:cNvSpPr>
            <a:spLocks noGrp="1"/>
          </p:cNvSpPr>
          <p:nvPr>
            <p:ph idx="1"/>
          </p:nvPr>
        </p:nvSpPr>
        <p:spPr>
          <a:xfrm>
            <a:off x="457200" y="2057400"/>
            <a:ext cx="8229600" cy="4419600"/>
          </a:xfrm>
        </p:spPr>
        <p:txBody>
          <a:bodyPr>
            <a:normAutofit/>
          </a:bodyPr>
          <a:lstStyle/>
          <a:p>
            <a:r>
              <a:rPr lang="en-US" sz="2400" b="1" dirty="0"/>
              <a:t>Best practices in fighting the opioid epidemic:</a:t>
            </a:r>
          </a:p>
          <a:p>
            <a:pPr marL="45720" indent="0">
              <a:buNone/>
            </a:pPr>
            <a:endParaRPr lang="en-US" sz="1400" dirty="0"/>
          </a:p>
          <a:p>
            <a:pPr lvl="1"/>
            <a:r>
              <a:rPr lang="en-US" sz="1800" dirty="0"/>
              <a:t>Prescription management: aligning script payment authorization with best practices and CDC </a:t>
            </a:r>
            <a:r>
              <a:rPr lang="en-US" sz="1800" dirty="0" smtClean="0"/>
              <a:t>guidelines</a:t>
            </a:r>
          </a:p>
          <a:p>
            <a:pPr marL="457200" lvl="1" indent="0">
              <a:buNone/>
            </a:pPr>
            <a:endParaRPr lang="en-US" sz="1050" dirty="0"/>
          </a:p>
          <a:p>
            <a:pPr lvl="1"/>
            <a:r>
              <a:rPr lang="en-US" sz="1800" dirty="0"/>
              <a:t>Expanding Behavioral Pharmacy Management (BPM) and Opioid Prescription Interventions (OPI) to optimize therapeutic outcomes, educate providers and monitor participant adherence </a:t>
            </a:r>
            <a:r>
              <a:rPr lang="en-US" sz="1800" dirty="0" smtClean="0"/>
              <a:t>practices</a:t>
            </a:r>
          </a:p>
          <a:p>
            <a:pPr marL="457200" lvl="1" indent="0">
              <a:buNone/>
            </a:pPr>
            <a:endParaRPr lang="en-US" sz="1050" dirty="0"/>
          </a:p>
          <a:p>
            <a:pPr lvl="1"/>
            <a:r>
              <a:rPr lang="en-US" sz="1800" dirty="0"/>
              <a:t>Working with state opioid task force, health homes, managed care plans and other stakeholders to increase access to Medication Assisted Treatment (MAT</a:t>
            </a:r>
            <a:r>
              <a:rPr lang="en-US" sz="1800" dirty="0" smtClean="0"/>
              <a:t>)</a:t>
            </a:r>
          </a:p>
          <a:p>
            <a:pPr marL="457200" lvl="1" indent="0">
              <a:buNone/>
            </a:pPr>
            <a:endParaRPr lang="en-US" sz="1050" dirty="0"/>
          </a:p>
          <a:p>
            <a:pPr lvl="1"/>
            <a:r>
              <a:rPr lang="en-US" sz="1800" dirty="0"/>
              <a:t>Medicaid participant access to naloxone, consistent with public health harm reduction and best practices</a:t>
            </a:r>
            <a:endParaRPr lang="en-US" sz="2400" dirty="0"/>
          </a:p>
        </p:txBody>
      </p:sp>
    </p:spTree>
    <p:extLst>
      <p:ext uri="{BB962C8B-B14F-4D97-AF65-F5344CB8AC3E}">
        <p14:creationId xmlns:p14="http://schemas.microsoft.com/office/powerpoint/2010/main" val="253187617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8190</TotalTime>
  <Words>791</Words>
  <Application>Microsoft Office PowerPoint</Application>
  <PresentationFormat>On-screen Show (4:3)</PresentationFormat>
  <Paragraphs>94</Paragraphs>
  <Slides>12</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12</vt:i4>
      </vt:variant>
    </vt:vector>
  </HeadingPairs>
  <TitlesOfParts>
    <vt:vector size="15" baseType="lpstr">
      <vt:lpstr>Arial</vt:lpstr>
      <vt:lpstr>Calibri</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State of Missouri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Heather Dolce</dc:creator>
  <cp:lastModifiedBy>Kemna, Luann</cp:lastModifiedBy>
  <cp:revision>106</cp:revision>
  <cp:lastPrinted>2018-01-31T17:28:59Z</cp:lastPrinted>
  <dcterms:created xsi:type="dcterms:W3CDTF">2017-01-20T19:16:20Z</dcterms:created>
  <dcterms:modified xsi:type="dcterms:W3CDTF">2023-10-17T21:07:45Z</dcterms:modified>
</cp:coreProperties>
</file>