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2.xml" ContentType="application/vnd.openxmlformats-officedocument.drawingml.chart+xml"/>
  <Override PartName="/ppt/notesSlides/notesSlide2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23.xml" ContentType="application/vnd.openxmlformats-officedocument.presentationml.notesSlide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notesSlides/notesSlide24.xml" ContentType="application/vnd.openxmlformats-officedocument.presentationml.notesSl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7.xml" ContentType="application/vnd.openxmlformats-officedocument.drawingml.chart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40"/>
  </p:notesMasterIdLst>
  <p:sldIdLst>
    <p:sldId id="256" r:id="rId2"/>
    <p:sldId id="259" r:id="rId3"/>
    <p:sldId id="270" r:id="rId4"/>
    <p:sldId id="287" r:id="rId5"/>
    <p:sldId id="326" r:id="rId6"/>
    <p:sldId id="338" r:id="rId7"/>
    <p:sldId id="339" r:id="rId8"/>
    <p:sldId id="340" r:id="rId9"/>
    <p:sldId id="341" r:id="rId10"/>
    <p:sldId id="342" r:id="rId11"/>
    <p:sldId id="343" r:id="rId12"/>
    <p:sldId id="311" r:id="rId13"/>
    <p:sldId id="312" r:id="rId14"/>
    <p:sldId id="313" r:id="rId15"/>
    <p:sldId id="314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324" r:id="rId25"/>
    <p:sldId id="325" r:id="rId26"/>
    <p:sldId id="332" r:id="rId27"/>
    <p:sldId id="260" r:id="rId28"/>
    <p:sldId id="330" r:id="rId29"/>
    <p:sldId id="334" r:id="rId30"/>
    <p:sldId id="335" r:id="rId31"/>
    <p:sldId id="331" r:id="rId32"/>
    <p:sldId id="336" r:id="rId33"/>
    <p:sldId id="337" r:id="rId34"/>
    <p:sldId id="292" r:id="rId35"/>
    <p:sldId id="327" r:id="rId36"/>
    <p:sldId id="328" r:id="rId37"/>
    <p:sldId id="329" r:id="rId38"/>
    <p:sldId id="261" r:id="rId3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nnig, Jessica" initials="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A50021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7" autoAdjust="0"/>
    <p:restoredTop sz="94030" autoAdjust="0"/>
  </p:normalViewPr>
  <p:slideViewPr>
    <p:cSldViewPr>
      <p:cViewPr varScale="1">
        <p:scale>
          <a:sx n="75" d="100"/>
          <a:sy n="75" d="100"/>
        </p:scale>
        <p:origin x="14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34"/>
    </p:cViewPr>
  </p:sorterViewPr>
  <p:notesViewPr>
    <p:cSldViewPr>
      <p:cViewPr varScale="1">
        <p:scale>
          <a:sx n="86" d="100"/>
          <a:sy n="86" d="100"/>
        </p:scale>
        <p:origin x="-3126" y="-90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HLFILP4097\Shared\SDSDivision\FS\Budget\Annual%20Budget\2017\DSDS%20Program%20Descriptions\Medicaid%20HCB%20Services%208-31-15%20-%20JLM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hldata\Shared\SDSDivision\FS\13%20Budget\PDs\Medicaid%20HCB%20Services-asked%20for%20data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monnij\AppData\Local\Microsoft\Windows\Temporary%20Internet%20Files\Content.Outlook\ZPYZ9N3W\Medicaid%20HCB%20Services%208-31-15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I:\SDSDivision\FS\Budget\Annual%20Budget\2017\DSDS%20Program%20Descriptions\Medicaid%20HCB%20Services%208-31-15%20-%20JLM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SDHLFILP4097\Shared\SDSDivision\FS\Home%20and%20Community%20Based%20Services\Data%20and%20Analysis\HCBS%20Enrolled%20Providers%20FY12%20-%20FY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0"/>
      <c:rotY val="60"/>
      <c:depthPercent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055467492754551"/>
          <c:y val="0.10038756574114446"/>
          <c:w val="0.64942744476419445"/>
          <c:h val="0.817150432334733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ILW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7.370810013715510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7FF-4C33-8106-9E54814901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solidFill>
                      <a:schemeClr val="tx1"/>
                    </a:solidFill>
                    <a:latin typeface="Gill Sans MT Condensed" panose="020B05060201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Waivers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F-4C33-8106-9E548149016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ADW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1.9164106035660326E-2"/>
                  <c:y val="-4.704726546104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7FF-4C33-8106-9E54814901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solidFill>
                      <a:schemeClr val="tx1"/>
                    </a:solidFill>
                    <a:latin typeface="Gill Sans MT Condensed" panose="020B05060201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Waivers</c:v>
                </c:pt>
              </c:strCache>
            </c:strRef>
          </c:cat>
          <c:val>
            <c:numRef>
              <c:f>Sheet1!$C$2</c:f>
              <c:numCache>
                <c:formatCode>#,##0</c:formatCode>
                <c:ptCount val="1"/>
                <c:pt idx="0">
                  <c:v>16343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FF-4C33-8106-9E548149016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ADCW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bg2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7FF-4C33-8106-9E548149016B}"/>
              </c:ext>
            </c:extLst>
          </c:dPt>
          <c:dLbls>
            <c:dLbl>
              <c:idx val="0"/>
              <c:layout>
                <c:manualLayout>
                  <c:x val="2.0638268038403428E-2"/>
                  <c:y val="-4.704726546104653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1,370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FF-4C33-8106-9E54814901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400">
                    <a:solidFill>
                      <a:schemeClr val="tx1"/>
                    </a:solidFill>
                    <a:latin typeface="Gill Sans MT Condensed" panose="020B0506020104020203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Waivers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FF-4C33-8106-9E548149016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52143744"/>
        <c:axId val="152145280"/>
        <c:axId val="151188800"/>
      </c:bar3DChart>
      <c:catAx>
        <c:axId val="1521437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52145280"/>
        <c:crosses val="autoZero"/>
        <c:auto val="1"/>
        <c:lblAlgn val="ctr"/>
        <c:lblOffset val="100"/>
        <c:noMultiLvlLbl val="0"/>
      </c:catAx>
      <c:valAx>
        <c:axId val="1521452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52143744"/>
        <c:crosses val="autoZero"/>
        <c:crossBetween val="between"/>
      </c:valAx>
      <c:serAx>
        <c:axId val="151188800"/>
        <c:scaling>
          <c:orientation val="minMax"/>
        </c:scaling>
        <c:delete val="0"/>
        <c:axPos val="b"/>
        <c:majorGridlines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en-US"/>
          </a:p>
        </c:txPr>
        <c:crossAx val="152145280"/>
        <c:crosses val="autoZero"/>
      </c:serAx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>
          <a:solidFill>
            <a:srgbClr val="000000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000" b="1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Average Monthly MO Medicaid Participants</a:t>
            </a:r>
          </a:p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000" b="0" i="0" u="none" strike="noStrike" baseline="0">
                <a:solidFill>
                  <a:srgbClr val="000000"/>
                </a:solidFill>
                <a:latin typeface="Arial"/>
                <a:cs typeface="Arial"/>
              </a:rPr>
              <a:t>(All eligibility categories)</a:t>
            </a:r>
          </a:p>
        </c:rich>
      </c:tx>
      <c:layout>
        <c:manualLayout>
          <c:xMode val="edge"/>
          <c:yMode val="edge"/>
          <c:x val="0.34446634493269301"/>
          <c:y val="1.544401544401562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6.4672253227447324E-2"/>
          <c:y val="0.16344956880389971"/>
          <c:w val="0.92146307193399457"/>
          <c:h val="0.60431797956585898"/>
        </c:manualLayout>
      </c:layout>
      <c:lineChart>
        <c:grouping val="standard"/>
        <c:varyColors val="0"/>
        <c:ser>
          <c:idx val="0"/>
          <c:order val="0"/>
          <c:tx>
            <c:strRef>
              <c:f>'Data table'!$A$25</c:f>
              <c:strCache>
                <c:ptCount val="1"/>
                <c:pt idx="0">
                  <c:v>Nursing Facilities</c:v>
                </c:pt>
              </c:strCache>
            </c:strRef>
          </c:tx>
          <c:spPr>
            <a:ln>
              <a:solidFill>
                <a:schemeClr val="accent6">
                  <a:lumMod val="75000"/>
                </a:schemeClr>
              </a:solidFill>
            </a:ln>
          </c:spPr>
          <c:marker>
            <c:symbol val="diamond"/>
            <c:size val="8"/>
            <c:spPr>
              <a:solidFill>
                <a:srgbClr val="FFC000"/>
              </a:solidFill>
              <a:ln>
                <a:solidFill>
                  <a:schemeClr val="accent6">
                    <a:lumMod val="75000"/>
                  </a:schemeClr>
                </a:solidFill>
              </a:ln>
            </c:spPr>
          </c:marker>
          <c:dLbls>
            <c:dLbl>
              <c:idx val="0"/>
              <c:layout>
                <c:manualLayout>
                  <c:x val="-3.7577160493827158E-2"/>
                  <c:y val="-4.58413004241714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D06-4F95-A5FC-6B2F26ABE7A7}"/>
                </c:ext>
              </c:extLst>
            </c:dLbl>
            <c:dLbl>
              <c:idx val="1"/>
              <c:layout>
                <c:manualLayout>
                  <c:x val="-3.6546369203849516E-2"/>
                  <c:y val="-4.683491917024204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D06-4F95-A5FC-6B2F26ABE7A7}"/>
                </c:ext>
              </c:extLst>
            </c:dLbl>
            <c:dLbl>
              <c:idx val="2"/>
              <c:layout>
                <c:manualLayout>
                  <c:x val="-3.6546369203849516E-2"/>
                  <c:y val="-3.90979736919485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D06-4F95-A5FC-6B2F26ABE7A7}"/>
                </c:ext>
              </c:extLst>
            </c:dLbl>
            <c:dLbl>
              <c:idx val="3"/>
              <c:layout>
                <c:manualLayout>
                  <c:x val="-4.2867940118596286E-2"/>
                  <c:y val="-3.62186521712996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06-4F95-A5FC-6B2F26ABE7A7}"/>
                </c:ext>
              </c:extLst>
            </c:dLbl>
            <c:dLbl>
              <c:idx val="4"/>
              <c:layout>
                <c:manualLayout>
                  <c:x val="-3.5151890735880237E-2"/>
                  <c:y val="-0.1022071546612229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D06-4F95-A5FC-6B2F26ABE7A7}"/>
                </c:ext>
              </c:extLst>
            </c:dLbl>
            <c:dLbl>
              <c:idx val="5"/>
              <c:layout>
                <c:manualLayout>
                  <c:x val="-3.7974133174787893E-2"/>
                  <c:y val="-0.1015640831457332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D06-4F95-A5FC-6B2F26ABE7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>
                    <a:latin typeface="Arial" pitchFamily="34" charset="0"/>
                    <a:cs typeface="Arial" pitchFamily="34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table'!$C$24:$F$24</c:f>
              <c:strCache>
                <c:ptCount val="4"/>
                <c:pt idx="0">
                  <c:v>FY 2013 Actual</c:v>
                </c:pt>
                <c:pt idx="1">
                  <c:v>FY 2014 Actual</c:v>
                </c:pt>
                <c:pt idx="2">
                  <c:v>FY 2015 Actual</c:v>
                </c:pt>
                <c:pt idx="3">
                  <c:v>FY 2016 Projected</c:v>
                </c:pt>
              </c:strCache>
            </c:strRef>
          </c:cat>
          <c:val>
            <c:numRef>
              <c:f>'Data table'!$C$25:$F$25</c:f>
              <c:numCache>
                <c:formatCode>_(* #,##0_);_(* \(#,##0\);_(* "-"??_);_(@_)</c:formatCode>
                <c:ptCount val="4"/>
                <c:pt idx="0">
                  <c:v>23320</c:v>
                </c:pt>
                <c:pt idx="1">
                  <c:v>23413</c:v>
                </c:pt>
                <c:pt idx="2" formatCode="#,##0">
                  <c:v>24145</c:v>
                </c:pt>
                <c:pt idx="3">
                  <c:v>24428.72528052469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D06-4F95-A5FC-6B2F26ABE7A7}"/>
            </c:ext>
          </c:extLst>
        </c:ser>
        <c:ser>
          <c:idx val="1"/>
          <c:order val="1"/>
          <c:tx>
            <c:strRef>
              <c:f>'Data table'!$A$26</c:f>
              <c:strCache>
                <c:ptCount val="1"/>
                <c:pt idx="0">
                  <c:v>Home and Community Based Services</c:v>
                </c:pt>
              </c:strCache>
            </c:strRef>
          </c:tx>
          <c:marker>
            <c:spPr>
              <a:solidFill>
                <a:schemeClr val="accent6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2.7777777777777776E-2"/>
                  <c:y val="-4.9000654695858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D06-4F95-A5FC-6B2F26ABE7A7}"/>
                </c:ext>
              </c:extLst>
            </c:dLbl>
            <c:dLbl>
              <c:idx val="1"/>
              <c:layout>
                <c:manualLayout>
                  <c:x val="-3.5493827160493825E-2"/>
                  <c:y val="-4.384269104366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D06-4F95-A5FC-6B2F26ABE7A7}"/>
                </c:ext>
              </c:extLst>
            </c:dLbl>
            <c:dLbl>
              <c:idx val="2"/>
              <c:layout>
                <c:manualLayout>
                  <c:x val="-3.3950617283950615E-2"/>
                  <c:y val="-3.35267637392718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D06-4F95-A5FC-6B2F26ABE7A7}"/>
                </c:ext>
              </c:extLst>
            </c:dLbl>
            <c:dLbl>
              <c:idx val="3"/>
              <c:layout>
                <c:manualLayout>
                  <c:x val="-4.1666666666666664E-2"/>
                  <c:y val="-4.12637092175653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D06-4F95-A5FC-6B2F26ABE7A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table'!$C$24:$F$24</c:f>
              <c:strCache>
                <c:ptCount val="4"/>
                <c:pt idx="0">
                  <c:v>FY 2013 Actual</c:v>
                </c:pt>
                <c:pt idx="1">
                  <c:v>FY 2014 Actual</c:v>
                </c:pt>
                <c:pt idx="2">
                  <c:v>FY 2015 Actual</c:v>
                </c:pt>
                <c:pt idx="3">
                  <c:v>FY 2016 Projected</c:v>
                </c:pt>
              </c:strCache>
            </c:strRef>
          </c:cat>
          <c:val>
            <c:numRef>
              <c:f>'Data table'!$C$26:$F$26</c:f>
              <c:numCache>
                <c:formatCode>_(* #,##0_);_(* \(#,##0\);_(* "-"??_);_(@_)</c:formatCode>
                <c:ptCount val="4"/>
                <c:pt idx="0">
                  <c:v>62297</c:v>
                </c:pt>
                <c:pt idx="1">
                  <c:v>61651</c:v>
                </c:pt>
                <c:pt idx="2">
                  <c:v>63983</c:v>
                </c:pt>
                <c:pt idx="3">
                  <c:v>64568.575514860408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D06-4F95-A5FC-6B2F26ABE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4188800"/>
        <c:axId val="170320640"/>
      </c:lineChart>
      <c:catAx>
        <c:axId val="154188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70320640"/>
        <c:crosses val="autoZero"/>
        <c:auto val="1"/>
        <c:lblAlgn val="ctr"/>
        <c:lblOffset val="100"/>
        <c:noMultiLvlLbl val="0"/>
      </c:catAx>
      <c:valAx>
        <c:axId val="170320640"/>
        <c:scaling>
          <c:orientation val="minMax"/>
          <c:min val="10000"/>
        </c:scaling>
        <c:delete val="0"/>
        <c:axPos val="l"/>
        <c:majorGridlines/>
        <c:numFmt formatCode="_(* #,##0_);_(* \(#,##0\);_(* &quot;-&quot;??_);_(@_)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54188800"/>
        <c:crosses val="autoZero"/>
        <c:crossBetween val="between"/>
        <c:majorUnit val="10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2226450860309127"/>
          <c:y val="0.85828799297083569"/>
          <c:w val="0.63334196072713134"/>
          <c:h val="7.6573016458371584E-2"/>
        </c:manualLayout>
      </c:layout>
      <c:overlay val="0"/>
      <c:spPr>
        <a:noFill/>
        <a:ln w="3175">
          <a:noFill/>
          <a:prstDash val="solid"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800" dirty="0"/>
              <a:t>Average Annual MO </a:t>
            </a:r>
            <a:endParaRPr lang="en-US" sz="2800" dirty="0" smtClean="0"/>
          </a:p>
          <a:p>
            <a:pPr algn="ctr">
              <a:defRPr sz="2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 sz="2800" dirty="0" smtClean="0"/>
              <a:t>Medicaid Cost </a:t>
            </a:r>
            <a:r>
              <a:rPr lang="en-US" sz="2800" dirty="0"/>
              <a:t>Per </a:t>
            </a:r>
            <a:r>
              <a:rPr lang="en-US" sz="2800" dirty="0" smtClean="0"/>
              <a:t>LTSS Participant</a:t>
            </a:r>
            <a:endParaRPr lang="en-US" sz="2800" dirty="0"/>
          </a:p>
        </c:rich>
      </c:tx>
      <c:layout>
        <c:manualLayout>
          <c:xMode val="edge"/>
          <c:yMode val="edge"/>
          <c:x val="0.22435214348206478"/>
          <c:y val="1.3979294254884806E-3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9.7094319902925511E-2"/>
          <c:y val="0.13015913367786991"/>
          <c:w val="0.8933157371076641"/>
          <c:h val="0.43632746288393387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axId val="188520704"/>
        <c:axId val="37756928"/>
      </c:barChart>
      <c:catAx>
        <c:axId val="1885207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7756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756928"/>
        <c:scaling>
          <c:orientation val="minMax"/>
        </c:scaling>
        <c:delete val="1"/>
        <c:axPos val="l"/>
        <c:numFmt formatCode="\$#,##0_);\(\$#,##0\)" sourceLinked="0"/>
        <c:majorTickMark val="out"/>
        <c:minorTickMark val="none"/>
        <c:tickLblPos val="nextTo"/>
        <c:crossAx val="188520704"/>
        <c:crosses val="autoZero"/>
        <c:crossBetween val="between"/>
        <c:majorUnit val="10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18946609798775163"/>
          <c:y val="0.73190784485272653"/>
          <c:w val="0.64350601487314085"/>
          <c:h val="0.22249358413531647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7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525240594925633"/>
          <c:y val="3.6149835610313374E-2"/>
          <c:w val="0.75526616559293724"/>
          <c:h val="0.598115596465934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Nursing Facility Residents</c:v>
                </c:pt>
              </c:strCache>
            </c:strRef>
          </c:tx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 $</a:t>
                    </a:r>
                    <a:r>
                      <a:rPr lang="en-US" smtClean="0"/>
                      <a:t>38,091</a:t>
                    </a:r>
                    <a:endParaRPr lang="en-US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6CC-498C-9017-B9EF121F8F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0"/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 Proj.</c:v>
                </c:pt>
              </c:strCache>
            </c:strRef>
          </c:cat>
          <c:val>
            <c:numRef>
              <c:f>Sheet1!$B$2:$F$2</c:f>
              <c:numCache>
                <c:formatCode>"$"#,##0</c:formatCode>
                <c:ptCount val="5"/>
                <c:pt idx="0">
                  <c:v>39790</c:v>
                </c:pt>
                <c:pt idx="1">
                  <c:v>36135</c:v>
                </c:pt>
                <c:pt idx="2">
                  <c:v>37584</c:v>
                </c:pt>
                <c:pt idx="3">
                  <c:v>38160</c:v>
                </c:pt>
                <c:pt idx="4" formatCode="_(&quot;$&quot;* #,##0_);_(&quot;$&quot;* \(#,##0\);_(&quot;$&quot;* &quot;-&quot;??_);_(@_)">
                  <c:v>38160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CC-498C-9017-B9EF121F8F1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Home and Community Based Participants</c:v>
                </c:pt>
              </c:strCache>
            </c:strRef>
          </c:tx>
          <c:invertIfNegative val="0"/>
          <c:dLbls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 </a:t>
                    </a:r>
                    <a:r>
                      <a:rPr lang="en-US" dirty="0" smtClean="0"/>
                      <a:t>$11,209 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6CC-498C-9017-B9EF121F8F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/>
              <a:lstStyle/>
              <a:p>
                <a:pPr>
                  <a:defRPr sz="12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 Proj.</c:v>
                </c:pt>
              </c:strCache>
            </c:strRef>
          </c:cat>
          <c:val>
            <c:numRef>
              <c:f>Sheet1!$B$3:$F$3</c:f>
              <c:numCache>
                <c:formatCode>"$"#,##0</c:formatCode>
                <c:ptCount val="5"/>
                <c:pt idx="0">
                  <c:v>8930</c:v>
                </c:pt>
                <c:pt idx="1">
                  <c:v>10355.75</c:v>
                </c:pt>
                <c:pt idx="2">
                  <c:v>10524.75</c:v>
                </c:pt>
                <c:pt idx="3">
                  <c:v>10916.7</c:v>
                </c:pt>
                <c:pt idx="4" formatCode="_(&quot;$&quot;* #,##0_);_(&quot;$&quot;* \(#,##0\);_(&quot;$&quot;* &quot;-&quot;??_);_(@_)">
                  <c:v>10916.7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CC-498C-9017-B9EF121F8F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767040"/>
        <c:axId val="37768576"/>
      </c:barChart>
      <c:catAx>
        <c:axId val="377670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en-US"/>
          </a:p>
        </c:txPr>
        <c:crossAx val="37768576"/>
        <c:crosses val="autoZero"/>
        <c:auto val="1"/>
        <c:lblAlgn val="ctr"/>
        <c:lblOffset val="100"/>
        <c:noMultiLvlLbl val="0"/>
      </c:catAx>
      <c:valAx>
        <c:axId val="37768576"/>
        <c:scaling>
          <c:orientation val="minMax"/>
        </c:scaling>
        <c:delete val="0"/>
        <c:axPos val="l"/>
        <c:majorGridlines/>
        <c:numFmt formatCode="&quot;$&quot;#,##0" sourceLinked="1"/>
        <c:majorTickMark val="out"/>
        <c:minorTickMark val="none"/>
        <c:tickLblPos val="nextTo"/>
        <c:txPr>
          <a:bodyPr/>
          <a:lstStyle/>
          <a:p>
            <a:pPr>
              <a:defRPr sz="1400" b="0">
                <a:latin typeface="Cambria Math" panose="02040503050406030204" pitchFamily="18" charset="0"/>
                <a:ea typeface="Cambria Math" panose="02040503050406030204" pitchFamily="18" charset="0"/>
              </a:defRPr>
            </a:pPr>
            <a:endParaRPr lang="en-US"/>
          </a:p>
        </c:txPr>
        <c:crossAx val="37767040"/>
        <c:crosses val="autoZero"/>
        <c:crossBetween val="between"/>
        <c:majorUnit val="10000"/>
      </c:valAx>
    </c:plotArea>
    <c:legend>
      <c:legendPos val="r"/>
      <c:legendEntry>
        <c:idx val="0"/>
        <c:txPr>
          <a:bodyPr/>
          <a:lstStyle/>
          <a:p>
            <a:pPr>
              <a:defRPr sz="1600" b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600" b="0"/>
            </a:pPr>
            <a:endParaRPr lang="en-US"/>
          </a:p>
        </c:txPr>
      </c:legendEntry>
      <c:layout>
        <c:manualLayout>
          <c:xMode val="edge"/>
          <c:yMode val="edge"/>
          <c:x val="0.1357345469431"/>
          <c:y val="0.7294517569632154"/>
          <c:w val="0.75349033205711669"/>
          <c:h val="0.2363461609552327"/>
        </c:manualLayout>
      </c:layout>
      <c:overlay val="0"/>
      <c:spPr>
        <a:ln>
          <a:solidFill>
            <a:schemeClr val="accent1"/>
          </a:solidFill>
        </a:ln>
      </c:spPr>
      <c:txPr>
        <a:bodyPr/>
        <a:lstStyle/>
        <a:p>
          <a:pPr>
            <a:defRPr sz="16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876290270772707E-2"/>
          <c:y val="0.17834236499905193"/>
          <c:w val="0.821007792989498"/>
          <c:h val="0.62113823901509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'Data table'!$A$3</c:f>
              <c:strCache>
                <c:ptCount val="1"/>
                <c:pt idx="0">
                  <c:v>GR</c:v>
                </c:pt>
              </c:strCache>
            </c:strRef>
          </c:tx>
          <c:spPr>
            <a:solidFill>
              <a:srgbClr val="FFFF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6.106391306349864E-3"/>
                  <c:y val="1.23698768423177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8E8-49CA-AB30-04382ADB69C2}"/>
                </c:ext>
              </c:extLst>
            </c:dLbl>
            <c:dLbl>
              <c:idx val="1"/>
              <c:layout>
                <c:manualLayout>
                  <c:x val="-9.9047980844499707E-3"/>
                  <c:y val="1.1620835857056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E8-49CA-AB30-04382ADB69C2}"/>
                </c:ext>
              </c:extLst>
            </c:dLbl>
            <c:dLbl>
              <c:idx val="2"/>
              <c:layout>
                <c:manualLayout>
                  <c:x val="-1.176866049638532E-2"/>
                  <c:y val="5.1019584090450235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8E8-49CA-AB30-04382ADB69C2}"/>
                </c:ext>
              </c:extLst>
            </c:dLbl>
            <c:dLbl>
              <c:idx val="3"/>
              <c:layout>
                <c:manualLayout>
                  <c:x val="-1.5489248054519501E-2"/>
                  <c:y val="1.260084797092671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E8-49CA-AB30-04382ADB69C2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70000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table'!$C$2:$F$2</c:f>
              <c:strCache>
                <c:ptCount val="4"/>
                <c:pt idx="0">
                  <c:v>FY 2013 Actual*</c:v>
                </c:pt>
                <c:pt idx="1">
                  <c:v>FY 2014 Actual</c:v>
                </c:pt>
                <c:pt idx="2">
                  <c:v>FY 2015 Actual</c:v>
                </c:pt>
                <c:pt idx="3">
                  <c:v>FY 2016 Actual</c:v>
                </c:pt>
              </c:strCache>
            </c:strRef>
          </c:cat>
          <c:val>
            <c:numRef>
              <c:f>'Data table'!$C$3:$F$3</c:f>
              <c:numCache>
                <c:formatCode>#,##0_);[Red]\(#,##0\)</c:formatCode>
                <c:ptCount val="4"/>
                <c:pt idx="0">
                  <c:v>215005258</c:v>
                </c:pt>
                <c:pt idx="1">
                  <c:v>233184321.91</c:v>
                </c:pt>
                <c:pt idx="2">
                  <c:v>237104988</c:v>
                </c:pt>
                <c:pt idx="3">
                  <c:v>280122112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E8-49CA-AB30-04382ADB69C2}"/>
            </c:ext>
          </c:extLst>
        </c:ser>
        <c:ser>
          <c:idx val="1"/>
          <c:order val="1"/>
          <c:tx>
            <c:strRef>
              <c:f>'Data table'!$A$4</c:f>
              <c:strCache>
                <c:ptCount val="1"/>
                <c:pt idx="0">
                  <c:v>FEDERAL</c:v>
                </c:pt>
              </c:strCache>
            </c:strRef>
          </c:tx>
          <c:spPr>
            <a:pattFill prst="wdUpDiag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0287332504489572E-3"/>
                  <c:y val="5.12800323036543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8E8-49CA-AB30-04382ADB69C2}"/>
                </c:ext>
              </c:extLst>
            </c:dLbl>
            <c:dLbl>
              <c:idx val="2"/>
              <c:layout>
                <c:manualLayout>
                  <c:x val="4.1528526039508219E-3"/>
                  <c:y val="-3.121946295174641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8E8-49CA-AB30-04382ADB69C2}"/>
                </c:ext>
              </c:extLst>
            </c:dLbl>
            <c:dLbl>
              <c:idx val="3"/>
              <c:layout>
                <c:manualLayout>
                  <c:x val="1.0306441957913156E-2"/>
                  <c:y val="5.61659600242277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8E8-49CA-AB30-04382ADB69C2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70000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table'!$C$2:$F$2</c:f>
              <c:strCache>
                <c:ptCount val="4"/>
                <c:pt idx="0">
                  <c:v>FY 2013 Actual*</c:v>
                </c:pt>
                <c:pt idx="1">
                  <c:v>FY 2014 Actual</c:v>
                </c:pt>
                <c:pt idx="2">
                  <c:v>FY 2015 Actual</c:v>
                </c:pt>
                <c:pt idx="3">
                  <c:v>FY 2016 Actual</c:v>
                </c:pt>
              </c:strCache>
            </c:strRef>
          </c:cat>
          <c:val>
            <c:numRef>
              <c:f>'Data table'!$C$4:$F$4</c:f>
              <c:numCache>
                <c:formatCode>#,##0_);[Red]\(#,##0\)</c:formatCode>
                <c:ptCount val="4"/>
                <c:pt idx="0">
                  <c:v>406518377</c:v>
                </c:pt>
                <c:pt idx="1">
                  <c:v>456501128</c:v>
                </c:pt>
                <c:pt idx="2">
                  <c:v>509649870</c:v>
                </c:pt>
                <c:pt idx="3">
                  <c:v>531065359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E8-49CA-AB30-04382ADB69C2}"/>
            </c:ext>
          </c:extLst>
        </c:ser>
        <c:ser>
          <c:idx val="2"/>
          <c:order val="2"/>
          <c:tx>
            <c:strRef>
              <c:f>'Data table'!$A$5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000000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8E8-49CA-AB30-04382ADB69C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8E8-49CA-AB30-04382ADB69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700000"/>
              <a:lstStyle/>
              <a:p>
                <a:pPr>
                  <a:defRPr sz="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table'!$C$2:$F$2</c:f>
              <c:strCache>
                <c:ptCount val="4"/>
                <c:pt idx="0">
                  <c:v>FY 2013 Actual*</c:v>
                </c:pt>
                <c:pt idx="1">
                  <c:v>FY 2014 Actual</c:v>
                </c:pt>
                <c:pt idx="2">
                  <c:v>FY 2015 Actual</c:v>
                </c:pt>
                <c:pt idx="3">
                  <c:v>FY 2016 Actual</c:v>
                </c:pt>
              </c:strCache>
            </c:strRef>
          </c:cat>
          <c:val>
            <c:numRef>
              <c:f>'Data table'!$C$5:$F$5</c:f>
              <c:numCache>
                <c:formatCode>General</c:formatCode>
                <c:ptCount val="4"/>
                <c:pt idx="0" formatCode="#,##0_);[Red]\(#,##0\)">
                  <c:v>0</c:v>
                </c:pt>
                <c:pt idx="2" formatCode="#,##0_);[Red]\(#,##0\)">
                  <c:v>25000</c:v>
                </c:pt>
                <c:pt idx="3" formatCode="#,##0_);[Red]\(#,##0\)">
                  <c:v>18486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88E8-49CA-AB30-04382ADB69C2}"/>
            </c:ext>
          </c:extLst>
        </c:ser>
        <c:ser>
          <c:idx val="3"/>
          <c:order val="3"/>
          <c:tx>
            <c:strRef>
              <c:f>'Data table'!$A$6</c:f>
              <c:strCache>
                <c:ptCount val="1"/>
                <c:pt idx="0">
                  <c:v>TOTAL</c:v>
                </c:pt>
              </c:strCache>
            </c:strRef>
          </c:tx>
          <c:spPr>
            <a:pattFill prst="dkHorz">
              <a:fgClr>
                <a:srgbClr val="000000"/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4675484643366947E-2"/>
                  <c:y val="-4.86270946900868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8E8-49CA-AB30-04382ADB69C2}"/>
                </c:ext>
              </c:extLst>
            </c:dLbl>
            <c:dLbl>
              <c:idx val="2"/>
              <c:layout>
                <c:manualLayout>
                  <c:x val="1.0360086568126353E-2"/>
                  <c:y val="-5.081566727236018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8E8-49CA-AB30-04382ADB69C2}"/>
                </c:ext>
              </c:extLst>
            </c:dLbl>
            <c:dLbl>
              <c:idx val="3"/>
              <c:layout>
                <c:manualLayout>
                  <c:x val="-1.0721123712016836E-16"/>
                  <c:y val="-1.2820512820512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8E8-49CA-AB30-04382ADB69C2}"/>
                </c:ext>
              </c:extLst>
            </c:dLbl>
            <c:spPr>
              <a:noFill/>
              <a:ln w="25400">
                <a:noFill/>
              </a:ln>
            </c:spPr>
            <c:txPr>
              <a:bodyPr rot="-2700000" vert="horz"/>
              <a:lstStyle/>
              <a:p>
                <a:pPr algn="ctr"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table'!$C$2:$F$2</c:f>
              <c:strCache>
                <c:ptCount val="4"/>
                <c:pt idx="0">
                  <c:v>FY 2013 Actual*</c:v>
                </c:pt>
                <c:pt idx="1">
                  <c:v>FY 2014 Actual</c:v>
                </c:pt>
                <c:pt idx="2">
                  <c:v>FY 2015 Actual</c:v>
                </c:pt>
                <c:pt idx="3">
                  <c:v>FY 2016 Actual</c:v>
                </c:pt>
              </c:strCache>
            </c:strRef>
          </c:cat>
          <c:val>
            <c:numRef>
              <c:f>'Data table'!$C$6:$F$6</c:f>
              <c:numCache>
                <c:formatCode>#,##0_);[Red]\(#,##0\)</c:formatCode>
                <c:ptCount val="4"/>
                <c:pt idx="0">
                  <c:v>621523635</c:v>
                </c:pt>
                <c:pt idx="1">
                  <c:v>689685449.90999997</c:v>
                </c:pt>
                <c:pt idx="2">
                  <c:v>746779858</c:v>
                </c:pt>
                <c:pt idx="3">
                  <c:v>811205957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88E8-49CA-AB30-04382ADB69C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7849344"/>
        <c:axId val="37863424"/>
      </c:barChart>
      <c:catAx>
        <c:axId val="37849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863424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37863424"/>
        <c:scaling>
          <c:orientation val="minMax"/>
          <c:max val="1000000000"/>
          <c:min val="0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&quot;$&quot;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849344"/>
        <c:crosses val="autoZero"/>
        <c:crossBetween val="between"/>
        <c:majorUnit val="200000000"/>
        <c:minorUnit val="10000000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1594640851323683"/>
          <c:y val="0.38554936402180773"/>
          <c:w val="7.6035933075067841E-2"/>
          <c:h val="0.34841590954977153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661488259913126E-4"/>
          <c:y val="0.12638888888888888"/>
          <c:w val="0.62071132155777831"/>
          <c:h val="0.8736111111111111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Participants</c:v>
                </c:pt>
              </c:strCache>
            </c:strRef>
          </c:tx>
          <c:dPt>
            <c:idx val="0"/>
            <c:bubble3D val="0"/>
            <c:spPr>
              <a:solidFill>
                <a:srgbClr val="FF6600"/>
              </a:solidFill>
            </c:spPr>
            <c:extLst>
              <c:ext xmlns:c16="http://schemas.microsoft.com/office/drawing/2014/chart" uri="{C3380CC4-5D6E-409C-BE32-E72D297353CC}">
                <c16:uniqueId val="{00000001-867D-405D-95FC-D03528D02230}"/>
              </c:ext>
            </c:extLst>
          </c:dPt>
          <c:dPt>
            <c:idx val="1"/>
            <c:bubble3D val="0"/>
            <c:spPr>
              <a:solidFill>
                <a:schemeClr val="tx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867D-405D-95FC-D03528D02230}"/>
              </c:ext>
            </c:extLst>
          </c:dPt>
          <c:dLbls>
            <c:dLbl>
              <c:idx val="0"/>
              <c:layout>
                <c:manualLayout>
                  <c:x val="-9.6325617430351326E-2"/>
                  <c:y val="-0.1313840075621123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7D-405D-95FC-D03528D02230}"/>
                </c:ext>
              </c:extLst>
            </c:dLbl>
            <c:dLbl>
              <c:idx val="1"/>
              <c:layout>
                <c:manualLayout>
                  <c:x val="8.0321285140562242E-3"/>
                  <c:y val="0.19404771597595535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7D-405D-95FC-D03528D0223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32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CDS</c:v>
                </c:pt>
                <c:pt idx="1">
                  <c:v>Agency Model</c:v>
                </c:pt>
              </c:strCache>
            </c:strRef>
          </c:cat>
          <c:val>
            <c:numRef>
              <c:f>Sheet1!$B$2:$B$3</c:f>
              <c:numCache>
                <c:formatCode>#,##0</c:formatCode>
                <c:ptCount val="2"/>
                <c:pt idx="0">
                  <c:v>27617</c:v>
                </c:pt>
                <c:pt idx="1">
                  <c:v>37229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67D-405D-95FC-D03528D022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72840850942584345"/>
          <c:y val="0.33184281228022983"/>
          <c:w val="0.26974528126344682"/>
          <c:h val="0.39380321071036195"/>
        </c:manualLayout>
      </c:layout>
      <c:overlay val="0"/>
      <c:txPr>
        <a:bodyPr/>
        <a:lstStyle/>
        <a:p>
          <a:pPr>
            <a:defRPr sz="2800" cap="all" baseline="0">
              <a:solidFill>
                <a:srgbClr val="000000"/>
              </a:solidFill>
              <a:latin typeface="Gill Sans MT Condensed" panose="020B0506020104020203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2400">
          <a:solidFill>
            <a:srgbClr val="000000"/>
          </a:solidFill>
          <a:latin typeface="Agency FB" panose="020B0503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Providers and Vendors</a:t>
            </a:r>
            <a:endParaRPr lang="en-US" dirty="0"/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In Home Services</c:v>
                </c:pt>
              </c:strCache>
            </c:strRef>
          </c:tx>
          <c:marker>
            <c:symbol val="none"/>
          </c:marker>
          <c:cat>
            <c:strRef>
              <c:f>Sheet1!$B$2:$F$2</c:f>
              <c:strCache>
                <c:ptCount val="5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 YTD</c:v>
                </c:pt>
              </c:strCache>
            </c:strRef>
          </c:cat>
          <c:val>
            <c:numRef>
              <c:f>Sheet1!$B$3:$F$3</c:f>
              <c:numCache>
                <c:formatCode>General</c:formatCode>
                <c:ptCount val="5"/>
                <c:pt idx="0">
                  <c:v>337</c:v>
                </c:pt>
                <c:pt idx="1">
                  <c:v>348</c:v>
                </c:pt>
                <c:pt idx="2">
                  <c:v>370</c:v>
                </c:pt>
                <c:pt idx="3">
                  <c:v>388</c:v>
                </c:pt>
                <c:pt idx="4">
                  <c:v>431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4B-48FA-BCBB-5A8417240FAF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CDS</c:v>
                </c:pt>
              </c:strCache>
            </c:strRef>
          </c:tx>
          <c:marker>
            <c:symbol val="none"/>
          </c:marker>
          <c:cat>
            <c:strRef>
              <c:f>Sheet1!$B$2:$F$2</c:f>
              <c:strCache>
                <c:ptCount val="5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 YTD</c:v>
                </c:pt>
              </c:strCache>
            </c:strRef>
          </c:cat>
          <c:val>
            <c:numRef>
              <c:f>Sheet1!$B$4:$F$4</c:f>
              <c:numCache>
                <c:formatCode>General</c:formatCode>
                <c:ptCount val="5"/>
                <c:pt idx="0">
                  <c:v>145</c:v>
                </c:pt>
                <c:pt idx="1">
                  <c:v>197</c:v>
                </c:pt>
                <c:pt idx="2">
                  <c:v>298</c:v>
                </c:pt>
                <c:pt idx="3">
                  <c:v>378</c:v>
                </c:pt>
                <c:pt idx="4">
                  <c:v>484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4B-48FA-BCBB-5A8417240FAF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ADHC/ADC Waiver</c:v>
                </c:pt>
              </c:strCache>
            </c:strRef>
          </c:tx>
          <c:marker>
            <c:symbol val="none"/>
          </c:marker>
          <c:cat>
            <c:strRef>
              <c:f>Sheet1!$B$2:$F$2</c:f>
              <c:strCache>
                <c:ptCount val="5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 YTD</c:v>
                </c:pt>
              </c:strCache>
            </c:strRef>
          </c:cat>
          <c:val>
            <c:numRef>
              <c:f>Sheet1!$B$5:$F$5</c:f>
              <c:numCache>
                <c:formatCode>General</c:formatCode>
                <c:ptCount val="5"/>
                <c:pt idx="0">
                  <c:v>89</c:v>
                </c:pt>
                <c:pt idx="1">
                  <c:v>102</c:v>
                </c:pt>
                <c:pt idx="2">
                  <c:v>113</c:v>
                </c:pt>
                <c:pt idx="3">
                  <c:v>113</c:v>
                </c:pt>
                <c:pt idx="4">
                  <c:v>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4B-48FA-BCBB-5A8417240FAF}"/>
            </c:ext>
          </c:extLst>
        </c:ser>
        <c:ser>
          <c:idx val="3"/>
          <c:order val="3"/>
          <c:tx>
            <c:strRef>
              <c:f>Sheet1!$A$6</c:f>
              <c:strCache>
                <c:ptCount val="1"/>
                <c:pt idx="0">
                  <c:v>RCF/ALF</c:v>
                </c:pt>
              </c:strCache>
            </c:strRef>
          </c:tx>
          <c:marker>
            <c:symbol val="none"/>
          </c:marker>
          <c:cat>
            <c:strRef>
              <c:f>Sheet1!$B$2:$F$2</c:f>
              <c:strCache>
                <c:ptCount val="5"/>
                <c:pt idx="0">
                  <c:v>FY 2012</c:v>
                </c:pt>
                <c:pt idx="1">
                  <c:v>FY 2013</c:v>
                </c:pt>
                <c:pt idx="2">
                  <c:v>FY 2014</c:v>
                </c:pt>
                <c:pt idx="3">
                  <c:v>FY 2015</c:v>
                </c:pt>
                <c:pt idx="4">
                  <c:v>FY 2016 YTD</c:v>
                </c:pt>
              </c:strCache>
            </c:strRef>
          </c:cat>
          <c:val>
            <c:numRef>
              <c:f>Sheet1!$B$6:$F$6</c:f>
              <c:numCache>
                <c:formatCode>General</c:formatCode>
                <c:ptCount val="5"/>
                <c:pt idx="0">
                  <c:v>449</c:v>
                </c:pt>
                <c:pt idx="1">
                  <c:v>433</c:v>
                </c:pt>
                <c:pt idx="2">
                  <c:v>423</c:v>
                </c:pt>
                <c:pt idx="3">
                  <c:v>415</c:v>
                </c:pt>
                <c:pt idx="4">
                  <c:v>448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C4B-48FA-BCBB-5A8417240F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3359104"/>
        <c:axId val="153360640"/>
      </c:lineChart>
      <c:catAx>
        <c:axId val="1533591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53360640"/>
        <c:crosses val="autoZero"/>
        <c:auto val="1"/>
        <c:lblAlgn val="ctr"/>
        <c:lblOffset val="100"/>
        <c:noMultiLvlLbl val="0"/>
      </c:catAx>
      <c:valAx>
        <c:axId val="15336064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335910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0FF2B-668B-44EC-A43C-B9C5698D361E}" type="doc">
      <dgm:prSet loTypeId="urn:microsoft.com/office/officeart/2005/8/layout/cycle6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D6DC6E-2AF8-4FD0-9D6D-2F9832E303FC}">
      <dgm:prSet phldrT="[Text]"/>
      <dgm:spPr/>
      <dgm:t>
        <a:bodyPr/>
        <a:lstStyle/>
        <a:p>
          <a:r>
            <a:rPr lang="en-US" b="0" dirty="0" smtClean="0">
              <a:solidFill>
                <a:srgbClr val="292929"/>
              </a:solidFill>
              <a:latin typeface="Agency FB" panose="020B0503020202020204" pitchFamily="34" charset="0"/>
            </a:rPr>
            <a:t>Initial Entry: 18-64</a:t>
          </a:r>
          <a:endParaRPr lang="en-US" b="0" dirty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9E8F023D-3B1A-4F1B-AE25-D8352F392720}" type="parTrans" cxnId="{2A280A49-037D-46B7-AEA5-71951A5926EB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84A32159-940A-4094-B8E1-970C6CD09B7E}" type="sibTrans" cxnId="{2A280A49-037D-46B7-AEA5-71951A5926EB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11D2BF7A-2CC5-4AFB-B07E-E290EEAD7F69}">
      <dgm:prSet phldrT="[Text]"/>
      <dgm:spPr/>
      <dgm:t>
        <a:bodyPr/>
        <a:lstStyle/>
        <a:p>
          <a:r>
            <a:rPr lang="en-US" b="0" dirty="0" smtClean="0">
              <a:solidFill>
                <a:srgbClr val="292929"/>
              </a:solidFill>
              <a:latin typeface="Agency FB" panose="020B0503020202020204" pitchFamily="34" charset="0"/>
            </a:rPr>
            <a:t>Be Physically Disabled</a:t>
          </a:r>
          <a:endParaRPr lang="en-US" b="0" dirty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6027D230-B0B8-477D-8521-24F94CDF93A1}" type="parTrans" cxnId="{036466CB-7033-43A1-AF38-0304BC674206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98A0C601-3523-42A1-A579-C08F030E91A3}" type="sibTrans" cxnId="{036466CB-7033-43A1-AF38-0304BC674206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9660C7B5-6443-4C58-A19F-5536323A3CD2}">
      <dgm:prSet phldrT="[Text]"/>
      <dgm:spPr/>
      <dgm:t>
        <a:bodyPr/>
        <a:lstStyle/>
        <a:p>
          <a:r>
            <a:rPr lang="en-US" b="0" dirty="0" smtClean="0">
              <a:solidFill>
                <a:srgbClr val="292929"/>
              </a:solidFill>
              <a:latin typeface="Agency FB" panose="020B0503020202020204" pitchFamily="34" charset="0"/>
            </a:rPr>
            <a:t>Nursing Facility LOC</a:t>
          </a:r>
          <a:endParaRPr lang="en-US" b="0" dirty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3AE4AC48-09C1-4E0B-8EAD-4CB821BFE4C4}" type="parTrans" cxnId="{0A8B0174-316E-4E74-B9F4-7BE168148EC6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A6A00991-A54A-425B-BC53-8A23B5D8A630}" type="sibTrans" cxnId="{0A8B0174-316E-4E74-B9F4-7BE168148EC6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DE215915-9073-4D45-BBB4-CFBDF6282B20}">
      <dgm:prSet phldrT="[Text]"/>
      <dgm:spPr/>
      <dgm:t>
        <a:bodyPr/>
        <a:lstStyle/>
        <a:p>
          <a:r>
            <a:rPr lang="en-US" b="0" dirty="0" smtClean="0">
              <a:solidFill>
                <a:srgbClr val="292929"/>
              </a:solidFill>
              <a:latin typeface="Agency FB" panose="020B0503020202020204" pitchFamily="34" charset="0"/>
            </a:rPr>
            <a:t>Active Medicaid</a:t>
          </a:r>
          <a:endParaRPr lang="en-US" b="0" dirty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CFE2C345-C064-4B3A-AF46-8F8FAD2A5B04}" type="parTrans" cxnId="{F71CDB9A-93F2-47C2-9640-64EE441DB65B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B2C0D17A-F50D-4DDD-BC09-752B40ABA07C}" type="sibTrans" cxnId="{F71CDB9A-93F2-47C2-9640-64EE441DB65B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89935EC5-E1DB-4295-9540-887C65C31987}">
      <dgm:prSet phldrT="[Text]"/>
      <dgm:spPr/>
      <dgm:t>
        <a:bodyPr/>
        <a:lstStyle/>
        <a:p>
          <a:r>
            <a:rPr lang="en-US" b="0" dirty="0" smtClean="0">
              <a:solidFill>
                <a:srgbClr val="292929"/>
              </a:solidFill>
              <a:latin typeface="Agency FB" panose="020B0503020202020204" pitchFamily="34" charset="0"/>
            </a:rPr>
            <a:t>Self-Direct</a:t>
          </a:r>
          <a:endParaRPr lang="en-US" b="0" dirty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1C00A936-1DDD-4503-AC82-105C97479199}" type="parTrans" cxnId="{D3ACF876-4BC9-4893-BB3B-B106460CC6F2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8EE20AD8-F077-4C81-8865-C94FBC2713DE}" type="sibTrans" cxnId="{D3ACF876-4BC9-4893-BB3B-B106460CC6F2}">
      <dgm:prSet/>
      <dgm:spPr/>
      <dgm:t>
        <a:bodyPr/>
        <a:lstStyle/>
        <a:p>
          <a:endParaRPr lang="en-US" b="0">
            <a:solidFill>
              <a:srgbClr val="292929"/>
            </a:solidFill>
            <a:latin typeface="Agency FB" panose="020B0503020202020204" pitchFamily="34" charset="0"/>
          </a:endParaRPr>
        </a:p>
      </dgm:t>
    </dgm:pt>
    <dgm:pt modelId="{22B8E355-9CC5-4983-8A82-8CDF2839AB1D}" type="pres">
      <dgm:prSet presAssocID="{1240FF2B-668B-44EC-A43C-B9C5698D36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3B825-74EA-4FC4-A800-FE2918F2FD02}" type="pres">
      <dgm:prSet presAssocID="{18D6DC6E-2AF8-4FD0-9D6D-2F9832E303FC}" presName="node" presStyleLbl="node1" presStyleIdx="0" presStyleCnt="5" custScaleX="146030" custScaleY="130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F538F-4415-4E0A-B110-30845B00B704}" type="pres">
      <dgm:prSet presAssocID="{18D6DC6E-2AF8-4FD0-9D6D-2F9832E303FC}" presName="spNode" presStyleCnt="0"/>
      <dgm:spPr/>
      <dgm:t>
        <a:bodyPr/>
        <a:lstStyle/>
        <a:p>
          <a:endParaRPr lang="en-US"/>
        </a:p>
      </dgm:t>
    </dgm:pt>
    <dgm:pt modelId="{1B4E333C-985B-4011-A970-470B009F620A}" type="pres">
      <dgm:prSet presAssocID="{84A32159-940A-4094-B8E1-970C6CD09B7E}" presName="sibTrans" presStyleLbl="sibTrans1D1" presStyleIdx="0" presStyleCnt="5"/>
      <dgm:spPr/>
      <dgm:t>
        <a:bodyPr/>
        <a:lstStyle/>
        <a:p>
          <a:endParaRPr lang="en-US"/>
        </a:p>
      </dgm:t>
    </dgm:pt>
    <dgm:pt modelId="{92BEC714-900E-4ED7-8A3E-9EE51B429D64}" type="pres">
      <dgm:prSet presAssocID="{11D2BF7A-2CC5-4AFB-B07E-E290EEAD7F69}" presName="node" presStyleLbl="node1" presStyleIdx="1" presStyleCnt="5" custScaleX="146196" custScaleY="130945" custRadScaleRad="113168" custRadScaleInc="3518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B9CE4E-9187-4C46-B20E-0A25274D7895}" type="pres">
      <dgm:prSet presAssocID="{11D2BF7A-2CC5-4AFB-B07E-E290EEAD7F69}" presName="spNode" presStyleCnt="0"/>
      <dgm:spPr/>
      <dgm:t>
        <a:bodyPr/>
        <a:lstStyle/>
        <a:p>
          <a:endParaRPr lang="en-US"/>
        </a:p>
      </dgm:t>
    </dgm:pt>
    <dgm:pt modelId="{93C9433F-0712-43F3-A1D9-4F90645F9271}" type="pres">
      <dgm:prSet presAssocID="{98A0C601-3523-42A1-A579-C08F030E91A3}" presName="sibTrans" presStyleLbl="sibTrans1D1" presStyleIdx="1" presStyleCnt="5"/>
      <dgm:spPr/>
      <dgm:t>
        <a:bodyPr/>
        <a:lstStyle/>
        <a:p>
          <a:endParaRPr lang="en-US"/>
        </a:p>
      </dgm:t>
    </dgm:pt>
    <dgm:pt modelId="{A03CD586-11D3-41A6-8813-85B0AA0557B5}" type="pres">
      <dgm:prSet presAssocID="{9660C7B5-6443-4C58-A19F-5536323A3CD2}" presName="node" presStyleLbl="node1" presStyleIdx="2" presStyleCnt="5" custScaleX="146196" custScaleY="130945" custRadScaleRad="119630" custRadScaleInc="-654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EC6F5-D85A-406D-91F1-8B4A1B155C4D}" type="pres">
      <dgm:prSet presAssocID="{9660C7B5-6443-4C58-A19F-5536323A3CD2}" presName="spNode" presStyleCnt="0"/>
      <dgm:spPr/>
      <dgm:t>
        <a:bodyPr/>
        <a:lstStyle/>
        <a:p>
          <a:endParaRPr lang="en-US"/>
        </a:p>
      </dgm:t>
    </dgm:pt>
    <dgm:pt modelId="{7E5D7CF5-8BAA-41E5-8983-3F6A02D295C0}" type="pres">
      <dgm:prSet presAssocID="{A6A00991-A54A-425B-BC53-8A23B5D8A630}" presName="sibTrans" presStyleLbl="sibTrans1D1" presStyleIdx="2" presStyleCnt="5"/>
      <dgm:spPr/>
      <dgm:t>
        <a:bodyPr/>
        <a:lstStyle/>
        <a:p>
          <a:endParaRPr lang="en-US"/>
        </a:p>
      </dgm:t>
    </dgm:pt>
    <dgm:pt modelId="{E0111667-5C19-481E-B89D-64BE68F720D5}" type="pres">
      <dgm:prSet presAssocID="{DE215915-9073-4D45-BBB4-CFBDF6282B20}" presName="node" presStyleLbl="node1" presStyleIdx="3" presStyleCnt="5" custScaleX="146196" custScaleY="130945" custRadScaleRad="120903" custRadScaleInc="5618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B1EA2E-CCC5-459E-86A0-1705B4CB910E}" type="pres">
      <dgm:prSet presAssocID="{DE215915-9073-4D45-BBB4-CFBDF6282B20}" presName="spNode" presStyleCnt="0"/>
      <dgm:spPr/>
      <dgm:t>
        <a:bodyPr/>
        <a:lstStyle/>
        <a:p>
          <a:endParaRPr lang="en-US"/>
        </a:p>
      </dgm:t>
    </dgm:pt>
    <dgm:pt modelId="{9259C208-8741-4205-9C39-28806A1A42E5}" type="pres">
      <dgm:prSet presAssocID="{B2C0D17A-F50D-4DDD-BC09-752B40ABA07C}" presName="sibTrans" presStyleLbl="sibTrans1D1" presStyleIdx="3" presStyleCnt="5"/>
      <dgm:spPr/>
      <dgm:t>
        <a:bodyPr/>
        <a:lstStyle/>
        <a:p>
          <a:endParaRPr lang="en-US"/>
        </a:p>
      </dgm:t>
    </dgm:pt>
    <dgm:pt modelId="{BC165D35-CFCA-45CA-B90E-F70F249A1756}" type="pres">
      <dgm:prSet presAssocID="{89935EC5-E1DB-4295-9540-887C65C31987}" presName="node" presStyleLbl="node1" presStyleIdx="4" presStyleCnt="5" custScaleX="146196" custScaleY="130945" custRadScaleRad="112040" custRadScaleInc="-2518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C7AFF9-3EA6-4CE2-8CA1-33788ECC7423}" type="pres">
      <dgm:prSet presAssocID="{89935EC5-E1DB-4295-9540-887C65C31987}" presName="spNode" presStyleCnt="0"/>
      <dgm:spPr/>
      <dgm:t>
        <a:bodyPr/>
        <a:lstStyle/>
        <a:p>
          <a:endParaRPr lang="en-US"/>
        </a:p>
      </dgm:t>
    </dgm:pt>
    <dgm:pt modelId="{57EE939D-BAA1-4CF6-BF39-41A9ADDE45DC}" type="pres">
      <dgm:prSet presAssocID="{8EE20AD8-F077-4C81-8865-C94FBC2713DE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BC1D18BD-76EF-429E-A183-C60447B74A72}" type="presOf" srcId="{98A0C601-3523-42A1-A579-C08F030E91A3}" destId="{93C9433F-0712-43F3-A1D9-4F90645F9271}" srcOrd="0" destOrd="0" presId="urn:microsoft.com/office/officeart/2005/8/layout/cycle6"/>
    <dgm:cxn modelId="{F71CDB9A-93F2-47C2-9640-64EE441DB65B}" srcId="{1240FF2B-668B-44EC-A43C-B9C5698D361E}" destId="{DE215915-9073-4D45-BBB4-CFBDF6282B20}" srcOrd="3" destOrd="0" parTransId="{CFE2C345-C064-4B3A-AF46-8F8FAD2A5B04}" sibTransId="{B2C0D17A-F50D-4DDD-BC09-752B40ABA07C}"/>
    <dgm:cxn modelId="{2AB4A0C5-72CC-41E3-B48E-7D5A6941AB73}" type="presOf" srcId="{89935EC5-E1DB-4295-9540-887C65C31987}" destId="{BC165D35-CFCA-45CA-B90E-F70F249A1756}" srcOrd="0" destOrd="0" presId="urn:microsoft.com/office/officeart/2005/8/layout/cycle6"/>
    <dgm:cxn modelId="{D4152940-7351-4371-9AC6-35E4F4DEFDC2}" type="presOf" srcId="{9660C7B5-6443-4C58-A19F-5536323A3CD2}" destId="{A03CD586-11D3-41A6-8813-85B0AA0557B5}" srcOrd="0" destOrd="0" presId="urn:microsoft.com/office/officeart/2005/8/layout/cycle6"/>
    <dgm:cxn modelId="{2A280A49-037D-46B7-AEA5-71951A5926EB}" srcId="{1240FF2B-668B-44EC-A43C-B9C5698D361E}" destId="{18D6DC6E-2AF8-4FD0-9D6D-2F9832E303FC}" srcOrd="0" destOrd="0" parTransId="{9E8F023D-3B1A-4F1B-AE25-D8352F392720}" sibTransId="{84A32159-940A-4094-B8E1-970C6CD09B7E}"/>
    <dgm:cxn modelId="{E0266C0F-6310-4173-93D5-3A6F60057508}" type="presOf" srcId="{11D2BF7A-2CC5-4AFB-B07E-E290EEAD7F69}" destId="{92BEC714-900E-4ED7-8A3E-9EE51B429D64}" srcOrd="0" destOrd="0" presId="urn:microsoft.com/office/officeart/2005/8/layout/cycle6"/>
    <dgm:cxn modelId="{BE2CD9D0-B8BA-4E9F-83CC-98FBF154040A}" type="presOf" srcId="{18D6DC6E-2AF8-4FD0-9D6D-2F9832E303FC}" destId="{B4B3B825-74EA-4FC4-A800-FE2918F2FD02}" srcOrd="0" destOrd="0" presId="urn:microsoft.com/office/officeart/2005/8/layout/cycle6"/>
    <dgm:cxn modelId="{6B1B6F0A-6C3A-4525-AF93-9716FABBFCA1}" type="presOf" srcId="{1240FF2B-668B-44EC-A43C-B9C5698D361E}" destId="{22B8E355-9CC5-4983-8A82-8CDF2839AB1D}" srcOrd="0" destOrd="0" presId="urn:microsoft.com/office/officeart/2005/8/layout/cycle6"/>
    <dgm:cxn modelId="{AC8DB8DD-830A-4F4A-836B-5626C1DB8FA2}" type="presOf" srcId="{B2C0D17A-F50D-4DDD-BC09-752B40ABA07C}" destId="{9259C208-8741-4205-9C39-28806A1A42E5}" srcOrd="0" destOrd="0" presId="urn:microsoft.com/office/officeart/2005/8/layout/cycle6"/>
    <dgm:cxn modelId="{0A8B0174-316E-4E74-B9F4-7BE168148EC6}" srcId="{1240FF2B-668B-44EC-A43C-B9C5698D361E}" destId="{9660C7B5-6443-4C58-A19F-5536323A3CD2}" srcOrd="2" destOrd="0" parTransId="{3AE4AC48-09C1-4E0B-8EAD-4CB821BFE4C4}" sibTransId="{A6A00991-A54A-425B-BC53-8A23B5D8A630}"/>
    <dgm:cxn modelId="{036466CB-7033-43A1-AF38-0304BC674206}" srcId="{1240FF2B-668B-44EC-A43C-B9C5698D361E}" destId="{11D2BF7A-2CC5-4AFB-B07E-E290EEAD7F69}" srcOrd="1" destOrd="0" parTransId="{6027D230-B0B8-477D-8521-24F94CDF93A1}" sibTransId="{98A0C601-3523-42A1-A579-C08F030E91A3}"/>
    <dgm:cxn modelId="{3BF95598-CBB0-40CF-BFF3-C77A953A268B}" type="presOf" srcId="{8EE20AD8-F077-4C81-8865-C94FBC2713DE}" destId="{57EE939D-BAA1-4CF6-BF39-41A9ADDE45DC}" srcOrd="0" destOrd="0" presId="urn:microsoft.com/office/officeart/2005/8/layout/cycle6"/>
    <dgm:cxn modelId="{D3ACF876-4BC9-4893-BB3B-B106460CC6F2}" srcId="{1240FF2B-668B-44EC-A43C-B9C5698D361E}" destId="{89935EC5-E1DB-4295-9540-887C65C31987}" srcOrd="4" destOrd="0" parTransId="{1C00A936-1DDD-4503-AC82-105C97479199}" sibTransId="{8EE20AD8-F077-4C81-8865-C94FBC2713DE}"/>
    <dgm:cxn modelId="{1651DE24-8435-4934-A6D2-C28D810C1D17}" type="presOf" srcId="{84A32159-940A-4094-B8E1-970C6CD09B7E}" destId="{1B4E333C-985B-4011-A970-470B009F620A}" srcOrd="0" destOrd="0" presId="urn:microsoft.com/office/officeart/2005/8/layout/cycle6"/>
    <dgm:cxn modelId="{0C37D759-55BB-4793-9942-361E1A27AEB5}" type="presOf" srcId="{DE215915-9073-4D45-BBB4-CFBDF6282B20}" destId="{E0111667-5C19-481E-B89D-64BE68F720D5}" srcOrd="0" destOrd="0" presId="urn:microsoft.com/office/officeart/2005/8/layout/cycle6"/>
    <dgm:cxn modelId="{499F17FB-F36D-451D-ABF2-D877A9686B0F}" type="presOf" srcId="{A6A00991-A54A-425B-BC53-8A23B5D8A630}" destId="{7E5D7CF5-8BAA-41E5-8983-3F6A02D295C0}" srcOrd="0" destOrd="0" presId="urn:microsoft.com/office/officeart/2005/8/layout/cycle6"/>
    <dgm:cxn modelId="{98668789-8BD0-4DEA-B1C6-B8ABCF499BF1}" type="presParOf" srcId="{22B8E355-9CC5-4983-8A82-8CDF2839AB1D}" destId="{B4B3B825-74EA-4FC4-A800-FE2918F2FD02}" srcOrd="0" destOrd="0" presId="urn:microsoft.com/office/officeart/2005/8/layout/cycle6"/>
    <dgm:cxn modelId="{CECDB831-CBB6-4393-A859-6EB06DBA295F}" type="presParOf" srcId="{22B8E355-9CC5-4983-8A82-8CDF2839AB1D}" destId="{B8DF538F-4415-4E0A-B110-30845B00B704}" srcOrd="1" destOrd="0" presId="urn:microsoft.com/office/officeart/2005/8/layout/cycle6"/>
    <dgm:cxn modelId="{9C9BE514-E0A5-402C-9086-E21557024E48}" type="presParOf" srcId="{22B8E355-9CC5-4983-8A82-8CDF2839AB1D}" destId="{1B4E333C-985B-4011-A970-470B009F620A}" srcOrd="2" destOrd="0" presId="urn:microsoft.com/office/officeart/2005/8/layout/cycle6"/>
    <dgm:cxn modelId="{E20223FF-7694-464F-B532-DBEF2204B979}" type="presParOf" srcId="{22B8E355-9CC5-4983-8A82-8CDF2839AB1D}" destId="{92BEC714-900E-4ED7-8A3E-9EE51B429D64}" srcOrd="3" destOrd="0" presId="urn:microsoft.com/office/officeart/2005/8/layout/cycle6"/>
    <dgm:cxn modelId="{1FC11168-EE01-47A4-81FA-DCCF8AFBCD4E}" type="presParOf" srcId="{22B8E355-9CC5-4983-8A82-8CDF2839AB1D}" destId="{BCB9CE4E-9187-4C46-B20E-0A25274D7895}" srcOrd="4" destOrd="0" presId="urn:microsoft.com/office/officeart/2005/8/layout/cycle6"/>
    <dgm:cxn modelId="{BE4708BC-E3AC-4C3A-8EC3-6D7208BD3B4E}" type="presParOf" srcId="{22B8E355-9CC5-4983-8A82-8CDF2839AB1D}" destId="{93C9433F-0712-43F3-A1D9-4F90645F9271}" srcOrd="5" destOrd="0" presId="urn:microsoft.com/office/officeart/2005/8/layout/cycle6"/>
    <dgm:cxn modelId="{31D67AB9-A7BC-4A4E-9D54-08D8E8257F5D}" type="presParOf" srcId="{22B8E355-9CC5-4983-8A82-8CDF2839AB1D}" destId="{A03CD586-11D3-41A6-8813-85B0AA0557B5}" srcOrd="6" destOrd="0" presId="urn:microsoft.com/office/officeart/2005/8/layout/cycle6"/>
    <dgm:cxn modelId="{A7A96305-1147-47FC-9C7C-0E95AA699EB9}" type="presParOf" srcId="{22B8E355-9CC5-4983-8A82-8CDF2839AB1D}" destId="{554EC6F5-D85A-406D-91F1-8B4A1B155C4D}" srcOrd="7" destOrd="0" presId="urn:microsoft.com/office/officeart/2005/8/layout/cycle6"/>
    <dgm:cxn modelId="{07385C57-51C6-4275-9D90-0F4E8239D6BF}" type="presParOf" srcId="{22B8E355-9CC5-4983-8A82-8CDF2839AB1D}" destId="{7E5D7CF5-8BAA-41E5-8983-3F6A02D295C0}" srcOrd="8" destOrd="0" presId="urn:microsoft.com/office/officeart/2005/8/layout/cycle6"/>
    <dgm:cxn modelId="{5057A42A-1A8C-431C-9DE2-D347B63CD13E}" type="presParOf" srcId="{22B8E355-9CC5-4983-8A82-8CDF2839AB1D}" destId="{E0111667-5C19-481E-B89D-64BE68F720D5}" srcOrd="9" destOrd="0" presId="urn:microsoft.com/office/officeart/2005/8/layout/cycle6"/>
    <dgm:cxn modelId="{EEEF8F69-19CC-484D-94BF-EAC64D0B4528}" type="presParOf" srcId="{22B8E355-9CC5-4983-8A82-8CDF2839AB1D}" destId="{8EB1EA2E-CCC5-459E-86A0-1705B4CB910E}" srcOrd="10" destOrd="0" presId="urn:microsoft.com/office/officeart/2005/8/layout/cycle6"/>
    <dgm:cxn modelId="{E6F46278-A87C-4660-8886-7F45A38B6B80}" type="presParOf" srcId="{22B8E355-9CC5-4983-8A82-8CDF2839AB1D}" destId="{9259C208-8741-4205-9C39-28806A1A42E5}" srcOrd="11" destOrd="0" presId="urn:microsoft.com/office/officeart/2005/8/layout/cycle6"/>
    <dgm:cxn modelId="{4F60E87F-B1AF-4F1F-A5C9-3685D4F63E25}" type="presParOf" srcId="{22B8E355-9CC5-4983-8A82-8CDF2839AB1D}" destId="{BC165D35-CFCA-45CA-B90E-F70F249A1756}" srcOrd="12" destOrd="0" presId="urn:microsoft.com/office/officeart/2005/8/layout/cycle6"/>
    <dgm:cxn modelId="{98956510-8342-48A5-BB3E-FD5FD37D068E}" type="presParOf" srcId="{22B8E355-9CC5-4983-8A82-8CDF2839AB1D}" destId="{BEC7AFF9-3EA6-4CE2-8CA1-33788ECC7423}" srcOrd="13" destOrd="0" presId="urn:microsoft.com/office/officeart/2005/8/layout/cycle6"/>
    <dgm:cxn modelId="{DFDDC8D0-F28E-43B1-8572-167CB9AFCD71}" type="presParOf" srcId="{22B8E355-9CC5-4983-8A82-8CDF2839AB1D}" destId="{57EE939D-BAA1-4CF6-BF39-41A9ADDE45DC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B81DB0-2555-4135-B4D7-1A2E0320EFA8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3A6657-16B2-46EC-A2AC-B1ADF8A6EEF1}">
      <dgm:prSet phldrT="[Text]" custT="1"/>
      <dgm:spPr/>
      <dgm:t>
        <a:bodyPr/>
        <a:lstStyle/>
        <a:p>
          <a:r>
            <a:rPr lang="en-US" sz="3200" dirty="0" smtClean="0">
              <a:solidFill>
                <a:srgbClr val="000000"/>
              </a:solidFill>
              <a:latin typeface="Agency FB" panose="020B0503020202020204" pitchFamily="34" charset="0"/>
            </a:rPr>
            <a:t>2014-2019	</a:t>
          </a:r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F443C8B4-FCDD-41C8-A4B5-A36FFF88D4D7}" type="parTrans" cxnId="{18671587-C028-49C7-A6B1-635959D02BB7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DE2BBB6F-E2AD-456A-8F9E-8C1FA8E252EC}" type="sibTrans" cxnId="{18671587-C028-49C7-A6B1-635959D02BB7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714F8850-0DF8-4C72-9DB1-9639D728A35C}">
      <dgm:prSet phldrT="[Text]" custT="1"/>
      <dgm:spPr/>
      <dgm:t>
        <a:bodyPr/>
        <a:lstStyle/>
        <a:p>
          <a:r>
            <a:rPr lang="en-US" sz="3200" dirty="0" smtClean="0">
              <a:solidFill>
                <a:srgbClr val="000000"/>
              </a:solidFill>
              <a:latin typeface="Agency FB" panose="020B0503020202020204" pitchFamily="34" charset="0"/>
            </a:rPr>
            <a:t>174 participants</a:t>
          </a:r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6A9AAF2-CCCF-4F7C-8188-1292FBFAFA4F}" type="parTrans" cxnId="{24AC0CEF-E973-4CF1-A433-6C6928CB79D7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CDFE83E5-50F6-4ECE-9CED-452A06893A68}" type="sibTrans" cxnId="{24AC0CEF-E973-4CF1-A433-6C6928CB79D7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3209546-BE51-43DF-BAE7-358E2A0AE788}">
      <dgm:prSet phldrT="[Text]" custT="1"/>
      <dgm:spPr/>
      <dgm:t>
        <a:bodyPr/>
        <a:lstStyle/>
        <a:p>
          <a:endParaRPr lang="en-US" sz="24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D916D77-B3DF-4FA3-9CB9-C21D228AF43B}" type="parTrans" cxnId="{69FE33C8-ED16-40CD-BCA6-94F245AEC5BA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A3399261-064C-40EF-B594-CC2C2FC090C0}" type="sibTrans" cxnId="{69FE33C8-ED16-40CD-BCA6-94F245AEC5BA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6C17E7F-666B-43A9-AA85-8EFEC0E53D3E}">
      <dgm:prSet phldrT="[Text]" custT="1"/>
      <dgm:spPr/>
      <dgm:t>
        <a:bodyPr/>
        <a:lstStyle/>
        <a:p>
          <a:endParaRPr lang="en-US" sz="24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2C43E013-3B55-4228-8F12-9E1FC08F2A73}" type="parTrans" cxnId="{4A0FA900-3438-4D05-BA82-5CD9795F5000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391E721-4E96-49D5-BB5C-525DC7738589}" type="sibTrans" cxnId="{4A0FA900-3438-4D05-BA82-5CD9795F5000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62ED85C-DD1E-46C0-B7BA-14E05629E075}">
      <dgm:prSet phldrT="[Text]" custT="1"/>
      <dgm:spPr/>
      <dgm:t>
        <a:bodyPr/>
        <a:lstStyle/>
        <a:p>
          <a:r>
            <a:rPr lang="en-US" sz="3200" dirty="0" smtClean="0">
              <a:solidFill>
                <a:srgbClr val="000000"/>
              </a:solidFill>
              <a:latin typeface="Agency FB" panose="020B0503020202020204" pitchFamily="34" charset="0"/>
            </a:rPr>
            <a:t>600 Slots</a:t>
          </a:r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5DAD507-D23F-4686-8478-36EB3E33F93B}" type="parTrans" cxnId="{247E6B39-46B8-4F0A-97BA-45EB5FC0A812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3A6AF081-A751-4014-8E87-C29DDC51FBC0}" type="sibTrans" cxnId="{247E6B39-46B8-4F0A-97BA-45EB5FC0A812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4D2467D-378C-4DBA-838D-777D13E5C289}">
      <dgm:prSet phldrT="[Text]" custT="1"/>
      <dgm:spPr/>
      <dgm:t>
        <a:bodyPr/>
        <a:lstStyle/>
        <a:p>
          <a:endParaRPr lang="en-US" sz="24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A57BF10-CC20-458C-9E8A-0752836C41FC}" type="parTrans" cxnId="{FC832887-1E34-498A-99B1-F4B9F6B1C84D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65D6F38F-00CA-4D65-81F3-5D53475B53B4}" type="sibTrans" cxnId="{FC832887-1E34-498A-99B1-F4B9F6B1C84D}">
      <dgm:prSet/>
      <dgm:spPr/>
      <dgm:t>
        <a:bodyPr/>
        <a:lstStyle/>
        <a:p>
          <a:endParaRPr lang="en-US" sz="1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BBED62D-1693-4742-B54D-6D1ADE2B8D5B}" type="pres">
      <dgm:prSet presAssocID="{68B81DB0-2555-4135-B4D7-1A2E0320EFA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39A58C-2283-45D8-BD56-842EE47F7580}" type="pres">
      <dgm:prSet presAssocID="{93209546-BE51-43DF-BAE7-358E2A0AE788}" presName="composite" presStyleCnt="0"/>
      <dgm:spPr/>
      <dgm:t>
        <a:bodyPr/>
        <a:lstStyle/>
        <a:p>
          <a:endParaRPr lang="en-US"/>
        </a:p>
      </dgm:t>
    </dgm:pt>
    <dgm:pt modelId="{C6C66183-1580-4505-83B5-FEA08BAC1E0E}" type="pres">
      <dgm:prSet presAssocID="{93209546-BE51-43DF-BAE7-358E2A0AE78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7594D-36E4-4459-8D75-3456B49E3C76}" type="pres">
      <dgm:prSet presAssocID="{93209546-BE51-43DF-BAE7-358E2A0AE7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1B6A5-9BD1-46FD-BD3A-520B3B288861}" type="pres">
      <dgm:prSet presAssocID="{A3399261-064C-40EF-B594-CC2C2FC090C0}" presName="sp" presStyleCnt="0"/>
      <dgm:spPr/>
      <dgm:t>
        <a:bodyPr/>
        <a:lstStyle/>
        <a:p>
          <a:endParaRPr lang="en-US"/>
        </a:p>
      </dgm:t>
    </dgm:pt>
    <dgm:pt modelId="{4DF98812-55AD-4D82-8179-381269F7F750}" type="pres">
      <dgm:prSet presAssocID="{16C17E7F-666B-43A9-AA85-8EFEC0E53D3E}" presName="composite" presStyleCnt="0"/>
      <dgm:spPr/>
      <dgm:t>
        <a:bodyPr/>
        <a:lstStyle/>
        <a:p>
          <a:endParaRPr lang="en-US"/>
        </a:p>
      </dgm:t>
    </dgm:pt>
    <dgm:pt modelId="{77665AB3-46A8-4818-B638-AD4D81FCC729}" type="pres">
      <dgm:prSet presAssocID="{16C17E7F-666B-43A9-AA85-8EFEC0E53D3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D62A96-D93A-4653-802A-A8B7C148E429}" type="pres">
      <dgm:prSet presAssocID="{16C17E7F-666B-43A9-AA85-8EFEC0E53D3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661B8-1B38-4AE0-8A3B-D9D89BC2D5E6}" type="pres">
      <dgm:prSet presAssocID="{B391E721-4E96-49D5-BB5C-525DC7738589}" presName="sp" presStyleCnt="0"/>
      <dgm:spPr/>
      <dgm:t>
        <a:bodyPr/>
        <a:lstStyle/>
        <a:p>
          <a:endParaRPr lang="en-US"/>
        </a:p>
      </dgm:t>
    </dgm:pt>
    <dgm:pt modelId="{0BD658AE-FFC8-44A8-B885-E6509464462D}" type="pres">
      <dgm:prSet presAssocID="{94D2467D-378C-4DBA-838D-777D13E5C289}" presName="composite" presStyleCnt="0"/>
      <dgm:spPr/>
      <dgm:t>
        <a:bodyPr/>
        <a:lstStyle/>
        <a:p>
          <a:endParaRPr lang="en-US"/>
        </a:p>
      </dgm:t>
    </dgm:pt>
    <dgm:pt modelId="{84D74A99-1AF1-4674-9389-93754030267B}" type="pres">
      <dgm:prSet presAssocID="{94D2467D-378C-4DBA-838D-777D13E5C28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3476F-4D6E-4A93-9345-9CB7C10A03A7}" type="pres">
      <dgm:prSet presAssocID="{94D2467D-378C-4DBA-838D-777D13E5C28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F64A9C3-7459-4481-A398-B28FC545D60E}" type="presOf" srcId="{714F8850-0DF8-4C72-9DB1-9639D728A35C}" destId="{78D62A96-D93A-4653-802A-A8B7C148E429}" srcOrd="0" destOrd="0" presId="urn:microsoft.com/office/officeart/2005/8/layout/chevron2"/>
    <dgm:cxn modelId="{18671587-C028-49C7-A6B1-635959D02BB7}" srcId="{93209546-BE51-43DF-BAE7-358E2A0AE788}" destId="{F53A6657-16B2-46EC-A2AC-B1ADF8A6EEF1}" srcOrd="0" destOrd="0" parTransId="{F443C8B4-FCDD-41C8-A4B5-A36FFF88D4D7}" sibTransId="{DE2BBB6F-E2AD-456A-8F9E-8C1FA8E252EC}"/>
    <dgm:cxn modelId="{24AC0CEF-E973-4CF1-A433-6C6928CB79D7}" srcId="{16C17E7F-666B-43A9-AA85-8EFEC0E53D3E}" destId="{714F8850-0DF8-4C72-9DB1-9639D728A35C}" srcOrd="0" destOrd="0" parTransId="{16A9AAF2-CCCF-4F7C-8188-1292FBFAFA4F}" sibTransId="{CDFE83E5-50F6-4ECE-9CED-452A06893A68}"/>
    <dgm:cxn modelId="{BE54F45E-1815-4416-97F2-27D2915B5077}" type="presOf" srcId="{F53A6657-16B2-46EC-A2AC-B1ADF8A6EEF1}" destId="{1947594D-36E4-4459-8D75-3456B49E3C76}" srcOrd="0" destOrd="0" presId="urn:microsoft.com/office/officeart/2005/8/layout/chevron2"/>
    <dgm:cxn modelId="{4548C46F-B33B-4DF4-A6D9-8047B1AEAD87}" type="presOf" srcId="{93209546-BE51-43DF-BAE7-358E2A0AE788}" destId="{C6C66183-1580-4505-83B5-FEA08BAC1E0E}" srcOrd="0" destOrd="0" presId="urn:microsoft.com/office/officeart/2005/8/layout/chevron2"/>
    <dgm:cxn modelId="{69FE33C8-ED16-40CD-BCA6-94F245AEC5BA}" srcId="{68B81DB0-2555-4135-B4D7-1A2E0320EFA8}" destId="{93209546-BE51-43DF-BAE7-358E2A0AE788}" srcOrd="0" destOrd="0" parTransId="{8D916D77-B3DF-4FA3-9CB9-C21D228AF43B}" sibTransId="{A3399261-064C-40EF-B594-CC2C2FC090C0}"/>
    <dgm:cxn modelId="{247E6B39-46B8-4F0A-97BA-45EB5FC0A812}" srcId="{94D2467D-378C-4DBA-838D-777D13E5C289}" destId="{862ED85C-DD1E-46C0-B7BA-14E05629E075}" srcOrd="0" destOrd="0" parTransId="{B5DAD507-D23F-4686-8478-36EB3E33F93B}" sibTransId="{3A6AF081-A751-4014-8E87-C29DDC51FBC0}"/>
    <dgm:cxn modelId="{C98D3E9A-D97E-4DC4-B849-48647D168DC0}" type="presOf" srcId="{94D2467D-378C-4DBA-838D-777D13E5C289}" destId="{84D74A99-1AF1-4674-9389-93754030267B}" srcOrd="0" destOrd="0" presId="urn:microsoft.com/office/officeart/2005/8/layout/chevron2"/>
    <dgm:cxn modelId="{FC832887-1E34-498A-99B1-F4B9F6B1C84D}" srcId="{68B81DB0-2555-4135-B4D7-1A2E0320EFA8}" destId="{94D2467D-378C-4DBA-838D-777D13E5C289}" srcOrd="2" destOrd="0" parTransId="{BA57BF10-CC20-458C-9E8A-0752836C41FC}" sibTransId="{65D6F38F-00CA-4D65-81F3-5D53475B53B4}"/>
    <dgm:cxn modelId="{F40F3382-2EB9-4DB3-8E5D-657E5EB3CF3F}" type="presOf" srcId="{862ED85C-DD1E-46C0-B7BA-14E05629E075}" destId="{4943476F-4D6E-4A93-9345-9CB7C10A03A7}" srcOrd="0" destOrd="0" presId="urn:microsoft.com/office/officeart/2005/8/layout/chevron2"/>
    <dgm:cxn modelId="{908AE96C-CB26-4309-90BF-59040F56F5C6}" type="presOf" srcId="{16C17E7F-666B-43A9-AA85-8EFEC0E53D3E}" destId="{77665AB3-46A8-4818-B638-AD4D81FCC729}" srcOrd="0" destOrd="0" presId="urn:microsoft.com/office/officeart/2005/8/layout/chevron2"/>
    <dgm:cxn modelId="{4A0FA900-3438-4D05-BA82-5CD9795F5000}" srcId="{68B81DB0-2555-4135-B4D7-1A2E0320EFA8}" destId="{16C17E7F-666B-43A9-AA85-8EFEC0E53D3E}" srcOrd="1" destOrd="0" parTransId="{2C43E013-3B55-4228-8F12-9E1FC08F2A73}" sibTransId="{B391E721-4E96-49D5-BB5C-525DC7738589}"/>
    <dgm:cxn modelId="{1039421F-ADCE-4F71-9DB6-E27182D6C888}" type="presOf" srcId="{68B81DB0-2555-4135-B4D7-1A2E0320EFA8}" destId="{1BBED62D-1693-4742-B54D-6D1ADE2B8D5B}" srcOrd="0" destOrd="0" presId="urn:microsoft.com/office/officeart/2005/8/layout/chevron2"/>
    <dgm:cxn modelId="{74F887EF-7CEE-4BD5-B49E-20FDFB6424E1}" type="presParOf" srcId="{1BBED62D-1693-4742-B54D-6D1ADE2B8D5B}" destId="{D539A58C-2283-45D8-BD56-842EE47F7580}" srcOrd="0" destOrd="0" presId="urn:microsoft.com/office/officeart/2005/8/layout/chevron2"/>
    <dgm:cxn modelId="{27432E22-F5CD-45BC-80FC-6F43D66500DD}" type="presParOf" srcId="{D539A58C-2283-45D8-BD56-842EE47F7580}" destId="{C6C66183-1580-4505-83B5-FEA08BAC1E0E}" srcOrd="0" destOrd="0" presId="urn:microsoft.com/office/officeart/2005/8/layout/chevron2"/>
    <dgm:cxn modelId="{5BD3ADD7-04B7-4577-90B4-0919A2820AA4}" type="presParOf" srcId="{D539A58C-2283-45D8-BD56-842EE47F7580}" destId="{1947594D-36E4-4459-8D75-3456B49E3C76}" srcOrd="1" destOrd="0" presId="urn:microsoft.com/office/officeart/2005/8/layout/chevron2"/>
    <dgm:cxn modelId="{D2FB2EAD-7B1B-4478-98F7-4C1594E047D6}" type="presParOf" srcId="{1BBED62D-1693-4742-B54D-6D1ADE2B8D5B}" destId="{62D1B6A5-9BD1-46FD-BD3A-520B3B288861}" srcOrd="1" destOrd="0" presId="urn:microsoft.com/office/officeart/2005/8/layout/chevron2"/>
    <dgm:cxn modelId="{DDAED8D0-3367-4992-934E-53224FFF5059}" type="presParOf" srcId="{1BBED62D-1693-4742-B54D-6D1ADE2B8D5B}" destId="{4DF98812-55AD-4D82-8179-381269F7F750}" srcOrd="2" destOrd="0" presId="urn:microsoft.com/office/officeart/2005/8/layout/chevron2"/>
    <dgm:cxn modelId="{D2CBCA12-CD64-4689-BF77-AEE17AF3D699}" type="presParOf" srcId="{4DF98812-55AD-4D82-8179-381269F7F750}" destId="{77665AB3-46A8-4818-B638-AD4D81FCC729}" srcOrd="0" destOrd="0" presId="urn:microsoft.com/office/officeart/2005/8/layout/chevron2"/>
    <dgm:cxn modelId="{8401AEC0-C6B6-4CA7-9408-DF235A7DBC70}" type="presParOf" srcId="{4DF98812-55AD-4D82-8179-381269F7F750}" destId="{78D62A96-D93A-4653-802A-A8B7C148E429}" srcOrd="1" destOrd="0" presId="urn:microsoft.com/office/officeart/2005/8/layout/chevron2"/>
    <dgm:cxn modelId="{86B1962C-DEDF-462C-AD45-4D03B085043D}" type="presParOf" srcId="{1BBED62D-1693-4742-B54D-6D1ADE2B8D5B}" destId="{DAD661B8-1B38-4AE0-8A3B-D9D89BC2D5E6}" srcOrd="3" destOrd="0" presId="urn:microsoft.com/office/officeart/2005/8/layout/chevron2"/>
    <dgm:cxn modelId="{5D3ADE28-0636-418F-B210-FA0540462793}" type="presParOf" srcId="{1BBED62D-1693-4742-B54D-6D1ADE2B8D5B}" destId="{0BD658AE-FFC8-44A8-B885-E6509464462D}" srcOrd="4" destOrd="0" presId="urn:microsoft.com/office/officeart/2005/8/layout/chevron2"/>
    <dgm:cxn modelId="{99E4B7DE-9A5C-4163-B6B2-C5F33D55E5C5}" type="presParOf" srcId="{0BD658AE-FFC8-44A8-B885-E6509464462D}" destId="{84D74A99-1AF1-4674-9389-93754030267B}" srcOrd="0" destOrd="0" presId="urn:microsoft.com/office/officeart/2005/8/layout/chevron2"/>
    <dgm:cxn modelId="{9629081C-5053-456F-932B-15D1DA5C109D}" type="presParOf" srcId="{0BD658AE-FFC8-44A8-B885-E6509464462D}" destId="{4943476F-4D6E-4A93-9345-9CB7C10A03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240FF2B-668B-44EC-A43C-B9C5698D361E}" type="doc">
      <dgm:prSet loTypeId="urn:microsoft.com/office/officeart/2005/8/layout/cycle6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8D6DC6E-2AF8-4FD0-9D6D-2F9832E303FC}">
      <dgm:prSet phldrT="[Text]" custT="1"/>
      <dgm:spPr/>
      <dgm:t>
        <a:bodyPr/>
        <a:lstStyle/>
        <a:p>
          <a:r>
            <a:rPr lang="en-US" sz="2900" b="0" dirty="0" smtClean="0">
              <a:latin typeface="Agency FB" panose="020B0503020202020204" pitchFamily="34" charset="0"/>
            </a:rPr>
            <a:t>63 or older</a:t>
          </a:r>
          <a:endParaRPr lang="en-US" sz="2900" b="0" dirty="0">
            <a:latin typeface="Agency FB" panose="020B0503020202020204" pitchFamily="34" charset="0"/>
          </a:endParaRPr>
        </a:p>
      </dgm:t>
    </dgm:pt>
    <dgm:pt modelId="{9E8F023D-3B1A-4F1B-AE25-D8352F392720}" type="parTrans" cxnId="{2A280A49-037D-46B7-AEA5-71951A5926EB}">
      <dgm:prSet/>
      <dgm:spPr/>
      <dgm:t>
        <a:bodyPr/>
        <a:lstStyle/>
        <a:p>
          <a:endParaRPr lang="en-US" sz="2900" b="0">
            <a:latin typeface="Agency FB" panose="020B0503020202020204" pitchFamily="34" charset="0"/>
          </a:endParaRPr>
        </a:p>
      </dgm:t>
    </dgm:pt>
    <dgm:pt modelId="{84A32159-940A-4094-B8E1-970C6CD09B7E}" type="sibTrans" cxnId="{2A280A49-037D-46B7-AEA5-71951A5926EB}">
      <dgm:prSet/>
      <dgm:spPr/>
      <dgm:t>
        <a:bodyPr/>
        <a:lstStyle/>
        <a:p>
          <a:endParaRPr lang="en-US" sz="2900" b="0">
            <a:latin typeface="Agency FB" panose="020B0503020202020204" pitchFamily="34" charset="0"/>
          </a:endParaRPr>
        </a:p>
      </dgm:t>
    </dgm:pt>
    <dgm:pt modelId="{DE215915-9073-4D45-BBB4-CFBDF6282B20}">
      <dgm:prSet phldrT="[Text]" custT="1"/>
      <dgm:spPr/>
      <dgm:t>
        <a:bodyPr/>
        <a:lstStyle/>
        <a:p>
          <a:r>
            <a:rPr lang="en-US" sz="2900" b="0" dirty="0" smtClean="0">
              <a:latin typeface="Agency FB" panose="020B0503020202020204" pitchFamily="34" charset="0"/>
            </a:rPr>
            <a:t>Active Medicaid</a:t>
          </a:r>
          <a:endParaRPr lang="en-US" sz="2900" b="0" dirty="0">
            <a:latin typeface="Agency FB" panose="020B0503020202020204" pitchFamily="34" charset="0"/>
          </a:endParaRPr>
        </a:p>
      </dgm:t>
    </dgm:pt>
    <dgm:pt modelId="{CFE2C345-C064-4B3A-AF46-8F8FAD2A5B04}" type="parTrans" cxnId="{F71CDB9A-93F2-47C2-9640-64EE441DB65B}">
      <dgm:prSet/>
      <dgm:spPr/>
      <dgm:t>
        <a:bodyPr/>
        <a:lstStyle/>
        <a:p>
          <a:endParaRPr lang="en-US" sz="2900" b="0">
            <a:latin typeface="Agency FB" panose="020B0503020202020204" pitchFamily="34" charset="0"/>
          </a:endParaRPr>
        </a:p>
      </dgm:t>
    </dgm:pt>
    <dgm:pt modelId="{B2C0D17A-F50D-4DDD-BC09-752B40ABA07C}" type="sibTrans" cxnId="{F71CDB9A-93F2-47C2-9640-64EE441DB65B}">
      <dgm:prSet/>
      <dgm:spPr/>
      <dgm:t>
        <a:bodyPr/>
        <a:lstStyle/>
        <a:p>
          <a:endParaRPr lang="en-US" sz="2900" b="0">
            <a:latin typeface="Agency FB" panose="020B0503020202020204" pitchFamily="34" charset="0"/>
          </a:endParaRPr>
        </a:p>
      </dgm:t>
    </dgm:pt>
    <dgm:pt modelId="{9660C7B5-6443-4C58-A19F-5536323A3CD2}">
      <dgm:prSet phldrT="[Text]" custT="1"/>
      <dgm:spPr/>
      <dgm:t>
        <a:bodyPr/>
        <a:lstStyle/>
        <a:p>
          <a:r>
            <a:rPr lang="en-US" sz="2900" b="0" dirty="0" smtClean="0">
              <a:latin typeface="Agency FB" panose="020B0503020202020204" pitchFamily="34" charset="0"/>
            </a:rPr>
            <a:t>Meet Nursing Facility LOC</a:t>
          </a:r>
          <a:endParaRPr lang="en-US" sz="2900" b="0" dirty="0">
            <a:latin typeface="Agency FB" panose="020B0503020202020204" pitchFamily="34" charset="0"/>
          </a:endParaRPr>
        </a:p>
      </dgm:t>
    </dgm:pt>
    <dgm:pt modelId="{A6A00991-A54A-425B-BC53-8A23B5D8A630}" type="sibTrans" cxnId="{0A8B0174-316E-4E74-B9F4-7BE168148EC6}">
      <dgm:prSet/>
      <dgm:spPr/>
      <dgm:t>
        <a:bodyPr/>
        <a:lstStyle/>
        <a:p>
          <a:endParaRPr lang="en-US" sz="2900" b="0">
            <a:latin typeface="Agency FB" panose="020B0503020202020204" pitchFamily="34" charset="0"/>
          </a:endParaRPr>
        </a:p>
      </dgm:t>
    </dgm:pt>
    <dgm:pt modelId="{3AE4AC48-09C1-4E0B-8EAD-4CB821BFE4C4}" type="parTrans" cxnId="{0A8B0174-316E-4E74-B9F4-7BE168148EC6}">
      <dgm:prSet/>
      <dgm:spPr/>
      <dgm:t>
        <a:bodyPr/>
        <a:lstStyle/>
        <a:p>
          <a:endParaRPr lang="en-US" sz="2900" b="0">
            <a:latin typeface="Agency FB" panose="020B0503020202020204" pitchFamily="34" charset="0"/>
          </a:endParaRPr>
        </a:p>
      </dgm:t>
    </dgm:pt>
    <dgm:pt modelId="{22B8E355-9CC5-4983-8A82-8CDF2839AB1D}" type="pres">
      <dgm:prSet presAssocID="{1240FF2B-668B-44EC-A43C-B9C5698D36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3B825-74EA-4FC4-A800-FE2918F2FD02}" type="pres">
      <dgm:prSet presAssocID="{18D6DC6E-2AF8-4FD0-9D6D-2F9832E303FC}" presName="node" presStyleLbl="node1" presStyleIdx="0" presStyleCnt="3" custScaleX="105318" custScaleY="93478" custRadScaleRad="97098" custRadScaleInc="-4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F538F-4415-4E0A-B110-30845B00B704}" type="pres">
      <dgm:prSet presAssocID="{18D6DC6E-2AF8-4FD0-9D6D-2F9832E303FC}" presName="spNode" presStyleCnt="0"/>
      <dgm:spPr/>
      <dgm:t>
        <a:bodyPr/>
        <a:lstStyle/>
        <a:p>
          <a:endParaRPr lang="en-US"/>
        </a:p>
      </dgm:t>
    </dgm:pt>
    <dgm:pt modelId="{1B4E333C-985B-4011-A970-470B009F620A}" type="pres">
      <dgm:prSet presAssocID="{84A32159-940A-4094-B8E1-970C6CD09B7E}" presName="sibTrans" presStyleLbl="sibTrans1D1" presStyleIdx="0" presStyleCnt="3"/>
      <dgm:spPr/>
      <dgm:t>
        <a:bodyPr/>
        <a:lstStyle/>
        <a:p>
          <a:endParaRPr lang="en-US"/>
        </a:p>
      </dgm:t>
    </dgm:pt>
    <dgm:pt modelId="{A03CD586-11D3-41A6-8813-85B0AA0557B5}" type="pres">
      <dgm:prSet presAssocID="{9660C7B5-6443-4C58-A19F-5536323A3CD2}" presName="node" presStyleLbl="node1" presStyleIdx="1" presStyleCnt="3" custScaleX="105318" custScaleY="93478" custRadScaleRad="96939" custRadScaleInc="-571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EC6F5-D85A-406D-91F1-8B4A1B155C4D}" type="pres">
      <dgm:prSet presAssocID="{9660C7B5-6443-4C58-A19F-5536323A3CD2}" presName="spNode" presStyleCnt="0"/>
      <dgm:spPr/>
      <dgm:t>
        <a:bodyPr/>
        <a:lstStyle/>
        <a:p>
          <a:endParaRPr lang="en-US"/>
        </a:p>
      </dgm:t>
    </dgm:pt>
    <dgm:pt modelId="{7E5D7CF5-8BAA-41E5-8983-3F6A02D295C0}" type="pres">
      <dgm:prSet presAssocID="{A6A00991-A54A-425B-BC53-8A23B5D8A630}" presName="sibTrans" presStyleLbl="sibTrans1D1" presStyleIdx="1" presStyleCnt="3"/>
      <dgm:spPr/>
      <dgm:t>
        <a:bodyPr/>
        <a:lstStyle/>
        <a:p>
          <a:endParaRPr lang="en-US"/>
        </a:p>
      </dgm:t>
    </dgm:pt>
    <dgm:pt modelId="{E0111667-5C19-481E-B89D-64BE68F720D5}" type="pres">
      <dgm:prSet presAssocID="{DE215915-9073-4D45-BBB4-CFBDF6282B20}" presName="node" presStyleLbl="node1" presStyleIdx="2" presStyleCnt="3" custScaleX="105439" custScaleY="93175" custRadScaleRad="96305" custRadScaleInc="51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B1EA2E-CCC5-459E-86A0-1705B4CB910E}" type="pres">
      <dgm:prSet presAssocID="{DE215915-9073-4D45-BBB4-CFBDF6282B20}" presName="spNode" presStyleCnt="0"/>
      <dgm:spPr/>
      <dgm:t>
        <a:bodyPr/>
        <a:lstStyle/>
        <a:p>
          <a:endParaRPr lang="en-US"/>
        </a:p>
      </dgm:t>
    </dgm:pt>
    <dgm:pt modelId="{9259C208-8741-4205-9C39-28806A1A42E5}" type="pres">
      <dgm:prSet presAssocID="{B2C0D17A-F50D-4DDD-BC09-752B40ABA07C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F71CDB9A-93F2-47C2-9640-64EE441DB65B}" srcId="{1240FF2B-668B-44EC-A43C-B9C5698D361E}" destId="{DE215915-9073-4D45-BBB4-CFBDF6282B20}" srcOrd="2" destOrd="0" parTransId="{CFE2C345-C064-4B3A-AF46-8F8FAD2A5B04}" sibTransId="{B2C0D17A-F50D-4DDD-BC09-752B40ABA07C}"/>
    <dgm:cxn modelId="{2A280A49-037D-46B7-AEA5-71951A5926EB}" srcId="{1240FF2B-668B-44EC-A43C-B9C5698D361E}" destId="{18D6DC6E-2AF8-4FD0-9D6D-2F9832E303FC}" srcOrd="0" destOrd="0" parTransId="{9E8F023D-3B1A-4F1B-AE25-D8352F392720}" sibTransId="{84A32159-940A-4094-B8E1-970C6CD09B7E}"/>
    <dgm:cxn modelId="{7308F231-304B-4821-BF71-F303D2D51E4E}" type="presOf" srcId="{B2C0D17A-F50D-4DDD-BC09-752B40ABA07C}" destId="{9259C208-8741-4205-9C39-28806A1A42E5}" srcOrd="0" destOrd="0" presId="urn:microsoft.com/office/officeart/2005/8/layout/cycle6"/>
    <dgm:cxn modelId="{A242DA3C-2AC1-460F-B35A-46E90B1DB93B}" type="presOf" srcId="{9660C7B5-6443-4C58-A19F-5536323A3CD2}" destId="{A03CD586-11D3-41A6-8813-85B0AA0557B5}" srcOrd="0" destOrd="0" presId="urn:microsoft.com/office/officeart/2005/8/layout/cycle6"/>
    <dgm:cxn modelId="{09E3CA34-5B24-49FE-9A82-8DA099402B0C}" type="presOf" srcId="{84A32159-940A-4094-B8E1-970C6CD09B7E}" destId="{1B4E333C-985B-4011-A970-470B009F620A}" srcOrd="0" destOrd="0" presId="urn:microsoft.com/office/officeart/2005/8/layout/cycle6"/>
    <dgm:cxn modelId="{F9ABCF3A-AD10-4F39-AE83-43891A0C2C00}" type="presOf" srcId="{1240FF2B-668B-44EC-A43C-B9C5698D361E}" destId="{22B8E355-9CC5-4983-8A82-8CDF2839AB1D}" srcOrd="0" destOrd="0" presId="urn:microsoft.com/office/officeart/2005/8/layout/cycle6"/>
    <dgm:cxn modelId="{075348BB-A8C1-4DD0-BD34-3BCFB13E5A22}" type="presOf" srcId="{DE215915-9073-4D45-BBB4-CFBDF6282B20}" destId="{E0111667-5C19-481E-B89D-64BE68F720D5}" srcOrd="0" destOrd="0" presId="urn:microsoft.com/office/officeart/2005/8/layout/cycle6"/>
    <dgm:cxn modelId="{1988BAB2-6AFA-47EB-A368-B5FAE47193CE}" type="presOf" srcId="{A6A00991-A54A-425B-BC53-8A23B5D8A630}" destId="{7E5D7CF5-8BAA-41E5-8983-3F6A02D295C0}" srcOrd="0" destOrd="0" presId="urn:microsoft.com/office/officeart/2005/8/layout/cycle6"/>
    <dgm:cxn modelId="{0BFCAF68-F0C0-4F86-A19D-508DC99AE645}" type="presOf" srcId="{18D6DC6E-2AF8-4FD0-9D6D-2F9832E303FC}" destId="{B4B3B825-74EA-4FC4-A800-FE2918F2FD02}" srcOrd="0" destOrd="0" presId="urn:microsoft.com/office/officeart/2005/8/layout/cycle6"/>
    <dgm:cxn modelId="{0A8B0174-316E-4E74-B9F4-7BE168148EC6}" srcId="{1240FF2B-668B-44EC-A43C-B9C5698D361E}" destId="{9660C7B5-6443-4C58-A19F-5536323A3CD2}" srcOrd="1" destOrd="0" parTransId="{3AE4AC48-09C1-4E0B-8EAD-4CB821BFE4C4}" sibTransId="{A6A00991-A54A-425B-BC53-8A23B5D8A630}"/>
    <dgm:cxn modelId="{8CBC02F2-C4D1-4F0C-A83C-B5D96D45CAB9}" type="presParOf" srcId="{22B8E355-9CC5-4983-8A82-8CDF2839AB1D}" destId="{B4B3B825-74EA-4FC4-A800-FE2918F2FD02}" srcOrd="0" destOrd="0" presId="urn:microsoft.com/office/officeart/2005/8/layout/cycle6"/>
    <dgm:cxn modelId="{E37806D1-9A13-4C3A-A594-09AC1F74E321}" type="presParOf" srcId="{22B8E355-9CC5-4983-8A82-8CDF2839AB1D}" destId="{B8DF538F-4415-4E0A-B110-30845B00B704}" srcOrd="1" destOrd="0" presId="urn:microsoft.com/office/officeart/2005/8/layout/cycle6"/>
    <dgm:cxn modelId="{D8C63A6B-5079-411A-B2CF-7CFBC4F1E3C2}" type="presParOf" srcId="{22B8E355-9CC5-4983-8A82-8CDF2839AB1D}" destId="{1B4E333C-985B-4011-A970-470B009F620A}" srcOrd="2" destOrd="0" presId="urn:microsoft.com/office/officeart/2005/8/layout/cycle6"/>
    <dgm:cxn modelId="{E5CF255C-E147-4DD9-BEF3-DA80F7734F47}" type="presParOf" srcId="{22B8E355-9CC5-4983-8A82-8CDF2839AB1D}" destId="{A03CD586-11D3-41A6-8813-85B0AA0557B5}" srcOrd="3" destOrd="0" presId="urn:microsoft.com/office/officeart/2005/8/layout/cycle6"/>
    <dgm:cxn modelId="{EF8AE41A-6DD9-4DB1-B341-0ED3351E7B54}" type="presParOf" srcId="{22B8E355-9CC5-4983-8A82-8CDF2839AB1D}" destId="{554EC6F5-D85A-406D-91F1-8B4A1B155C4D}" srcOrd="4" destOrd="0" presId="urn:microsoft.com/office/officeart/2005/8/layout/cycle6"/>
    <dgm:cxn modelId="{D161B1AE-D142-4F34-BA57-18CE4C26BD89}" type="presParOf" srcId="{22B8E355-9CC5-4983-8A82-8CDF2839AB1D}" destId="{7E5D7CF5-8BAA-41E5-8983-3F6A02D295C0}" srcOrd="5" destOrd="0" presId="urn:microsoft.com/office/officeart/2005/8/layout/cycle6"/>
    <dgm:cxn modelId="{8582754C-609F-4C70-BF0B-287976CA7D3C}" type="presParOf" srcId="{22B8E355-9CC5-4983-8A82-8CDF2839AB1D}" destId="{E0111667-5C19-481E-B89D-64BE68F720D5}" srcOrd="6" destOrd="0" presId="urn:microsoft.com/office/officeart/2005/8/layout/cycle6"/>
    <dgm:cxn modelId="{21FA3B7B-6429-4827-81D1-703687657C7D}" type="presParOf" srcId="{22B8E355-9CC5-4983-8A82-8CDF2839AB1D}" destId="{8EB1EA2E-CCC5-459E-86A0-1705B4CB910E}" srcOrd="7" destOrd="0" presId="urn:microsoft.com/office/officeart/2005/8/layout/cycle6"/>
    <dgm:cxn modelId="{0AE693A0-C513-4BD1-9D85-177CF6CBB506}" type="presParOf" srcId="{22B8E355-9CC5-4983-8A82-8CDF2839AB1D}" destId="{9259C208-8741-4205-9C39-28806A1A42E5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8B81DB0-2555-4135-B4D7-1A2E0320EFA8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3A6657-16B2-46EC-A2AC-B1ADF8A6EEF1}">
      <dgm:prSet phldrT="[Text]" custT="1"/>
      <dgm:spPr/>
      <dgm:t>
        <a:bodyPr/>
        <a:lstStyle/>
        <a:p>
          <a:r>
            <a:rPr lang="en-US" sz="3200" dirty="0" smtClean="0">
              <a:solidFill>
                <a:srgbClr val="000000"/>
              </a:solidFill>
              <a:latin typeface="Agency FB" panose="020B0503020202020204" pitchFamily="34" charset="0"/>
            </a:rPr>
            <a:t>2013-2018	</a:t>
          </a:r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F443C8B4-FCDD-41C8-A4B5-A36FFF88D4D7}" type="parTrans" cxnId="{18671587-C028-49C7-A6B1-635959D02BB7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DE2BBB6F-E2AD-456A-8F9E-8C1FA8E252EC}" type="sibTrans" cxnId="{18671587-C028-49C7-A6B1-635959D02BB7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714F8850-0DF8-4C72-9DB1-9639D728A35C}">
      <dgm:prSet phldrT="[Text]" custT="1"/>
      <dgm:spPr/>
      <dgm:t>
        <a:bodyPr/>
        <a:lstStyle/>
        <a:p>
          <a:r>
            <a:rPr lang="en-US" sz="3200" dirty="0" smtClean="0">
              <a:solidFill>
                <a:srgbClr val="000000"/>
              </a:solidFill>
              <a:latin typeface="Agency FB" panose="020B0503020202020204" pitchFamily="34" charset="0"/>
            </a:rPr>
            <a:t>16,343 Participants</a:t>
          </a:r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6A9AAF2-CCCF-4F7C-8188-1292FBFAFA4F}" type="parTrans" cxnId="{24AC0CEF-E973-4CF1-A433-6C6928CB79D7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CDFE83E5-50F6-4ECE-9CED-452A06893A68}" type="sibTrans" cxnId="{24AC0CEF-E973-4CF1-A433-6C6928CB79D7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3209546-BE51-43DF-BAE7-358E2A0AE788}">
      <dgm:prSet phldrT="[Text]" custT="1"/>
      <dgm:spPr/>
      <dgm:t>
        <a:bodyPr/>
        <a:lstStyle/>
        <a:p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D916D77-B3DF-4FA3-9CB9-C21D228AF43B}" type="parTrans" cxnId="{69FE33C8-ED16-40CD-BCA6-94F245AEC5BA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A3399261-064C-40EF-B594-CC2C2FC090C0}" type="sibTrans" cxnId="{69FE33C8-ED16-40CD-BCA6-94F245AEC5BA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6C17E7F-666B-43A9-AA85-8EFEC0E53D3E}">
      <dgm:prSet phldrT="[Text]" custT="1"/>
      <dgm:spPr/>
      <dgm:t>
        <a:bodyPr/>
        <a:lstStyle/>
        <a:p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2C43E013-3B55-4228-8F12-9E1FC08F2A73}" type="parTrans" cxnId="{4A0FA900-3438-4D05-BA82-5CD9795F5000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391E721-4E96-49D5-BB5C-525DC7738589}" type="sibTrans" cxnId="{4A0FA900-3438-4D05-BA82-5CD9795F5000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62ED85C-DD1E-46C0-B7BA-14E05629E075}">
      <dgm:prSet phldrT="[Text]" custT="1"/>
      <dgm:spPr/>
      <dgm:t>
        <a:bodyPr/>
        <a:lstStyle/>
        <a:p>
          <a:r>
            <a:rPr lang="en-US" sz="3200" dirty="0" smtClean="0">
              <a:solidFill>
                <a:srgbClr val="000000"/>
              </a:solidFill>
              <a:latin typeface="Agency FB" panose="020B0503020202020204" pitchFamily="34" charset="0"/>
            </a:rPr>
            <a:t>26,392 Slots</a:t>
          </a:r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5DAD507-D23F-4686-8478-36EB3E33F93B}" type="parTrans" cxnId="{247E6B39-46B8-4F0A-97BA-45EB5FC0A812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3A6AF081-A751-4014-8E87-C29DDC51FBC0}" type="sibTrans" cxnId="{247E6B39-46B8-4F0A-97BA-45EB5FC0A812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4D2467D-378C-4DBA-838D-777D13E5C289}">
      <dgm:prSet phldrT="[Text]" custT="1"/>
      <dgm:spPr/>
      <dgm:t>
        <a:bodyPr/>
        <a:lstStyle/>
        <a:p>
          <a:endParaRPr lang="en-US" sz="32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A57BF10-CC20-458C-9E8A-0752836C41FC}" type="parTrans" cxnId="{FC832887-1E34-498A-99B1-F4B9F6B1C84D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65D6F38F-00CA-4D65-81F3-5D53475B53B4}" type="sibTrans" cxnId="{FC832887-1E34-498A-99B1-F4B9F6B1C84D}">
      <dgm:prSet/>
      <dgm:spPr/>
      <dgm:t>
        <a:bodyPr/>
        <a:lstStyle/>
        <a:p>
          <a:endParaRPr lang="en-US" sz="32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BBED62D-1693-4742-B54D-6D1ADE2B8D5B}" type="pres">
      <dgm:prSet presAssocID="{68B81DB0-2555-4135-B4D7-1A2E0320EFA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39A58C-2283-45D8-BD56-842EE47F7580}" type="pres">
      <dgm:prSet presAssocID="{93209546-BE51-43DF-BAE7-358E2A0AE788}" presName="composite" presStyleCnt="0"/>
      <dgm:spPr/>
      <dgm:t>
        <a:bodyPr/>
        <a:lstStyle/>
        <a:p>
          <a:endParaRPr lang="en-US"/>
        </a:p>
      </dgm:t>
    </dgm:pt>
    <dgm:pt modelId="{C6C66183-1580-4505-83B5-FEA08BAC1E0E}" type="pres">
      <dgm:prSet presAssocID="{93209546-BE51-43DF-BAE7-358E2A0AE78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7594D-36E4-4459-8D75-3456B49E3C76}" type="pres">
      <dgm:prSet presAssocID="{93209546-BE51-43DF-BAE7-358E2A0AE78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1B6A5-9BD1-46FD-BD3A-520B3B288861}" type="pres">
      <dgm:prSet presAssocID="{A3399261-064C-40EF-B594-CC2C2FC090C0}" presName="sp" presStyleCnt="0"/>
      <dgm:spPr/>
      <dgm:t>
        <a:bodyPr/>
        <a:lstStyle/>
        <a:p>
          <a:endParaRPr lang="en-US"/>
        </a:p>
      </dgm:t>
    </dgm:pt>
    <dgm:pt modelId="{4DF98812-55AD-4D82-8179-381269F7F750}" type="pres">
      <dgm:prSet presAssocID="{16C17E7F-666B-43A9-AA85-8EFEC0E53D3E}" presName="composite" presStyleCnt="0"/>
      <dgm:spPr/>
      <dgm:t>
        <a:bodyPr/>
        <a:lstStyle/>
        <a:p>
          <a:endParaRPr lang="en-US"/>
        </a:p>
      </dgm:t>
    </dgm:pt>
    <dgm:pt modelId="{77665AB3-46A8-4818-B638-AD4D81FCC729}" type="pres">
      <dgm:prSet presAssocID="{16C17E7F-666B-43A9-AA85-8EFEC0E53D3E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D62A96-D93A-4653-802A-A8B7C148E429}" type="pres">
      <dgm:prSet presAssocID="{16C17E7F-666B-43A9-AA85-8EFEC0E53D3E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661B8-1B38-4AE0-8A3B-D9D89BC2D5E6}" type="pres">
      <dgm:prSet presAssocID="{B391E721-4E96-49D5-BB5C-525DC7738589}" presName="sp" presStyleCnt="0"/>
      <dgm:spPr/>
      <dgm:t>
        <a:bodyPr/>
        <a:lstStyle/>
        <a:p>
          <a:endParaRPr lang="en-US"/>
        </a:p>
      </dgm:t>
    </dgm:pt>
    <dgm:pt modelId="{0BD658AE-FFC8-44A8-B885-E6509464462D}" type="pres">
      <dgm:prSet presAssocID="{94D2467D-378C-4DBA-838D-777D13E5C289}" presName="composite" presStyleCnt="0"/>
      <dgm:spPr/>
      <dgm:t>
        <a:bodyPr/>
        <a:lstStyle/>
        <a:p>
          <a:endParaRPr lang="en-US"/>
        </a:p>
      </dgm:t>
    </dgm:pt>
    <dgm:pt modelId="{84D74A99-1AF1-4674-9389-93754030267B}" type="pres">
      <dgm:prSet presAssocID="{94D2467D-378C-4DBA-838D-777D13E5C289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3476F-4D6E-4A93-9345-9CB7C10A03A7}" type="pres">
      <dgm:prSet presAssocID="{94D2467D-378C-4DBA-838D-777D13E5C289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5D630B-A4DB-4A77-A476-68002D874873}" type="presOf" srcId="{93209546-BE51-43DF-BAE7-358E2A0AE788}" destId="{C6C66183-1580-4505-83B5-FEA08BAC1E0E}" srcOrd="0" destOrd="0" presId="urn:microsoft.com/office/officeart/2005/8/layout/chevron2"/>
    <dgm:cxn modelId="{CCB8DBB3-E947-4605-8A7D-8A0A29E1EA5F}" type="presOf" srcId="{16C17E7F-666B-43A9-AA85-8EFEC0E53D3E}" destId="{77665AB3-46A8-4818-B638-AD4D81FCC729}" srcOrd="0" destOrd="0" presId="urn:microsoft.com/office/officeart/2005/8/layout/chevron2"/>
    <dgm:cxn modelId="{9D8B0473-2833-4EA7-9ED8-CBADEDB76754}" type="presOf" srcId="{68B81DB0-2555-4135-B4D7-1A2E0320EFA8}" destId="{1BBED62D-1693-4742-B54D-6D1ADE2B8D5B}" srcOrd="0" destOrd="0" presId="urn:microsoft.com/office/officeart/2005/8/layout/chevron2"/>
    <dgm:cxn modelId="{18671587-C028-49C7-A6B1-635959D02BB7}" srcId="{93209546-BE51-43DF-BAE7-358E2A0AE788}" destId="{F53A6657-16B2-46EC-A2AC-B1ADF8A6EEF1}" srcOrd="0" destOrd="0" parTransId="{F443C8B4-FCDD-41C8-A4B5-A36FFF88D4D7}" sibTransId="{DE2BBB6F-E2AD-456A-8F9E-8C1FA8E252EC}"/>
    <dgm:cxn modelId="{24AC0CEF-E973-4CF1-A433-6C6928CB79D7}" srcId="{16C17E7F-666B-43A9-AA85-8EFEC0E53D3E}" destId="{714F8850-0DF8-4C72-9DB1-9639D728A35C}" srcOrd="0" destOrd="0" parTransId="{16A9AAF2-CCCF-4F7C-8188-1292FBFAFA4F}" sibTransId="{CDFE83E5-50F6-4ECE-9CED-452A06893A68}"/>
    <dgm:cxn modelId="{69FE33C8-ED16-40CD-BCA6-94F245AEC5BA}" srcId="{68B81DB0-2555-4135-B4D7-1A2E0320EFA8}" destId="{93209546-BE51-43DF-BAE7-358E2A0AE788}" srcOrd="0" destOrd="0" parTransId="{8D916D77-B3DF-4FA3-9CB9-C21D228AF43B}" sibTransId="{A3399261-064C-40EF-B594-CC2C2FC090C0}"/>
    <dgm:cxn modelId="{247E6B39-46B8-4F0A-97BA-45EB5FC0A812}" srcId="{94D2467D-378C-4DBA-838D-777D13E5C289}" destId="{862ED85C-DD1E-46C0-B7BA-14E05629E075}" srcOrd="0" destOrd="0" parTransId="{B5DAD507-D23F-4686-8478-36EB3E33F93B}" sibTransId="{3A6AF081-A751-4014-8E87-C29DDC51FBC0}"/>
    <dgm:cxn modelId="{8E9FC201-C9CA-497C-8D81-14C7C99F011A}" type="presOf" srcId="{F53A6657-16B2-46EC-A2AC-B1ADF8A6EEF1}" destId="{1947594D-36E4-4459-8D75-3456B49E3C76}" srcOrd="0" destOrd="0" presId="urn:microsoft.com/office/officeart/2005/8/layout/chevron2"/>
    <dgm:cxn modelId="{4CF59B81-2B0D-4457-9A31-8D0413092910}" type="presOf" srcId="{94D2467D-378C-4DBA-838D-777D13E5C289}" destId="{84D74A99-1AF1-4674-9389-93754030267B}" srcOrd="0" destOrd="0" presId="urn:microsoft.com/office/officeart/2005/8/layout/chevron2"/>
    <dgm:cxn modelId="{FC832887-1E34-498A-99B1-F4B9F6B1C84D}" srcId="{68B81DB0-2555-4135-B4D7-1A2E0320EFA8}" destId="{94D2467D-378C-4DBA-838D-777D13E5C289}" srcOrd="2" destOrd="0" parTransId="{BA57BF10-CC20-458C-9E8A-0752836C41FC}" sibTransId="{65D6F38F-00CA-4D65-81F3-5D53475B53B4}"/>
    <dgm:cxn modelId="{4A0FA900-3438-4D05-BA82-5CD9795F5000}" srcId="{68B81DB0-2555-4135-B4D7-1A2E0320EFA8}" destId="{16C17E7F-666B-43A9-AA85-8EFEC0E53D3E}" srcOrd="1" destOrd="0" parTransId="{2C43E013-3B55-4228-8F12-9E1FC08F2A73}" sibTransId="{B391E721-4E96-49D5-BB5C-525DC7738589}"/>
    <dgm:cxn modelId="{FCE5A731-5EEB-4E13-9C86-3F208855FBE9}" type="presOf" srcId="{714F8850-0DF8-4C72-9DB1-9639D728A35C}" destId="{78D62A96-D93A-4653-802A-A8B7C148E429}" srcOrd="0" destOrd="0" presId="urn:microsoft.com/office/officeart/2005/8/layout/chevron2"/>
    <dgm:cxn modelId="{8EC6567A-1DE0-4401-B816-2C656DFB3D19}" type="presOf" srcId="{862ED85C-DD1E-46C0-B7BA-14E05629E075}" destId="{4943476F-4D6E-4A93-9345-9CB7C10A03A7}" srcOrd="0" destOrd="0" presId="urn:microsoft.com/office/officeart/2005/8/layout/chevron2"/>
    <dgm:cxn modelId="{10879597-54AE-47DE-8AAA-6ACC7F3C731B}" type="presParOf" srcId="{1BBED62D-1693-4742-B54D-6D1ADE2B8D5B}" destId="{D539A58C-2283-45D8-BD56-842EE47F7580}" srcOrd="0" destOrd="0" presId="urn:microsoft.com/office/officeart/2005/8/layout/chevron2"/>
    <dgm:cxn modelId="{585EA75C-2241-4C1F-B310-609B902C1712}" type="presParOf" srcId="{D539A58C-2283-45D8-BD56-842EE47F7580}" destId="{C6C66183-1580-4505-83B5-FEA08BAC1E0E}" srcOrd="0" destOrd="0" presId="urn:microsoft.com/office/officeart/2005/8/layout/chevron2"/>
    <dgm:cxn modelId="{AA0677C4-211A-47C6-877A-30E721F9A9EA}" type="presParOf" srcId="{D539A58C-2283-45D8-BD56-842EE47F7580}" destId="{1947594D-36E4-4459-8D75-3456B49E3C76}" srcOrd="1" destOrd="0" presId="urn:microsoft.com/office/officeart/2005/8/layout/chevron2"/>
    <dgm:cxn modelId="{3390074D-8F1D-481E-9766-48E3116A7C89}" type="presParOf" srcId="{1BBED62D-1693-4742-B54D-6D1ADE2B8D5B}" destId="{62D1B6A5-9BD1-46FD-BD3A-520B3B288861}" srcOrd="1" destOrd="0" presId="urn:microsoft.com/office/officeart/2005/8/layout/chevron2"/>
    <dgm:cxn modelId="{8E4F0019-F8CD-4B30-8E2A-38409CFF471C}" type="presParOf" srcId="{1BBED62D-1693-4742-B54D-6D1ADE2B8D5B}" destId="{4DF98812-55AD-4D82-8179-381269F7F750}" srcOrd="2" destOrd="0" presId="urn:microsoft.com/office/officeart/2005/8/layout/chevron2"/>
    <dgm:cxn modelId="{85B0765C-0971-4319-8768-7579DFB0A243}" type="presParOf" srcId="{4DF98812-55AD-4D82-8179-381269F7F750}" destId="{77665AB3-46A8-4818-B638-AD4D81FCC729}" srcOrd="0" destOrd="0" presId="urn:microsoft.com/office/officeart/2005/8/layout/chevron2"/>
    <dgm:cxn modelId="{C5B7A667-384A-4224-B68F-42054EF71622}" type="presParOf" srcId="{4DF98812-55AD-4D82-8179-381269F7F750}" destId="{78D62A96-D93A-4653-802A-A8B7C148E429}" srcOrd="1" destOrd="0" presId="urn:microsoft.com/office/officeart/2005/8/layout/chevron2"/>
    <dgm:cxn modelId="{A534341A-D54A-4762-8D83-FEA8AD77ADE6}" type="presParOf" srcId="{1BBED62D-1693-4742-B54D-6D1ADE2B8D5B}" destId="{DAD661B8-1B38-4AE0-8A3B-D9D89BC2D5E6}" srcOrd="3" destOrd="0" presId="urn:microsoft.com/office/officeart/2005/8/layout/chevron2"/>
    <dgm:cxn modelId="{2CC75852-869A-4B8C-9199-699057F9E146}" type="presParOf" srcId="{1BBED62D-1693-4742-B54D-6D1ADE2B8D5B}" destId="{0BD658AE-FFC8-44A8-B885-E6509464462D}" srcOrd="4" destOrd="0" presId="urn:microsoft.com/office/officeart/2005/8/layout/chevron2"/>
    <dgm:cxn modelId="{5592EE53-91D1-4093-8251-67A06E666898}" type="presParOf" srcId="{0BD658AE-FFC8-44A8-B885-E6509464462D}" destId="{84D74A99-1AF1-4674-9389-93754030267B}" srcOrd="0" destOrd="0" presId="urn:microsoft.com/office/officeart/2005/8/layout/chevron2"/>
    <dgm:cxn modelId="{A95CF29F-F563-4C51-A54C-6BE71D02FA15}" type="presParOf" srcId="{0BD658AE-FFC8-44A8-B885-E6509464462D}" destId="{4943476F-4D6E-4A93-9345-9CB7C10A03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240FF2B-668B-44EC-A43C-B9C5698D361E}" type="doc">
      <dgm:prSet loTypeId="urn:microsoft.com/office/officeart/2005/8/layout/cycle6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8D6DC6E-2AF8-4FD0-9D6D-2F9832E303FC}">
      <dgm:prSet phldrT="[Text]" custT="1"/>
      <dgm:spPr/>
      <dgm:t>
        <a:bodyPr/>
        <a:lstStyle/>
        <a:p>
          <a:r>
            <a:rPr lang="en-US" sz="3000" b="0" dirty="0" smtClean="0">
              <a:solidFill>
                <a:srgbClr val="000000"/>
              </a:solidFill>
              <a:latin typeface="Agency FB" panose="020B0503020202020204" pitchFamily="34" charset="0"/>
            </a:rPr>
            <a:t>Initial Entry: 18-63</a:t>
          </a:r>
          <a:endParaRPr lang="en-US" sz="3000" b="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E8F023D-3B1A-4F1B-AE25-D8352F392720}" type="parTrans" cxnId="{2A280A49-037D-46B7-AEA5-71951A5926EB}">
      <dgm:prSet/>
      <dgm:spPr/>
      <dgm:t>
        <a:bodyPr/>
        <a:lstStyle/>
        <a:p>
          <a:endParaRPr lang="en-US" sz="30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4A32159-940A-4094-B8E1-970C6CD09B7E}" type="sibTrans" cxnId="{2A280A49-037D-46B7-AEA5-71951A5926EB}">
      <dgm:prSet/>
      <dgm:spPr/>
      <dgm:t>
        <a:bodyPr/>
        <a:lstStyle/>
        <a:p>
          <a:endParaRPr lang="en-US" sz="30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660C7B5-6443-4C58-A19F-5536323A3CD2}">
      <dgm:prSet phldrT="[Text]" custT="1"/>
      <dgm:spPr/>
      <dgm:t>
        <a:bodyPr/>
        <a:lstStyle/>
        <a:p>
          <a:r>
            <a:rPr lang="en-US" sz="3000" dirty="0" smtClean="0">
              <a:solidFill>
                <a:srgbClr val="000000"/>
              </a:solidFill>
              <a:latin typeface="Agency FB" panose="020B0503020202020204" pitchFamily="34" charset="0"/>
            </a:rPr>
            <a:t>Nursing Facility LOC</a:t>
          </a:r>
          <a:endParaRPr lang="en-US" sz="30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3AE4AC48-09C1-4E0B-8EAD-4CB821BFE4C4}" type="parTrans" cxnId="{0A8B0174-316E-4E74-B9F4-7BE168148EC6}">
      <dgm:prSet/>
      <dgm:spPr/>
      <dgm:t>
        <a:bodyPr/>
        <a:lstStyle/>
        <a:p>
          <a:endParaRPr lang="en-US" sz="30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A6A00991-A54A-425B-BC53-8A23B5D8A630}" type="sibTrans" cxnId="{0A8B0174-316E-4E74-B9F4-7BE168148EC6}">
      <dgm:prSet/>
      <dgm:spPr/>
      <dgm:t>
        <a:bodyPr/>
        <a:lstStyle/>
        <a:p>
          <a:endParaRPr lang="en-US" sz="30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DE215915-9073-4D45-BBB4-CFBDF6282B20}">
      <dgm:prSet phldrT="[Text]" custT="1"/>
      <dgm:spPr/>
      <dgm:t>
        <a:bodyPr/>
        <a:lstStyle/>
        <a:p>
          <a:r>
            <a:rPr lang="en-US" sz="3000" dirty="0" smtClean="0">
              <a:solidFill>
                <a:srgbClr val="000000"/>
              </a:solidFill>
              <a:latin typeface="Agency FB" panose="020B0503020202020204" pitchFamily="34" charset="0"/>
            </a:rPr>
            <a:t>Medicaid </a:t>
          </a:r>
        </a:p>
        <a:p>
          <a:r>
            <a:rPr lang="en-US" sz="3000" dirty="0" smtClean="0">
              <a:solidFill>
                <a:srgbClr val="000000"/>
              </a:solidFill>
              <a:latin typeface="Agency FB" panose="020B0503020202020204" pitchFamily="34" charset="0"/>
            </a:rPr>
            <a:t>Eligible</a:t>
          </a:r>
          <a:endParaRPr lang="en-US" sz="30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CFE2C345-C064-4B3A-AF46-8F8FAD2A5B04}" type="parTrans" cxnId="{F71CDB9A-93F2-47C2-9640-64EE441DB65B}">
      <dgm:prSet/>
      <dgm:spPr/>
      <dgm:t>
        <a:bodyPr/>
        <a:lstStyle/>
        <a:p>
          <a:endParaRPr lang="en-US" sz="30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2C0D17A-F50D-4DDD-BC09-752B40ABA07C}" type="sibTrans" cxnId="{F71CDB9A-93F2-47C2-9640-64EE441DB65B}">
      <dgm:prSet/>
      <dgm:spPr/>
      <dgm:t>
        <a:bodyPr/>
        <a:lstStyle/>
        <a:p>
          <a:endParaRPr lang="en-US" sz="30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22B8E355-9CC5-4983-8A82-8CDF2839AB1D}" type="pres">
      <dgm:prSet presAssocID="{1240FF2B-668B-44EC-A43C-B9C5698D361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4B3B825-74EA-4FC4-A800-FE2918F2FD02}" type="pres">
      <dgm:prSet presAssocID="{18D6DC6E-2AF8-4FD0-9D6D-2F9832E303FC}" presName="node" presStyleLbl="node1" presStyleIdx="0" presStyleCnt="3" custScaleX="117839" custScaleY="108774" custRadScaleRad="91234" custRadScaleInc="15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DF538F-4415-4E0A-B110-30845B00B704}" type="pres">
      <dgm:prSet presAssocID="{18D6DC6E-2AF8-4FD0-9D6D-2F9832E303FC}" presName="spNode" presStyleCnt="0"/>
      <dgm:spPr/>
      <dgm:t>
        <a:bodyPr/>
        <a:lstStyle/>
        <a:p>
          <a:endParaRPr lang="en-US"/>
        </a:p>
      </dgm:t>
    </dgm:pt>
    <dgm:pt modelId="{1B4E333C-985B-4011-A970-470B009F620A}" type="pres">
      <dgm:prSet presAssocID="{84A32159-940A-4094-B8E1-970C6CD09B7E}" presName="sibTrans" presStyleLbl="sibTrans1D1" presStyleIdx="0" presStyleCnt="3"/>
      <dgm:spPr/>
      <dgm:t>
        <a:bodyPr/>
        <a:lstStyle/>
        <a:p>
          <a:endParaRPr lang="en-US"/>
        </a:p>
      </dgm:t>
    </dgm:pt>
    <dgm:pt modelId="{A03CD586-11D3-41A6-8813-85B0AA0557B5}" type="pres">
      <dgm:prSet presAssocID="{9660C7B5-6443-4C58-A19F-5536323A3CD2}" presName="node" presStyleLbl="node1" presStyleIdx="1" presStyleCnt="3" custScaleX="117839" custScaleY="108774" custRadScaleRad="96288" custRadScaleInc="-417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4EC6F5-D85A-406D-91F1-8B4A1B155C4D}" type="pres">
      <dgm:prSet presAssocID="{9660C7B5-6443-4C58-A19F-5536323A3CD2}" presName="spNode" presStyleCnt="0"/>
      <dgm:spPr/>
      <dgm:t>
        <a:bodyPr/>
        <a:lstStyle/>
        <a:p>
          <a:endParaRPr lang="en-US"/>
        </a:p>
      </dgm:t>
    </dgm:pt>
    <dgm:pt modelId="{7E5D7CF5-8BAA-41E5-8983-3F6A02D295C0}" type="pres">
      <dgm:prSet presAssocID="{A6A00991-A54A-425B-BC53-8A23B5D8A630}" presName="sibTrans" presStyleLbl="sibTrans1D1" presStyleIdx="1" presStyleCnt="3"/>
      <dgm:spPr/>
      <dgm:t>
        <a:bodyPr/>
        <a:lstStyle/>
        <a:p>
          <a:endParaRPr lang="en-US"/>
        </a:p>
      </dgm:t>
    </dgm:pt>
    <dgm:pt modelId="{E0111667-5C19-481E-B89D-64BE68F720D5}" type="pres">
      <dgm:prSet presAssocID="{DE215915-9073-4D45-BBB4-CFBDF6282B20}" presName="node" presStyleLbl="node1" presStyleIdx="2" presStyleCnt="3" custScaleX="117714" custScaleY="108715" custRadScaleRad="94492" custRadScaleInc="411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B1EA2E-CCC5-459E-86A0-1705B4CB910E}" type="pres">
      <dgm:prSet presAssocID="{DE215915-9073-4D45-BBB4-CFBDF6282B20}" presName="spNode" presStyleCnt="0"/>
      <dgm:spPr/>
      <dgm:t>
        <a:bodyPr/>
        <a:lstStyle/>
        <a:p>
          <a:endParaRPr lang="en-US"/>
        </a:p>
      </dgm:t>
    </dgm:pt>
    <dgm:pt modelId="{9259C208-8741-4205-9C39-28806A1A42E5}" type="pres">
      <dgm:prSet presAssocID="{B2C0D17A-F50D-4DDD-BC09-752B40ABA07C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F9E41B7F-D8C5-4AED-B729-C3AFCC73C73A}" type="presOf" srcId="{84A32159-940A-4094-B8E1-970C6CD09B7E}" destId="{1B4E333C-985B-4011-A970-470B009F620A}" srcOrd="0" destOrd="0" presId="urn:microsoft.com/office/officeart/2005/8/layout/cycle6"/>
    <dgm:cxn modelId="{F71CDB9A-93F2-47C2-9640-64EE441DB65B}" srcId="{1240FF2B-668B-44EC-A43C-B9C5698D361E}" destId="{DE215915-9073-4D45-BBB4-CFBDF6282B20}" srcOrd="2" destOrd="0" parTransId="{CFE2C345-C064-4B3A-AF46-8F8FAD2A5B04}" sibTransId="{B2C0D17A-F50D-4DDD-BC09-752B40ABA07C}"/>
    <dgm:cxn modelId="{C06819B8-EF84-412D-90D7-E1D12E1B3A74}" type="presOf" srcId="{DE215915-9073-4D45-BBB4-CFBDF6282B20}" destId="{E0111667-5C19-481E-B89D-64BE68F720D5}" srcOrd="0" destOrd="0" presId="urn:microsoft.com/office/officeart/2005/8/layout/cycle6"/>
    <dgm:cxn modelId="{2A280A49-037D-46B7-AEA5-71951A5926EB}" srcId="{1240FF2B-668B-44EC-A43C-B9C5698D361E}" destId="{18D6DC6E-2AF8-4FD0-9D6D-2F9832E303FC}" srcOrd="0" destOrd="0" parTransId="{9E8F023D-3B1A-4F1B-AE25-D8352F392720}" sibTransId="{84A32159-940A-4094-B8E1-970C6CD09B7E}"/>
    <dgm:cxn modelId="{F7D32309-72BF-48E9-B04F-0103465ED1D0}" type="presOf" srcId="{9660C7B5-6443-4C58-A19F-5536323A3CD2}" destId="{A03CD586-11D3-41A6-8813-85B0AA0557B5}" srcOrd="0" destOrd="0" presId="urn:microsoft.com/office/officeart/2005/8/layout/cycle6"/>
    <dgm:cxn modelId="{0A8B0174-316E-4E74-B9F4-7BE168148EC6}" srcId="{1240FF2B-668B-44EC-A43C-B9C5698D361E}" destId="{9660C7B5-6443-4C58-A19F-5536323A3CD2}" srcOrd="1" destOrd="0" parTransId="{3AE4AC48-09C1-4E0B-8EAD-4CB821BFE4C4}" sibTransId="{A6A00991-A54A-425B-BC53-8A23B5D8A630}"/>
    <dgm:cxn modelId="{0496493C-B7DE-4765-8C53-8A4FAF2ABED3}" type="presOf" srcId="{B2C0D17A-F50D-4DDD-BC09-752B40ABA07C}" destId="{9259C208-8741-4205-9C39-28806A1A42E5}" srcOrd="0" destOrd="0" presId="urn:microsoft.com/office/officeart/2005/8/layout/cycle6"/>
    <dgm:cxn modelId="{21D922FC-C5D5-4F91-A9E2-02A0146E4F87}" type="presOf" srcId="{18D6DC6E-2AF8-4FD0-9D6D-2F9832E303FC}" destId="{B4B3B825-74EA-4FC4-A800-FE2918F2FD02}" srcOrd="0" destOrd="0" presId="urn:microsoft.com/office/officeart/2005/8/layout/cycle6"/>
    <dgm:cxn modelId="{F4595E55-BD43-401F-A252-918AF54A277E}" type="presOf" srcId="{1240FF2B-668B-44EC-A43C-B9C5698D361E}" destId="{22B8E355-9CC5-4983-8A82-8CDF2839AB1D}" srcOrd="0" destOrd="0" presId="urn:microsoft.com/office/officeart/2005/8/layout/cycle6"/>
    <dgm:cxn modelId="{AE5C60EE-70F9-4F4F-BF0D-EEB866F4F65D}" type="presOf" srcId="{A6A00991-A54A-425B-BC53-8A23B5D8A630}" destId="{7E5D7CF5-8BAA-41E5-8983-3F6A02D295C0}" srcOrd="0" destOrd="0" presId="urn:microsoft.com/office/officeart/2005/8/layout/cycle6"/>
    <dgm:cxn modelId="{A5F2D9B1-2294-4C87-8236-2B229AB1298D}" type="presParOf" srcId="{22B8E355-9CC5-4983-8A82-8CDF2839AB1D}" destId="{B4B3B825-74EA-4FC4-A800-FE2918F2FD02}" srcOrd="0" destOrd="0" presId="urn:microsoft.com/office/officeart/2005/8/layout/cycle6"/>
    <dgm:cxn modelId="{3DE4CD7C-59D3-47BF-AFE8-9973CD4232AC}" type="presParOf" srcId="{22B8E355-9CC5-4983-8A82-8CDF2839AB1D}" destId="{B8DF538F-4415-4E0A-B110-30845B00B704}" srcOrd="1" destOrd="0" presId="urn:microsoft.com/office/officeart/2005/8/layout/cycle6"/>
    <dgm:cxn modelId="{4711AEAC-ECBC-4E4E-BA3F-EB3C91DDF9F8}" type="presParOf" srcId="{22B8E355-9CC5-4983-8A82-8CDF2839AB1D}" destId="{1B4E333C-985B-4011-A970-470B009F620A}" srcOrd="2" destOrd="0" presId="urn:microsoft.com/office/officeart/2005/8/layout/cycle6"/>
    <dgm:cxn modelId="{4C92652C-BDBF-4820-9E61-7293923D2A42}" type="presParOf" srcId="{22B8E355-9CC5-4983-8A82-8CDF2839AB1D}" destId="{A03CD586-11D3-41A6-8813-85B0AA0557B5}" srcOrd="3" destOrd="0" presId="urn:microsoft.com/office/officeart/2005/8/layout/cycle6"/>
    <dgm:cxn modelId="{CD3C0200-DB1C-4EC1-9104-70CCD91E6CEF}" type="presParOf" srcId="{22B8E355-9CC5-4983-8A82-8CDF2839AB1D}" destId="{554EC6F5-D85A-406D-91F1-8B4A1B155C4D}" srcOrd="4" destOrd="0" presId="urn:microsoft.com/office/officeart/2005/8/layout/cycle6"/>
    <dgm:cxn modelId="{ECC25584-34FA-4F6C-AB05-CDF07DD7DCE0}" type="presParOf" srcId="{22B8E355-9CC5-4983-8A82-8CDF2839AB1D}" destId="{7E5D7CF5-8BAA-41E5-8983-3F6A02D295C0}" srcOrd="5" destOrd="0" presId="urn:microsoft.com/office/officeart/2005/8/layout/cycle6"/>
    <dgm:cxn modelId="{7328CB73-924D-4B1A-BCDD-A1830B36C7C6}" type="presParOf" srcId="{22B8E355-9CC5-4983-8A82-8CDF2839AB1D}" destId="{E0111667-5C19-481E-B89D-64BE68F720D5}" srcOrd="6" destOrd="0" presId="urn:microsoft.com/office/officeart/2005/8/layout/cycle6"/>
    <dgm:cxn modelId="{4A8DEC97-484E-4ECF-83B0-313A89CA68A3}" type="presParOf" srcId="{22B8E355-9CC5-4983-8A82-8CDF2839AB1D}" destId="{8EB1EA2E-CCC5-459E-86A0-1705B4CB910E}" srcOrd="7" destOrd="0" presId="urn:microsoft.com/office/officeart/2005/8/layout/cycle6"/>
    <dgm:cxn modelId="{18DB3EB0-290E-49CD-8EED-8BF7215CA0CF}" type="presParOf" srcId="{22B8E355-9CC5-4983-8A82-8CDF2839AB1D}" destId="{9259C208-8741-4205-9C39-28806A1A42E5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8B81DB0-2555-4135-B4D7-1A2E0320EFA8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53A6657-16B2-46EC-A2AC-B1ADF8A6EEF1}">
      <dgm:prSet phldrT="[Text]" custT="1"/>
      <dgm:spPr/>
      <dgm:t>
        <a:bodyPr/>
        <a:lstStyle/>
        <a:p>
          <a:r>
            <a:rPr lang="en-US" sz="2800" dirty="0" smtClean="0">
              <a:solidFill>
                <a:srgbClr val="000000"/>
              </a:solidFill>
              <a:latin typeface="Agency FB" panose="020B0503020202020204" pitchFamily="34" charset="0"/>
            </a:rPr>
            <a:t>2016-2021	</a:t>
          </a:r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F443C8B4-FCDD-41C8-A4B5-A36FFF88D4D7}" type="parTrans" cxnId="{18671587-C028-49C7-A6B1-635959D02BB7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DE2BBB6F-E2AD-456A-8F9E-8C1FA8E252EC}" type="sibTrans" cxnId="{18671587-C028-49C7-A6B1-635959D02BB7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714F8850-0DF8-4C72-9DB1-9639D728A35C}">
      <dgm:prSet phldrT="[Text]" custT="1"/>
      <dgm:spPr/>
      <dgm:t>
        <a:bodyPr/>
        <a:lstStyle/>
        <a:p>
          <a:r>
            <a:rPr lang="en-US" sz="2800" dirty="0" smtClean="0">
              <a:solidFill>
                <a:srgbClr val="000000"/>
              </a:solidFill>
              <a:latin typeface="Agency FB" panose="020B0503020202020204" pitchFamily="34" charset="0"/>
            </a:rPr>
            <a:t>1,370 Participants</a:t>
          </a:r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6A9AAF2-CCCF-4F7C-8188-1292FBFAFA4F}" type="parTrans" cxnId="{24AC0CEF-E973-4CF1-A433-6C6928CB79D7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CDFE83E5-50F6-4ECE-9CED-452A06893A68}" type="sibTrans" cxnId="{24AC0CEF-E973-4CF1-A433-6C6928CB79D7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3209546-BE51-43DF-BAE7-358E2A0AE788}">
      <dgm:prSet phldrT="[Text]" custT="1"/>
      <dgm:spPr/>
      <dgm:t>
        <a:bodyPr/>
        <a:lstStyle/>
        <a:p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D916D77-B3DF-4FA3-9CB9-C21D228AF43B}" type="parTrans" cxnId="{69FE33C8-ED16-40CD-BCA6-94F245AEC5BA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A3399261-064C-40EF-B594-CC2C2FC090C0}" type="sibTrans" cxnId="{69FE33C8-ED16-40CD-BCA6-94F245AEC5BA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6C17E7F-666B-43A9-AA85-8EFEC0E53D3E}">
      <dgm:prSet phldrT="[Text]" custT="1"/>
      <dgm:spPr/>
      <dgm:t>
        <a:bodyPr/>
        <a:lstStyle/>
        <a:p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2C43E013-3B55-4228-8F12-9E1FC08F2A73}" type="parTrans" cxnId="{4A0FA900-3438-4D05-BA82-5CD9795F5000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391E721-4E96-49D5-BB5C-525DC7738589}" type="sibTrans" cxnId="{4A0FA900-3438-4D05-BA82-5CD9795F5000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862ED85C-DD1E-46C0-B7BA-14E05629E075}">
      <dgm:prSet phldrT="[Text]" custT="1"/>
      <dgm:spPr/>
      <dgm:t>
        <a:bodyPr/>
        <a:lstStyle/>
        <a:p>
          <a:r>
            <a:rPr lang="en-US" sz="2800" dirty="0" smtClean="0">
              <a:solidFill>
                <a:srgbClr val="000000"/>
              </a:solidFill>
              <a:latin typeface="Agency FB" panose="020B0503020202020204" pitchFamily="34" charset="0"/>
            </a:rPr>
            <a:t>2,000 Slots</a:t>
          </a:r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5DAD507-D23F-4686-8478-36EB3E33F93B}" type="parTrans" cxnId="{247E6B39-46B8-4F0A-97BA-45EB5FC0A812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3A6AF081-A751-4014-8E87-C29DDC51FBC0}" type="sibTrans" cxnId="{247E6B39-46B8-4F0A-97BA-45EB5FC0A812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4D2467D-378C-4DBA-838D-777D13E5C289}">
      <dgm:prSet phldrT="[Text]" custT="1"/>
      <dgm:spPr/>
      <dgm:t>
        <a:bodyPr/>
        <a:lstStyle/>
        <a:p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BA57BF10-CC20-458C-9E8A-0752836C41FC}" type="parTrans" cxnId="{FC832887-1E34-498A-99B1-F4B9F6B1C84D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65D6F38F-00CA-4D65-81F3-5D53475B53B4}" type="sibTrans" cxnId="{FC832887-1E34-498A-99B1-F4B9F6B1C84D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9468322B-2D0D-4281-B629-942BE1153AB6}">
      <dgm:prSet phldrT="[Text]" custT="1"/>
      <dgm:spPr/>
      <dgm:t>
        <a:bodyPr/>
        <a:lstStyle/>
        <a:p>
          <a:r>
            <a:rPr lang="en-US" sz="2800" dirty="0" smtClean="0">
              <a:solidFill>
                <a:srgbClr val="000000"/>
              </a:solidFill>
              <a:latin typeface="Agency FB" panose="020B0503020202020204" pitchFamily="34" charset="0"/>
            </a:rPr>
            <a:t>Renewal Application Submitted</a:t>
          </a:r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05E72FCD-2842-4FDB-B2A2-378E2B80B898}" type="parTrans" cxnId="{B99ACE46-1F8E-42C2-A285-2F6D41CD1C74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4A7E8709-63FC-4E18-9A0C-B3F59225956B}" type="sibTrans" cxnId="{B99ACE46-1F8E-42C2-A285-2F6D41CD1C74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03A69CBF-3E58-4B19-A8FE-7A2D42B3C082}">
      <dgm:prSet phldrT="[Text]" custT="1"/>
      <dgm:spPr/>
      <dgm:t>
        <a:bodyPr/>
        <a:lstStyle/>
        <a:p>
          <a:endParaRPr lang="en-US" sz="2800" dirty="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F9D55BB1-0A00-4782-917C-5D5DFF1BA478}" type="parTrans" cxnId="{4C293B87-5F41-4969-9F99-28C4C7E8534D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C49D5066-7FF5-44AD-B5AE-F9218BBA115A}" type="sibTrans" cxnId="{4C293B87-5F41-4969-9F99-28C4C7E8534D}">
      <dgm:prSet/>
      <dgm:spPr/>
      <dgm:t>
        <a:bodyPr/>
        <a:lstStyle/>
        <a:p>
          <a:endParaRPr lang="en-US" sz="2800">
            <a:solidFill>
              <a:srgbClr val="000000"/>
            </a:solidFill>
            <a:latin typeface="Agency FB" panose="020B0503020202020204" pitchFamily="34" charset="0"/>
          </a:endParaRPr>
        </a:p>
      </dgm:t>
    </dgm:pt>
    <dgm:pt modelId="{1BBED62D-1693-4742-B54D-6D1ADE2B8D5B}" type="pres">
      <dgm:prSet presAssocID="{68B81DB0-2555-4135-B4D7-1A2E0320EFA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539A58C-2283-45D8-BD56-842EE47F7580}" type="pres">
      <dgm:prSet presAssocID="{93209546-BE51-43DF-BAE7-358E2A0AE788}" presName="composite" presStyleCnt="0"/>
      <dgm:spPr/>
      <dgm:t>
        <a:bodyPr/>
        <a:lstStyle/>
        <a:p>
          <a:endParaRPr lang="en-US"/>
        </a:p>
      </dgm:t>
    </dgm:pt>
    <dgm:pt modelId="{C6C66183-1580-4505-83B5-FEA08BAC1E0E}" type="pres">
      <dgm:prSet presAssocID="{93209546-BE51-43DF-BAE7-358E2A0AE788}" presName="parentText" presStyleLbl="alignNode1" presStyleIdx="0" presStyleCnt="4" custLinFactNeighborY="-777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7594D-36E4-4459-8D75-3456B49E3C76}" type="pres">
      <dgm:prSet presAssocID="{93209546-BE51-43DF-BAE7-358E2A0AE788}" presName="descendantText" presStyleLbl="alignAcc1" presStyleIdx="0" presStyleCnt="4" custLinFactNeighborX="892" custLinFactNeighborY="-3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D1B6A5-9BD1-46FD-BD3A-520B3B288861}" type="pres">
      <dgm:prSet presAssocID="{A3399261-064C-40EF-B594-CC2C2FC090C0}" presName="sp" presStyleCnt="0"/>
      <dgm:spPr/>
      <dgm:t>
        <a:bodyPr/>
        <a:lstStyle/>
        <a:p>
          <a:endParaRPr lang="en-US"/>
        </a:p>
      </dgm:t>
    </dgm:pt>
    <dgm:pt modelId="{4DF98812-55AD-4D82-8179-381269F7F750}" type="pres">
      <dgm:prSet presAssocID="{16C17E7F-666B-43A9-AA85-8EFEC0E53D3E}" presName="composite" presStyleCnt="0"/>
      <dgm:spPr/>
      <dgm:t>
        <a:bodyPr/>
        <a:lstStyle/>
        <a:p>
          <a:endParaRPr lang="en-US"/>
        </a:p>
      </dgm:t>
    </dgm:pt>
    <dgm:pt modelId="{77665AB3-46A8-4818-B638-AD4D81FCC729}" type="pres">
      <dgm:prSet presAssocID="{16C17E7F-666B-43A9-AA85-8EFEC0E53D3E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D62A96-D93A-4653-802A-A8B7C148E429}" type="pres">
      <dgm:prSet presAssocID="{16C17E7F-666B-43A9-AA85-8EFEC0E53D3E}" presName="descendantText" presStyleLbl="alignAcc1" presStyleIdx="1" presStyleCnt="4" custLinFactNeighborX="892" custLinFactNeighborY="-31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D661B8-1B38-4AE0-8A3B-D9D89BC2D5E6}" type="pres">
      <dgm:prSet presAssocID="{B391E721-4E96-49D5-BB5C-525DC7738589}" presName="sp" presStyleCnt="0"/>
      <dgm:spPr/>
      <dgm:t>
        <a:bodyPr/>
        <a:lstStyle/>
        <a:p>
          <a:endParaRPr lang="en-US"/>
        </a:p>
      </dgm:t>
    </dgm:pt>
    <dgm:pt modelId="{0BD658AE-FFC8-44A8-B885-E6509464462D}" type="pres">
      <dgm:prSet presAssocID="{94D2467D-378C-4DBA-838D-777D13E5C289}" presName="composite" presStyleCnt="0"/>
      <dgm:spPr/>
      <dgm:t>
        <a:bodyPr/>
        <a:lstStyle/>
        <a:p>
          <a:endParaRPr lang="en-US"/>
        </a:p>
      </dgm:t>
    </dgm:pt>
    <dgm:pt modelId="{84D74A99-1AF1-4674-9389-93754030267B}" type="pres">
      <dgm:prSet presAssocID="{94D2467D-378C-4DBA-838D-777D13E5C289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43476F-4D6E-4A93-9345-9CB7C10A03A7}" type="pres">
      <dgm:prSet presAssocID="{94D2467D-378C-4DBA-838D-777D13E5C289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DADF25-EA91-41C2-B650-8D2D57667330}" type="pres">
      <dgm:prSet presAssocID="{65D6F38F-00CA-4D65-81F3-5D53475B53B4}" presName="sp" presStyleCnt="0"/>
      <dgm:spPr/>
      <dgm:t>
        <a:bodyPr/>
        <a:lstStyle/>
        <a:p>
          <a:endParaRPr lang="en-US"/>
        </a:p>
      </dgm:t>
    </dgm:pt>
    <dgm:pt modelId="{4A0D9E7D-A57D-4276-8043-90303FB47B9D}" type="pres">
      <dgm:prSet presAssocID="{03A69CBF-3E58-4B19-A8FE-7A2D42B3C082}" presName="composite" presStyleCnt="0"/>
      <dgm:spPr/>
      <dgm:t>
        <a:bodyPr/>
        <a:lstStyle/>
        <a:p>
          <a:endParaRPr lang="en-US"/>
        </a:p>
      </dgm:t>
    </dgm:pt>
    <dgm:pt modelId="{0BFF9AF8-DE0E-4506-9227-E1E8D6033FC8}" type="pres">
      <dgm:prSet presAssocID="{03A69CBF-3E58-4B19-A8FE-7A2D42B3C082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8E0C9E-4F8D-4BB8-A87B-A90D89625853}" type="pres">
      <dgm:prSet presAssocID="{03A69CBF-3E58-4B19-A8FE-7A2D42B3C082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C293B87-5F41-4969-9F99-28C4C7E8534D}" srcId="{68B81DB0-2555-4135-B4D7-1A2E0320EFA8}" destId="{03A69CBF-3E58-4B19-A8FE-7A2D42B3C082}" srcOrd="3" destOrd="0" parTransId="{F9D55BB1-0A00-4782-917C-5D5DFF1BA478}" sibTransId="{C49D5066-7FF5-44AD-B5AE-F9218BBA115A}"/>
    <dgm:cxn modelId="{9BB82F01-C41D-471D-82A8-3BAD36E3AF13}" type="presOf" srcId="{F53A6657-16B2-46EC-A2AC-B1ADF8A6EEF1}" destId="{1947594D-36E4-4459-8D75-3456B49E3C76}" srcOrd="0" destOrd="0" presId="urn:microsoft.com/office/officeart/2005/8/layout/chevron2"/>
    <dgm:cxn modelId="{134CD7C7-F351-4F83-8B20-AF8C3731C3B7}" type="presOf" srcId="{714F8850-0DF8-4C72-9DB1-9639D728A35C}" destId="{78D62A96-D93A-4653-802A-A8B7C148E429}" srcOrd="0" destOrd="0" presId="urn:microsoft.com/office/officeart/2005/8/layout/chevron2"/>
    <dgm:cxn modelId="{84ED60B5-9BF8-44A9-AAD8-B7F651E85DFD}" type="presOf" srcId="{03A69CBF-3E58-4B19-A8FE-7A2D42B3C082}" destId="{0BFF9AF8-DE0E-4506-9227-E1E8D6033FC8}" srcOrd="0" destOrd="0" presId="urn:microsoft.com/office/officeart/2005/8/layout/chevron2"/>
    <dgm:cxn modelId="{BD5EFB8F-3A2E-488C-8A66-D623605AC6D6}" type="presOf" srcId="{68B81DB0-2555-4135-B4D7-1A2E0320EFA8}" destId="{1BBED62D-1693-4742-B54D-6D1ADE2B8D5B}" srcOrd="0" destOrd="0" presId="urn:microsoft.com/office/officeart/2005/8/layout/chevron2"/>
    <dgm:cxn modelId="{18671587-C028-49C7-A6B1-635959D02BB7}" srcId="{93209546-BE51-43DF-BAE7-358E2A0AE788}" destId="{F53A6657-16B2-46EC-A2AC-B1ADF8A6EEF1}" srcOrd="0" destOrd="0" parTransId="{F443C8B4-FCDD-41C8-A4B5-A36FFF88D4D7}" sibTransId="{DE2BBB6F-E2AD-456A-8F9E-8C1FA8E252EC}"/>
    <dgm:cxn modelId="{24AC0CEF-E973-4CF1-A433-6C6928CB79D7}" srcId="{16C17E7F-666B-43A9-AA85-8EFEC0E53D3E}" destId="{714F8850-0DF8-4C72-9DB1-9639D728A35C}" srcOrd="0" destOrd="0" parTransId="{16A9AAF2-CCCF-4F7C-8188-1292FBFAFA4F}" sibTransId="{CDFE83E5-50F6-4ECE-9CED-452A06893A68}"/>
    <dgm:cxn modelId="{69FE33C8-ED16-40CD-BCA6-94F245AEC5BA}" srcId="{68B81DB0-2555-4135-B4D7-1A2E0320EFA8}" destId="{93209546-BE51-43DF-BAE7-358E2A0AE788}" srcOrd="0" destOrd="0" parTransId="{8D916D77-B3DF-4FA3-9CB9-C21D228AF43B}" sibTransId="{A3399261-064C-40EF-B594-CC2C2FC090C0}"/>
    <dgm:cxn modelId="{247E6B39-46B8-4F0A-97BA-45EB5FC0A812}" srcId="{94D2467D-378C-4DBA-838D-777D13E5C289}" destId="{862ED85C-DD1E-46C0-B7BA-14E05629E075}" srcOrd="0" destOrd="0" parTransId="{B5DAD507-D23F-4686-8478-36EB3E33F93B}" sibTransId="{3A6AF081-A751-4014-8E87-C29DDC51FBC0}"/>
    <dgm:cxn modelId="{4B317D49-5A14-4271-9C81-7A85B90DCF2D}" type="presOf" srcId="{94D2467D-378C-4DBA-838D-777D13E5C289}" destId="{84D74A99-1AF1-4674-9389-93754030267B}" srcOrd="0" destOrd="0" presId="urn:microsoft.com/office/officeart/2005/8/layout/chevron2"/>
    <dgm:cxn modelId="{3DEE5EB0-5681-47C1-AA79-FFE3D4D94C76}" type="presOf" srcId="{9468322B-2D0D-4281-B629-942BE1153AB6}" destId="{558E0C9E-4F8D-4BB8-A87B-A90D89625853}" srcOrd="0" destOrd="0" presId="urn:microsoft.com/office/officeart/2005/8/layout/chevron2"/>
    <dgm:cxn modelId="{EB4DFE51-0B56-4219-98CE-EFE71F7D2ED3}" type="presOf" srcId="{93209546-BE51-43DF-BAE7-358E2A0AE788}" destId="{C6C66183-1580-4505-83B5-FEA08BAC1E0E}" srcOrd="0" destOrd="0" presId="urn:microsoft.com/office/officeart/2005/8/layout/chevron2"/>
    <dgm:cxn modelId="{FC832887-1E34-498A-99B1-F4B9F6B1C84D}" srcId="{68B81DB0-2555-4135-B4D7-1A2E0320EFA8}" destId="{94D2467D-378C-4DBA-838D-777D13E5C289}" srcOrd="2" destOrd="0" parTransId="{BA57BF10-CC20-458C-9E8A-0752836C41FC}" sibTransId="{65D6F38F-00CA-4D65-81F3-5D53475B53B4}"/>
    <dgm:cxn modelId="{B01EE22F-552D-4C6F-A331-77F0A1B9900C}" type="presOf" srcId="{862ED85C-DD1E-46C0-B7BA-14E05629E075}" destId="{4943476F-4D6E-4A93-9345-9CB7C10A03A7}" srcOrd="0" destOrd="0" presId="urn:microsoft.com/office/officeart/2005/8/layout/chevron2"/>
    <dgm:cxn modelId="{61310946-2C19-4F8F-9A65-AF9DF182B0ED}" type="presOf" srcId="{16C17E7F-666B-43A9-AA85-8EFEC0E53D3E}" destId="{77665AB3-46A8-4818-B638-AD4D81FCC729}" srcOrd="0" destOrd="0" presId="urn:microsoft.com/office/officeart/2005/8/layout/chevron2"/>
    <dgm:cxn modelId="{4A0FA900-3438-4D05-BA82-5CD9795F5000}" srcId="{68B81DB0-2555-4135-B4D7-1A2E0320EFA8}" destId="{16C17E7F-666B-43A9-AA85-8EFEC0E53D3E}" srcOrd="1" destOrd="0" parTransId="{2C43E013-3B55-4228-8F12-9E1FC08F2A73}" sibTransId="{B391E721-4E96-49D5-BB5C-525DC7738589}"/>
    <dgm:cxn modelId="{B99ACE46-1F8E-42C2-A285-2F6D41CD1C74}" srcId="{03A69CBF-3E58-4B19-A8FE-7A2D42B3C082}" destId="{9468322B-2D0D-4281-B629-942BE1153AB6}" srcOrd="0" destOrd="0" parTransId="{05E72FCD-2842-4FDB-B2A2-378E2B80B898}" sibTransId="{4A7E8709-63FC-4E18-9A0C-B3F59225956B}"/>
    <dgm:cxn modelId="{6511E282-8B3E-4DD4-A581-0D51C7A0F0B4}" type="presParOf" srcId="{1BBED62D-1693-4742-B54D-6D1ADE2B8D5B}" destId="{D539A58C-2283-45D8-BD56-842EE47F7580}" srcOrd="0" destOrd="0" presId="urn:microsoft.com/office/officeart/2005/8/layout/chevron2"/>
    <dgm:cxn modelId="{F0A1F3DD-DC56-49A4-86F9-B5E2FB60E053}" type="presParOf" srcId="{D539A58C-2283-45D8-BD56-842EE47F7580}" destId="{C6C66183-1580-4505-83B5-FEA08BAC1E0E}" srcOrd="0" destOrd="0" presId="urn:microsoft.com/office/officeart/2005/8/layout/chevron2"/>
    <dgm:cxn modelId="{2A9A36F9-B940-410A-8C25-E3A6B302299C}" type="presParOf" srcId="{D539A58C-2283-45D8-BD56-842EE47F7580}" destId="{1947594D-36E4-4459-8D75-3456B49E3C76}" srcOrd="1" destOrd="0" presId="urn:microsoft.com/office/officeart/2005/8/layout/chevron2"/>
    <dgm:cxn modelId="{740250E2-AD97-40BB-9138-94B0C6D9CDB4}" type="presParOf" srcId="{1BBED62D-1693-4742-B54D-6D1ADE2B8D5B}" destId="{62D1B6A5-9BD1-46FD-BD3A-520B3B288861}" srcOrd="1" destOrd="0" presId="urn:microsoft.com/office/officeart/2005/8/layout/chevron2"/>
    <dgm:cxn modelId="{E6A83B57-8752-4DB3-A325-4A3752A37367}" type="presParOf" srcId="{1BBED62D-1693-4742-B54D-6D1ADE2B8D5B}" destId="{4DF98812-55AD-4D82-8179-381269F7F750}" srcOrd="2" destOrd="0" presId="urn:microsoft.com/office/officeart/2005/8/layout/chevron2"/>
    <dgm:cxn modelId="{4126F500-C14B-4C51-8822-A13634B561D2}" type="presParOf" srcId="{4DF98812-55AD-4D82-8179-381269F7F750}" destId="{77665AB3-46A8-4818-B638-AD4D81FCC729}" srcOrd="0" destOrd="0" presId="urn:microsoft.com/office/officeart/2005/8/layout/chevron2"/>
    <dgm:cxn modelId="{CD983B93-4526-464A-B41A-962947F47D9C}" type="presParOf" srcId="{4DF98812-55AD-4D82-8179-381269F7F750}" destId="{78D62A96-D93A-4653-802A-A8B7C148E429}" srcOrd="1" destOrd="0" presId="urn:microsoft.com/office/officeart/2005/8/layout/chevron2"/>
    <dgm:cxn modelId="{59530AD9-3F3F-4D1B-9C32-52F28F75C93A}" type="presParOf" srcId="{1BBED62D-1693-4742-B54D-6D1ADE2B8D5B}" destId="{DAD661B8-1B38-4AE0-8A3B-D9D89BC2D5E6}" srcOrd="3" destOrd="0" presId="urn:microsoft.com/office/officeart/2005/8/layout/chevron2"/>
    <dgm:cxn modelId="{53588E2A-18D4-4E65-826A-E43F13E93BC9}" type="presParOf" srcId="{1BBED62D-1693-4742-B54D-6D1ADE2B8D5B}" destId="{0BD658AE-FFC8-44A8-B885-E6509464462D}" srcOrd="4" destOrd="0" presId="urn:microsoft.com/office/officeart/2005/8/layout/chevron2"/>
    <dgm:cxn modelId="{669E232E-52D4-48D6-80C5-6274A435DF54}" type="presParOf" srcId="{0BD658AE-FFC8-44A8-B885-E6509464462D}" destId="{84D74A99-1AF1-4674-9389-93754030267B}" srcOrd="0" destOrd="0" presId="urn:microsoft.com/office/officeart/2005/8/layout/chevron2"/>
    <dgm:cxn modelId="{68F8292E-D4A9-4C44-8227-7C3ECE165E6B}" type="presParOf" srcId="{0BD658AE-FFC8-44A8-B885-E6509464462D}" destId="{4943476F-4D6E-4A93-9345-9CB7C10A03A7}" srcOrd="1" destOrd="0" presId="urn:microsoft.com/office/officeart/2005/8/layout/chevron2"/>
    <dgm:cxn modelId="{88E8B5CE-6EAD-470E-B498-6BBA6133793B}" type="presParOf" srcId="{1BBED62D-1693-4742-B54D-6D1ADE2B8D5B}" destId="{75DADF25-EA91-41C2-B650-8D2D57667330}" srcOrd="5" destOrd="0" presId="urn:microsoft.com/office/officeart/2005/8/layout/chevron2"/>
    <dgm:cxn modelId="{5DB9436E-04E9-442B-8444-0F18D0163227}" type="presParOf" srcId="{1BBED62D-1693-4742-B54D-6D1ADE2B8D5B}" destId="{4A0D9E7D-A57D-4276-8043-90303FB47B9D}" srcOrd="6" destOrd="0" presId="urn:microsoft.com/office/officeart/2005/8/layout/chevron2"/>
    <dgm:cxn modelId="{7B917F37-AE77-4870-A9D1-EAA8E53CB034}" type="presParOf" srcId="{4A0D9E7D-A57D-4276-8043-90303FB47B9D}" destId="{0BFF9AF8-DE0E-4506-9227-E1E8D6033FC8}" srcOrd="0" destOrd="0" presId="urn:microsoft.com/office/officeart/2005/8/layout/chevron2"/>
    <dgm:cxn modelId="{FD36ED0A-84E9-4175-8239-FE2EE45C1176}" type="presParOf" srcId="{4A0D9E7D-A57D-4276-8043-90303FB47B9D}" destId="{558E0C9E-4F8D-4BB8-A87B-A90D8962585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3B825-74EA-4FC4-A800-FE2918F2FD02}">
      <dsp:nvSpPr>
        <dsp:cNvPr id="0" name=""/>
        <dsp:cNvSpPr/>
      </dsp:nvSpPr>
      <dsp:spPr>
        <a:xfrm>
          <a:off x="2788886" y="-103599"/>
          <a:ext cx="1966027" cy="114463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solidFill>
                <a:srgbClr val="292929"/>
              </a:solidFill>
              <a:latin typeface="Agency FB" panose="020B0503020202020204" pitchFamily="34" charset="0"/>
            </a:rPr>
            <a:t>Initial Entry: 18-64</a:t>
          </a:r>
          <a:endParaRPr lang="en-US" sz="2900" b="0" kern="1200" dirty="0">
            <a:solidFill>
              <a:srgbClr val="292929"/>
            </a:solidFill>
            <a:latin typeface="Agency FB" panose="020B0503020202020204" pitchFamily="34" charset="0"/>
          </a:endParaRPr>
        </a:p>
      </dsp:txBody>
      <dsp:txXfrm>
        <a:off x="2844763" y="-47722"/>
        <a:ext cx="1854273" cy="1032885"/>
      </dsp:txXfrm>
    </dsp:sp>
    <dsp:sp modelId="{1B4E333C-985B-4011-A970-470B009F620A}">
      <dsp:nvSpPr>
        <dsp:cNvPr id="0" name=""/>
        <dsp:cNvSpPr/>
      </dsp:nvSpPr>
      <dsp:spPr>
        <a:xfrm>
          <a:off x="2432456" y="674084"/>
          <a:ext cx="3494549" cy="3494549"/>
        </a:xfrm>
        <a:custGeom>
          <a:avLst/>
          <a:gdLst/>
          <a:ahLst/>
          <a:cxnLst/>
          <a:rect l="0" t="0" r="0" b="0"/>
          <a:pathLst>
            <a:path>
              <a:moveTo>
                <a:pt x="2331402" y="100531"/>
              </a:moveTo>
              <a:arcTo wR="1747274" hR="1747274" stAng="17371827" swAng="185187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BEC714-900E-4ED7-8A3E-9EE51B429D64}">
      <dsp:nvSpPr>
        <dsp:cNvPr id="0" name=""/>
        <dsp:cNvSpPr/>
      </dsp:nvSpPr>
      <dsp:spPr>
        <a:xfrm>
          <a:off x="4737691" y="1314807"/>
          <a:ext cx="1968262" cy="1145908"/>
        </a:xfrm>
        <a:prstGeom prst="roundRect">
          <a:avLst/>
        </a:prstGeom>
        <a:gradFill rotWithShape="0">
          <a:gsLst>
            <a:gs pos="0">
              <a:schemeClr val="accent5">
                <a:hueOff val="390811"/>
                <a:satOff val="-3465"/>
                <a:lumOff val="0"/>
                <a:alphaOff val="0"/>
                <a:shade val="60000"/>
              </a:schemeClr>
            </a:gs>
            <a:gs pos="33000">
              <a:schemeClr val="accent5">
                <a:hueOff val="390811"/>
                <a:satOff val="-3465"/>
                <a:lumOff val="0"/>
                <a:alphaOff val="0"/>
                <a:tint val="86500"/>
              </a:schemeClr>
            </a:gs>
            <a:gs pos="46750">
              <a:schemeClr val="accent5">
                <a:hueOff val="390811"/>
                <a:satOff val="-3465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390811"/>
                <a:satOff val="-3465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390811"/>
                <a:satOff val="-3465"/>
                <a:lumOff val="0"/>
                <a:alphaOff val="0"/>
                <a:tint val="86000"/>
              </a:schemeClr>
            </a:gs>
            <a:gs pos="100000">
              <a:schemeClr val="accent5">
                <a:hueOff val="390811"/>
                <a:satOff val="-3465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solidFill>
                <a:srgbClr val="292929"/>
              </a:solidFill>
              <a:latin typeface="Agency FB" panose="020B0503020202020204" pitchFamily="34" charset="0"/>
            </a:rPr>
            <a:t>Be Physically Disabled</a:t>
          </a:r>
          <a:endParaRPr lang="en-US" sz="2900" b="0" kern="1200" dirty="0">
            <a:solidFill>
              <a:srgbClr val="292929"/>
            </a:solidFill>
            <a:latin typeface="Agency FB" panose="020B0503020202020204" pitchFamily="34" charset="0"/>
          </a:endParaRPr>
        </a:p>
      </dsp:txBody>
      <dsp:txXfrm>
        <a:off x="4793630" y="1370746"/>
        <a:ext cx="1856384" cy="1034030"/>
      </dsp:txXfrm>
    </dsp:sp>
    <dsp:sp modelId="{93C9433F-0712-43F3-A1D9-4F90645F9271}">
      <dsp:nvSpPr>
        <dsp:cNvPr id="0" name=""/>
        <dsp:cNvSpPr/>
      </dsp:nvSpPr>
      <dsp:spPr>
        <a:xfrm>
          <a:off x="2255590" y="949987"/>
          <a:ext cx="3494549" cy="3494549"/>
        </a:xfrm>
        <a:custGeom>
          <a:avLst/>
          <a:gdLst/>
          <a:ahLst/>
          <a:cxnLst/>
          <a:rect l="0" t="0" r="0" b="0"/>
          <a:pathLst>
            <a:path>
              <a:moveTo>
                <a:pt x="3479103" y="1515458"/>
              </a:moveTo>
              <a:arcTo wR="1747274" hR="1747274" stAng="21142555" swAng="923508"/>
            </a:path>
          </a:pathLst>
        </a:custGeom>
        <a:noFill/>
        <a:ln w="9525" cap="flat" cmpd="sng" algn="ctr">
          <a:solidFill>
            <a:schemeClr val="accent5">
              <a:hueOff val="390811"/>
              <a:satOff val="-3465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CD586-11D3-41A6-8813-85B0AA0557B5}">
      <dsp:nvSpPr>
        <dsp:cNvPr id="0" name=""/>
        <dsp:cNvSpPr/>
      </dsp:nvSpPr>
      <dsp:spPr>
        <a:xfrm>
          <a:off x="4428470" y="2938149"/>
          <a:ext cx="1968262" cy="1145908"/>
        </a:xfrm>
        <a:prstGeom prst="roundRect">
          <a:avLst/>
        </a:prstGeom>
        <a:gradFill rotWithShape="0">
          <a:gsLst>
            <a:gs pos="0">
              <a:schemeClr val="accent5">
                <a:hueOff val="781623"/>
                <a:satOff val="-6931"/>
                <a:lumOff val="0"/>
                <a:alphaOff val="0"/>
                <a:shade val="60000"/>
              </a:schemeClr>
            </a:gs>
            <a:gs pos="33000">
              <a:schemeClr val="accent5">
                <a:hueOff val="781623"/>
                <a:satOff val="-6931"/>
                <a:lumOff val="0"/>
                <a:alphaOff val="0"/>
                <a:tint val="86500"/>
              </a:schemeClr>
            </a:gs>
            <a:gs pos="46750">
              <a:schemeClr val="accent5">
                <a:hueOff val="781623"/>
                <a:satOff val="-6931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781623"/>
                <a:satOff val="-6931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781623"/>
                <a:satOff val="-6931"/>
                <a:lumOff val="0"/>
                <a:alphaOff val="0"/>
                <a:tint val="86000"/>
              </a:schemeClr>
            </a:gs>
            <a:gs pos="100000">
              <a:schemeClr val="accent5">
                <a:hueOff val="781623"/>
                <a:satOff val="-6931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solidFill>
                <a:srgbClr val="292929"/>
              </a:solidFill>
              <a:latin typeface="Agency FB" panose="020B0503020202020204" pitchFamily="34" charset="0"/>
            </a:rPr>
            <a:t>Nursing Facility LOC</a:t>
          </a:r>
          <a:endParaRPr lang="en-US" sz="2900" b="0" kern="1200" dirty="0">
            <a:solidFill>
              <a:srgbClr val="292929"/>
            </a:solidFill>
            <a:latin typeface="Agency FB" panose="020B0503020202020204" pitchFamily="34" charset="0"/>
          </a:endParaRPr>
        </a:p>
      </dsp:txBody>
      <dsp:txXfrm>
        <a:off x="4484409" y="2994088"/>
        <a:ext cx="1856384" cy="1034030"/>
      </dsp:txXfrm>
    </dsp:sp>
    <dsp:sp modelId="{7E5D7CF5-8BAA-41E5-8983-3F6A02D295C0}">
      <dsp:nvSpPr>
        <dsp:cNvPr id="0" name=""/>
        <dsp:cNvSpPr/>
      </dsp:nvSpPr>
      <dsp:spPr>
        <a:xfrm>
          <a:off x="2015625" y="868294"/>
          <a:ext cx="3494549" cy="3494549"/>
        </a:xfrm>
        <a:custGeom>
          <a:avLst/>
          <a:gdLst/>
          <a:ahLst/>
          <a:cxnLst/>
          <a:rect l="0" t="0" r="0" b="0"/>
          <a:pathLst>
            <a:path>
              <a:moveTo>
                <a:pt x="2679251" y="3225242"/>
              </a:moveTo>
              <a:arcTo wR="1747274" hR="1747274" stAng="3465918" swAng="3566596"/>
            </a:path>
          </a:pathLst>
        </a:custGeom>
        <a:noFill/>
        <a:ln w="9525" cap="flat" cmpd="sng" algn="ctr">
          <a:solidFill>
            <a:schemeClr val="accent5">
              <a:hueOff val="781623"/>
              <a:satOff val="-6931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11667-5C19-481E-B89D-64BE68F720D5}">
      <dsp:nvSpPr>
        <dsp:cNvPr id="0" name=""/>
        <dsp:cNvSpPr/>
      </dsp:nvSpPr>
      <dsp:spPr>
        <a:xfrm>
          <a:off x="1181790" y="3015455"/>
          <a:ext cx="1968262" cy="1145908"/>
        </a:xfrm>
        <a:prstGeom prst="roundRect">
          <a:avLst/>
        </a:prstGeom>
        <a:gradFill rotWithShape="0">
          <a:gsLst>
            <a:gs pos="0">
              <a:schemeClr val="accent5">
                <a:hueOff val="1172434"/>
                <a:satOff val="-10396"/>
                <a:lumOff val="0"/>
                <a:alphaOff val="0"/>
                <a:shade val="60000"/>
              </a:schemeClr>
            </a:gs>
            <a:gs pos="33000">
              <a:schemeClr val="accent5">
                <a:hueOff val="1172434"/>
                <a:satOff val="-10396"/>
                <a:lumOff val="0"/>
                <a:alphaOff val="0"/>
                <a:tint val="86500"/>
              </a:schemeClr>
            </a:gs>
            <a:gs pos="46750">
              <a:schemeClr val="accent5">
                <a:hueOff val="1172434"/>
                <a:satOff val="-10396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1172434"/>
                <a:satOff val="-10396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1172434"/>
                <a:satOff val="-10396"/>
                <a:lumOff val="0"/>
                <a:alphaOff val="0"/>
                <a:tint val="86000"/>
              </a:schemeClr>
            </a:gs>
            <a:gs pos="100000">
              <a:schemeClr val="accent5">
                <a:hueOff val="1172434"/>
                <a:satOff val="-10396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solidFill>
                <a:srgbClr val="292929"/>
              </a:solidFill>
              <a:latin typeface="Agency FB" panose="020B0503020202020204" pitchFamily="34" charset="0"/>
            </a:rPr>
            <a:t>Active Medicaid</a:t>
          </a:r>
          <a:endParaRPr lang="en-US" sz="2900" b="0" kern="1200" dirty="0">
            <a:solidFill>
              <a:srgbClr val="292929"/>
            </a:solidFill>
            <a:latin typeface="Agency FB" panose="020B0503020202020204" pitchFamily="34" charset="0"/>
          </a:endParaRPr>
        </a:p>
      </dsp:txBody>
      <dsp:txXfrm>
        <a:off x="1237729" y="3071394"/>
        <a:ext cx="1856384" cy="1034030"/>
      </dsp:txXfrm>
    </dsp:sp>
    <dsp:sp modelId="{9259C208-8741-4205-9C39-28806A1A42E5}">
      <dsp:nvSpPr>
        <dsp:cNvPr id="0" name=""/>
        <dsp:cNvSpPr/>
      </dsp:nvSpPr>
      <dsp:spPr>
        <a:xfrm>
          <a:off x="1790097" y="965525"/>
          <a:ext cx="3494549" cy="3494549"/>
        </a:xfrm>
        <a:custGeom>
          <a:avLst/>
          <a:gdLst/>
          <a:ahLst/>
          <a:cxnLst/>
          <a:rect l="0" t="0" r="0" b="0"/>
          <a:pathLst>
            <a:path>
              <a:moveTo>
                <a:pt x="25328" y="2043702"/>
              </a:moveTo>
              <a:arcTo wR="1747274" hR="1747274" stAng="10213946" swAng="1225581"/>
            </a:path>
          </a:pathLst>
        </a:custGeom>
        <a:noFill/>
        <a:ln w="9525" cap="flat" cmpd="sng" algn="ctr">
          <a:solidFill>
            <a:schemeClr val="accent5">
              <a:hueOff val="1172434"/>
              <a:satOff val="-10396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165D35-CFCA-45CA-B90E-F70F249A1756}">
      <dsp:nvSpPr>
        <dsp:cNvPr id="0" name=""/>
        <dsp:cNvSpPr/>
      </dsp:nvSpPr>
      <dsp:spPr>
        <a:xfrm>
          <a:off x="872586" y="1237507"/>
          <a:ext cx="1968262" cy="1145908"/>
        </a:xfrm>
        <a:prstGeom prst="roundRect">
          <a:avLst/>
        </a:prstGeom>
        <a:gradFill rotWithShape="0">
          <a:gsLst>
            <a:gs pos="0">
              <a:schemeClr val="accent5">
                <a:hueOff val="1563246"/>
                <a:satOff val="-13862"/>
                <a:lumOff val="0"/>
                <a:alphaOff val="0"/>
                <a:shade val="60000"/>
              </a:schemeClr>
            </a:gs>
            <a:gs pos="33000">
              <a:schemeClr val="accent5">
                <a:hueOff val="1563246"/>
                <a:satOff val="-13862"/>
                <a:lumOff val="0"/>
                <a:alphaOff val="0"/>
                <a:tint val="86500"/>
              </a:schemeClr>
            </a:gs>
            <a:gs pos="46750">
              <a:schemeClr val="accent5">
                <a:hueOff val="1563246"/>
                <a:satOff val="-13862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1563246"/>
                <a:satOff val="-13862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1563246"/>
                <a:satOff val="-13862"/>
                <a:lumOff val="0"/>
                <a:alphaOff val="0"/>
                <a:tint val="86000"/>
              </a:schemeClr>
            </a:gs>
            <a:gs pos="100000">
              <a:schemeClr val="accent5">
                <a:hueOff val="1563246"/>
                <a:satOff val="-13862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solidFill>
                <a:srgbClr val="292929"/>
              </a:solidFill>
              <a:latin typeface="Agency FB" panose="020B0503020202020204" pitchFamily="34" charset="0"/>
            </a:rPr>
            <a:t>Self-Direct</a:t>
          </a:r>
          <a:endParaRPr lang="en-US" sz="2900" b="0" kern="1200" dirty="0">
            <a:solidFill>
              <a:srgbClr val="292929"/>
            </a:solidFill>
            <a:latin typeface="Agency FB" panose="020B0503020202020204" pitchFamily="34" charset="0"/>
          </a:endParaRPr>
        </a:p>
      </dsp:txBody>
      <dsp:txXfrm>
        <a:off x="928525" y="1293446"/>
        <a:ext cx="1856384" cy="1034030"/>
      </dsp:txXfrm>
    </dsp:sp>
    <dsp:sp modelId="{57EE939D-BAA1-4CF6-BF39-41A9ADDE45DC}">
      <dsp:nvSpPr>
        <dsp:cNvPr id="0" name=""/>
        <dsp:cNvSpPr/>
      </dsp:nvSpPr>
      <dsp:spPr>
        <a:xfrm>
          <a:off x="1612908" y="675433"/>
          <a:ext cx="3494549" cy="3494549"/>
        </a:xfrm>
        <a:custGeom>
          <a:avLst/>
          <a:gdLst/>
          <a:ahLst/>
          <a:cxnLst/>
          <a:rect l="0" t="0" r="0" b="0"/>
          <a:pathLst>
            <a:path>
              <a:moveTo>
                <a:pt x="469216" y="555831"/>
              </a:moveTo>
              <a:arcTo wR="1747274" hR="1747274" stAng="13379474" swAng="1658695"/>
            </a:path>
          </a:pathLst>
        </a:custGeom>
        <a:noFill/>
        <a:ln w="9525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66183-1580-4505-83B5-FEA08BAC1E0E}">
      <dsp:nvSpPr>
        <dsp:cNvPr id="0" name=""/>
        <dsp:cNvSpPr/>
      </dsp:nvSpPr>
      <dsp:spPr>
        <a:xfrm rot="5400000">
          <a:off x="-153925" y="154281"/>
          <a:ext cx="1026169" cy="718318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359514"/>
        <a:ext cx="718318" cy="307851"/>
      </dsp:txXfrm>
    </dsp:sp>
    <dsp:sp modelId="{1947594D-36E4-4459-8D75-3456B49E3C76}">
      <dsp:nvSpPr>
        <dsp:cNvPr id="0" name=""/>
        <dsp:cNvSpPr/>
      </dsp:nvSpPr>
      <dsp:spPr>
        <a:xfrm rot="5400000">
          <a:off x="2464054" y="-1745378"/>
          <a:ext cx="667010" cy="41584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2014-2019	</a:t>
          </a: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718319" y="32918"/>
        <a:ext cx="4125920" cy="601888"/>
      </dsp:txXfrm>
    </dsp:sp>
    <dsp:sp modelId="{77665AB3-46A8-4818-B638-AD4D81FCC729}">
      <dsp:nvSpPr>
        <dsp:cNvPr id="0" name=""/>
        <dsp:cNvSpPr/>
      </dsp:nvSpPr>
      <dsp:spPr>
        <a:xfrm rot="5400000">
          <a:off x="-153925" y="974340"/>
          <a:ext cx="1026169" cy="718318"/>
        </a:xfrm>
        <a:prstGeom prst="chevron">
          <a:avLst/>
        </a:prstGeom>
        <a:solidFill>
          <a:schemeClr val="accent5">
            <a:hueOff val="781623"/>
            <a:satOff val="-6931"/>
            <a:lumOff val="0"/>
            <a:alphaOff val="0"/>
          </a:schemeClr>
        </a:solidFill>
        <a:ln w="25400" cap="flat" cmpd="sng" algn="ctr">
          <a:solidFill>
            <a:schemeClr val="accent5">
              <a:hueOff val="781623"/>
              <a:satOff val="-693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1179573"/>
        <a:ext cx="718318" cy="307851"/>
      </dsp:txXfrm>
    </dsp:sp>
    <dsp:sp modelId="{78D62A96-D93A-4653-802A-A8B7C148E429}">
      <dsp:nvSpPr>
        <dsp:cNvPr id="0" name=""/>
        <dsp:cNvSpPr/>
      </dsp:nvSpPr>
      <dsp:spPr>
        <a:xfrm rot="5400000">
          <a:off x="2464054" y="-925320"/>
          <a:ext cx="667010" cy="41584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81623"/>
              <a:satOff val="-693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174 participants</a:t>
          </a: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718319" y="852976"/>
        <a:ext cx="4125920" cy="601888"/>
      </dsp:txXfrm>
    </dsp:sp>
    <dsp:sp modelId="{84D74A99-1AF1-4674-9389-93754030267B}">
      <dsp:nvSpPr>
        <dsp:cNvPr id="0" name=""/>
        <dsp:cNvSpPr/>
      </dsp:nvSpPr>
      <dsp:spPr>
        <a:xfrm rot="5400000">
          <a:off x="-153925" y="1794399"/>
          <a:ext cx="1026169" cy="718318"/>
        </a:xfrm>
        <a:prstGeom prst="chevron">
          <a:avLst/>
        </a:prstGeom>
        <a:solidFill>
          <a:schemeClr val="accent5">
            <a:hueOff val="1563246"/>
            <a:satOff val="-13862"/>
            <a:lumOff val="0"/>
            <a:alphaOff val="0"/>
          </a:schemeClr>
        </a:solidFill>
        <a:ln w="25400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1999632"/>
        <a:ext cx="718318" cy="307851"/>
      </dsp:txXfrm>
    </dsp:sp>
    <dsp:sp modelId="{4943476F-4D6E-4A93-9345-9CB7C10A03A7}">
      <dsp:nvSpPr>
        <dsp:cNvPr id="0" name=""/>
        <dsp:cNvSpPr/>
      </dsp:nvSpPr>
      <dsp:spPr>
        <a:xfrm rot="5400000">
          <a:off x="2464054" y="-105261"/>
          <a:ext cx="667010" cy="41584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600 Slots</a:t>
          </a: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718319" y="1673035"/>
        <a:ext cx="4125920" cy="6018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3B825-74EA-4FC4-A800-FE2918F2FD02}">
      <dsp:nvSpPr>
        <dsp:cNvPr id="0" name=""/>
        <dsp:cNvSpPr/>
      </dsp:nvSpPr>
      <dsp:spPr>
        <a:xfrm>
          <a:off x="1757679" y="64982"/>
          <a:ext cx="1879032" cy="108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latin typeface="Agency FB" panose="020B0503020202020204" pitchFamily="34" charset="0"/>
            </a:rPr>
            <a:t>63 or older</a:t>
          </a:r>
          <a:endParaRPr lang="en-US" sz="2900" b="0" kern="1200" dirty="0">
            <a:latin typeface="Agency FB" panose="020B0503020202020204" pitchFamily="34" charset="0"/>
          </a:endParaRPr>
        </a:p>
      </dsp:txBody>
      <dsp:txXfrm>
        <a:off x="1810599" y="117902"/>
        <a:ext cx="1773192" cy="978222"/>
      </dsp:txXfrm>
    </dsp:sp>
    <dsp:sp modelId="{1B4E333C-985B-4011-A970-470B009F620A}">
      <dsp:nvSpPr>
        <dsp:cNvPr id="0" name=""/>
        <dsp:cNvSpPr/>
      </dsp:nvSpPr>
      <dsp:spPr>
        <a:xfrm>
          <a:off x="1155320" y="585404"/>
          <a:ext cx="3091257" cy="3091257"/>
        </a:xfrm>
        <a:custGeom>
          <a:avLst/>
          <a:gdLst/>
          <a:ahLst/>
          <a:cxnLst/>
          <a:rect l="0" t="0" r="0" b="0"/>
          <a:pathLst>
            <a:path>
              <a:moveTo>
                <a:pt x="2489488" y="321661"/>
              </a:moveTo>
              <a:arcTo wR="1545628" hR="1545628" stAng="18458253" swAng="22661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CD586-11D3-41A6-8813-85B0AA0557B5}">
      <dsp:nvSpPr>
        <dsp:cNvPr id="0" name=""/>
        <dsp:cNvSpPr/>
      </dsp:nvSpPr>
      <dsp:spPr>
        <a:xfrm>
          <a:off x="3290892" y="1751495"/>
          <a:ext cx="1879032" cy="1084062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latin typeface="Agency FB" panose="020B0503020202020204" pitchFamily="34" charset="0"/>
            </a:rPr>
            <a:t>Meet Nursing Facility LOC</a:t>
          </a:r>
          <a:endParaRPr lang="en-US" sz="2900" b="0" kern="1200" dirty="0">
            <a:latin typeface="Agency FB" panose="020B0503020202020204" pitchFamily="34" charset="0"/>
          </a:endParaRPr>
        </a:p>
      </dsp:txBody>
      <dsp:txXfrm>
        <a:off x="3343812" y="1804415"/>
        <a:ext cx="1773192" cy="978222"/>
      </dsp:txXfrm>
    </dsp:sp>
    <dsp:sp modelId="{7E5D7CF5-8BAA-41E5-8983-3F6A02D295C0}">
      <dsp:nvSpPr>
        <dsp:cNvPr id="0" name=""/>
        <dsp:cNvSpPr/>
      </dsp:nvSpPr>
      <dsp:spPr>
        <a:xfrm>
          <a:off x="1201824" y="462629"/>
          <a:ext cx="3091257" cy="3091257"/>
        </a:xfrm>
        <a:custGeom>
          <a:avLst/>
          <a:gdLst/>
          <a:ahLst/>
          <a:cxnLst/>
          <a:rect l="0" t="0" r="0" b="0"/>
          <a:pathLst>
            <a:path>
              <a:moveTo>
                <a:pt x="2837231" y="2394586"/>
              </a:moveTo>
              <a:arcTo wR="1545628" hR="1545628" stAng="1998992" swAng="666532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11667-5C19-481E-B89D-64BE68F720D5}">
      <dsp:nvSpPr>
        <dsp:cNvPr id="0" name=""/>
        <dsp:cNvSpPr/>
      </dsp:nvSpPr>
      <dsp:spPr>
        <a:xfrm>
          <a:off x="334014" y="1806255"/>
          <a:ext cx="1881191" cy="10805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0" kern="1200" dirty="0" smtClean="0">
              <a:latin typeface="Agency FB" panose="020B0503020202020204" pitchFamily="34" charset="0"/>
            </a:rPr>
            <a:t>Active Medicaid</a:t>
          </a:r>
          <a:endParaRPr lang="en-US" sz="2900" b="0" kern="1200" dirty="0">
            <a:latin typeface="Agency FB" panose="020B0503020202020204" pitchFamily="34" charset="0"/>
          </a:endParaRPr>
        </a:p>
      </dsp:txBody>
      <dsp:txXfrm>
        <a:off x="386762" y="1859003"/>
        <a:ext cx="1775695" cy="975053"/>
      </dsp:txXfrm>
    </dsp:sp>
    <dsp:sp modelId="{9259C208-8741-4205-9C39-28806A1A42E5}">
      <dsp:nvSpPr>
        <dsp:cNvPr id="0" name=""/>
        <dsp:cNvSpPr/>
      </dsp:nvSpPr>
      <dsp:spPr>
        <a:xfrm>
          <a:off x="1254380" y="571341"/>
          <a:ext cx="3091257" cy="3091257"/>
        </a:xfrm>
        <a:custGeom>
          <a:avLst/>
          <a:gdLst/>
          <a:ahLst/>
          <a:cxnLst/>
          <a:rect l="0" t="0" r="0" b="0"/>
          <a:pathLst>
            <a:path>
              <a:moveTo>
                <a:pt x="33502" y="1225562"/>
              </a:moveTo>
              <a:arcTo wR="1545628" hR="1545628" stAng="11517070" swAng="211735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66183-1580-4505-83B5-FEA08BAC1E0E}">
      <dsp:nvSpPr>
        <dsp:cNvPr id="0" name=""/>
        <dsp:cNvSpPr/>
      </dsp:nvSpPr>
      <dsp:spPr>
        <a:xfrm rot="5400000">
          <a:off x="-220680" y="221150"/>
          <a:ext cx="1471201" cy="1029841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515391"/>
        <a:ext cx="1029841" cy="441360"/>
      </dsp:txXfrm>
    </dsp:sp>
    <dsp:sp modelId="{1947594D-36E4-4459-8D75-3456B49E3C76}">
      <dsp:nvSpPr>
        <dsp:cNvPr id="0" name=""/>
        <dsp:cNvSpPr/>
      </dsp:nvSpPr>
      <dsp:spPr>
        <a:xfrm rot="5400000">
          <a:off x="3237180" y="-2206868"/>
          <a:ext cx="956281" cy="53709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2013-2018	</a:t>
          </a: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029842" y="47152"/>
        <a:ext cx="5324276" cy="862917"/>
      </dsp:txXfrm>
    </dsp:sp>
    <dsp:sp modelId="{77665AB3-46A8-4818-B638-AD4D81FCC729}">
      <dsp:nvSpPr>
        <dsp:cNvPr id="0" name=""/>
        <dsp:cNvSpPr/>
      </dsp:nvSpPr>
      <dsp:spPr>
        <a:xfrm rot="5400000">
          <a:off x="-220680" y="1496441"/>
          <a:ext cx="1471201" cy="1029841"/>
        </a:xfrm>
        <a:prstGeom prst="chevron">
          <a:avLst/>
        </a:prstGeom>
        <a:solidFill>
          <a:schemeClr val="accent5">
            <a:hueOff val="781623"/>
            <a:satOff val="-6931"/>
            <a:lumOff val="0"/>
            <a:alphaOff val="0"/>
          </a:schemeClr>
        </a:solidFill>
        <a:ln w="25400" cap="flat" cmpd="sng" algn="ctr">
          <a:solidFill>
            <a:schemeClr val="accent5">
              <a:hueOff val="781623"/>
              <a:satOff val="-693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1790682"/>
        <a:ext cx="1029841" cy="441360"/>
      </dsp:txXfrm>
    </dsp:sp>
    <dsp:sp modelId="{78D62A96-D93A-4653-802A-A8B7C148E429}">
      <dsp:nvSpPr>
        <dsp:cNvPr id="0" name=""/>
        <dsp:cNvSpPr/>
      </dsp:nvSpPr>
      <dsp:spPr>
        <a:xfrm rot="5400000">
          <a:off x="3237180" y="-931577"/>
          <a:ext cx="956281" cy="53709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781623"/>
              <a:satOff val="-693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16,343 Participants</a:t>
          </a: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029842" y="1322443"/>
        <a:ext cx="5324276" cy="862917"/>
      </dsp:txXfrm>
    </dsp:sp>
    <dsp:sp modelId="{84D74A99-1AF1-4674-9389-93754030267B}">
      <dsp:nvSpPr>
        <dsp:cNvPr id="0" name=""/>
        <dsp:cNvSpPr/>
      </dsp:nvSpPr>
      <dsp:spPr>
        <a:xfrm rot="5400000">
          <a:off x="-220680" y="2771733"/>
          <a:ext cx="1471201" cy="1029841"/>
        </a:xfrm>
        <a:prstGeom prst="chevron">
          <a:avLst/>
        </a:prstGeom>
        <a:solidFill>
          <a:schemeClr val="accent5">
            <a:hueOff val="1563246"/>
            <a:satOff val="-13862"/>
            <a:lumOff val="0"/>
            <a:alphaOff val="0"/>
          </a:schemeClr>
        </a:solidFill>
        <a:ln w="25400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3065974"/>
        <a:ext cx="1029841" cy="441360"/>
      </dsp:txXfrm>
    </dsp:sp>
    <dsp:sp modelId="{4943476F-4D6E-4A93-9345-9CB7C10A03A7}">
      <dsp:nvSpPr>
        <dsp:cNvPr id="0" name=""/>
        <dsp:cNvSpPr/>
      </dsp:nvSpPr>
      <dsp:spPr>
        <a:xfrm rot="5400000">
          <a:off x="3237180" y="343714"/>
          <a:ext cx="956281" cy="53709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2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26,392 Slots</a:t>
          </a:r>
          <a:endParaRPr lang="en-US" sz="32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029842" y="2597734"/>
        <a:ext cx="5324276" cy="86291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B3B825-74EA-4FC4-A800-FE2918F2FD02}">
      <dsp:nvSpPr>
        <dsp:cNvPr id="0" name=""/>
        <dsp:cNvSpPr/>
      </dsp:nvSpPr>
      <dsp:spPr>
        <a:xfrm>
          <a:off x="2185224" y="112666"/>
          <a:ext cx="2135441" cy="128125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5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b="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Initial Entry: 18-63</a:t>
          </a:r>
          <a:endParaRPr lang="en-US" sz="3000" b="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>
        <a:off x="2247770" y="175212"/>
        <a:ext cx="2010349" cy="1156167"/>
      </dsp:txXfrm>
    </dsp:sp>
    <dsp:sp modelId="{1B4E333C-985B-4011-A970-470B009F620A}">
      <dsp:nvSpPr>
        <dsp:cNvPr id="0" name=""/>
        <dsp:cNvSpPr/>
      </dsp:nvSpPr>
      <dsp:spPr>
        <a:xfrm>
          <a:off x="1657508" y="804016"/>
          <a:ext cx="3138369" cy="3138369"/>
        </a:xfrm>
        <a:custGeom>
          <a:avLst/>
          <a:gdLst/>
          <a:ahLst/>
          <a:cxnLst/>
          <a:rect l="0" t="0" r="0" b="0"/>
          <a:pathLst>
            <a:path>
              <a:moveTo>
                <a:pt x="2668573" y="449503"/>
              </a:moveTo>
              <a:arcTo wR="1569184" hR="1569184" stAng="18868564" swAng="164234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3CD586-11D3-41A6-8813-85B0AA0557B5}">
      <dsp:nvSpPr>
        <dsp:cNvPr id="0" name=""/>
        <dsp:cNvSpPr/>
      </dsp:nvSpPr>
      <dsp:spPr>
        <a:xfrm>
          <a:off x="3640685" y="1891551"/>
          <a:ext cx="2135441" cy="1281259"/>
        </a:xfrm>
        <a:prstGeom prst="roundRect">
          <a:avLst/>
        </a:prstGeom>
        <a:gradFill rotWithShape="0">
          <a:gsLst>
            <a:gs pos="0">
              <a:schemeClr val="accent5">
                <a:hueOff val="781623"/>
                <a:satOff val="-6931"/>
                <a:lumOff val="0"/>
                <a:alphaOff val="0"/>
                <a:shade val="60000"/>
              </a:schemeClr>
            </a:gs>
            <a:gs pos="33000">
              <a:schemeClr val="accent5">
                <a:hueOff val="781623"/>
                <a:satOff val="-6931"/>
                <a:lumOff val="0"/>
                <a:alphaOff val="0"/>
                <a:tint val="86500"/>
              </a:schemeClr>
            </a:gs>
            <a:gs pos="46750">
              <a:schemeClr val="accent5">
                <a:hueOff val="781623"/>
                <a:satOff val="-6931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781623"/>
                <a:satOff val="-6931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781623"/>
                <a:satOff val="-6931"/>
                <a:lumOff val="0"/>
                <a:alphaOff val="0"/>
                <a:tint val="86000"/>
              </a:schemeClr>
            </a:gs>
            <a:gs pos="100000">
              <a:schemeClr val="accent5">
                <a:hueOff val="781623"/>
                <a:satOff val="-6931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Nursing Facility LOC</a:t>
          </a:r>
          <a:endParaRPr lang="en-US" sz="30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>
        <a:off x="3703231" y="1954097"/>
        <a:ext cx="2010349" cy="1156167"/>
      </dsp:txXfrm>
    </dsp:sp>
    <dsp:sp modelId="{7E5D7CF5-8BAA-41E5-8983-3F6A02D295C0}">
      <dsp:nvSpPr>
        <dsp:cNvPr id="0" name=""/>
        <dsp:cNvSpPr/>
      </dsp:nvSpPr>
      <dsp:spPr>
        <a:xfrm>
          <a:off x="1687534" y="509056"/>
          <a:ext cx="3138369" cy="3138369"/>
        </a:xfrm>
        <a:custGeom>
          <a:avLst/>
          <a:gdLst/>
          <a:ahLst/>
          <a:cxnLst/>
          <a:rect l="0" t="0" r="0" b="0"/>
          <a:pathLst>
            <a:path>
              <a:moveTo>
                <a:pt x="2677771" y="2679759"/>
              </a:moveTo>
              <a:arcTo wR="1569184" hR="1569184" stAng="2703080" swAng="5395961"/>
            </a:path>
          </a:pathLst>
        </a:custGeom>
        <a:noFill/>
        <a:ln w="9525" cap="flat" cmpd="sng" algn="ctr">
          <a:solidFill>
            <a:schemeClr val="accent5">
              <a:hueOff val="781623"/>
              <a:satOff val="-6931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111667-5C19-481E-B89D-64BE68F720D5}">
      <dsp:nvSpPr>
        <dsp:cNvPr id="0" name=""/>
        <dsp:cNvSpPr/>
      </dsp:nvSpPr>
      <dsp:spPr>
        <a:xfrm>
          <a:off x="729763" y="1891552"/>
          <a:ext cx="2133175" cy="1280564"/>
        </a:xfrm>
        <a:prstGeom prst="roundRect">
          <a:avLst/>
        </a:prstGeom>
        <a:gradFill rotWithShape="0">
          <a:gsLst>
            <a:gs pos="0">
              <a:schemeClr val="accent5">
                <a:hueOff val="1563246"/>
                <a:satOff val="-13862"/>
                <a:lumOff val="0"/>
                <a:alphaOff val="0"/>
                <a:shade val="60000"/>
              </a:schemeClr>
            </a:gs>
            <a:gs pos="33000">
              <a:schemeClr val="accent5">
                <a:hueOff val="1563246"/>
                <a:satOff val="-13862"/>
                <a:lumOff val="0"/>
                <a:alphaOff val="0"/>
                <a:tint val="86500"/>
              </a:schemeClr>
            </a:gs>
            <a:gs pos="46750">
              <a:schemeClr val="accent5">
                <a:hueOff val="1563246"/>
                <a:satOff val="-13862"/>
                <a:lumOff val="0"/>
                <a:alphaOff val="0"/>
                <a:tint val="71000"/>
                <a:satMod val="112000"/>
              </a:schemeClr>
            </a:gs>
            <a:gs pos="53000">
              <a:schemeClr val="accent5">
                <a:hueOff val="1563246"/>
                <a:satOff val="-13862"/>
                <a:lumOff val="0"/>
                <a:alphaOff val="0"/>
                <a:tint val="71000"/>
                <a:satMod val="112000"/>
              </a:schemeClr>
            </a:gs>
            <a:gs pos="68000">
              <a:schemeClr val="accent5">
                <a:hueOff val="1563246"/>
                <a:satOff val="-13862"/>
                <a:lumOff val="0"/>
                <a:alphaOff val="0"/>
                <a:tint val="86000"/>
              </a:schemeClr>
            </a:gs>
            <a:gs pos="100000">
              <a:schemeClr val="accent5">
                <a:hueOff val="1563246"/>
                <a:satOff val="-13862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Medicaid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Eligible</a:t>
          </a:r>
          <a:endParaRPr lang="en-US" sz="30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>
        <a:off x="792275" y="1954064"/>
        <a:ext cx="2008151" cy="1155540"/>
      </dsp:txXfrm>
    </dsp:sp>
    <dsp:sp modelId="{9259C208-8741-4205-9C39-28806A1A42E5}">
      <dsp:nvSpPr>
        <dsp:cNvPr id="0" name=""/>
        <dsp:cNvSpPr/>
      </dsp:nvSpPr>
      <dsp:spPr>
        <a:xfrm>
          <a:off x="1722866" y="757749"/>
          <a:ext cx="3138369" cy="3138369"/>
        </a:xfrm>
        <a:custGeom>
          <a:avLst/>
          <a:gdLst/>
          <a:ahLst/>
          <a:cxnLst/>
          <a:rect l="0" t="0" r="0" b="0"/>
          <a:pathLst>
            <a:path>
              <a:moveTo>
                <a:pt x="63810" y="1126251"/>
              </a:moveTo>
              <a:arcTo wR="1569184" hR="1569184" stAng="11783744" swAng="1707544"/>
            </a:path>
          </a:pathLst>
        </a:custGeom>
        <a:noFill/>
        <a:ln w="9525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C66183-1580-4505-83B5-FEA08BAC1E0E}">
      <dsp:nvSpPr>
        <dsp:cNvPr id="0" name=""/>
        <dsp:cNvSpPr/>
      </dsp:nvSpPr>
      <dsp:spPr>
        <a:xfrm rot="5400000">
          <a:off x="-173080" y="173080"/>
          <a:ext cx="1153867" cy="80770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403854"/>
        <a:ext cx="807707" cy="346160"/>
      </dsp:txXfrm>
    </dsp:sp>
    <dsp:sp modelId="{1947594D-36E4-4459-8D75-3456B49E3C76}">
      <dsp:nvSpPr>
        <dsp:cNvPr id="0" name=""/>
        <dsp:cNvSpPr/>
      </dsp:nvSpPr>
      <dsp:spPr>
        <a:xfrm rot="5400000">
          <a:off x="2924446" y="-2116739"/>
          <a:ext cx="750013" cy="4983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2016-2021	</a:t>
          </a: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807707" y="36613"/>
        <a:ext cx="4946879" cy="676787"/>
      </dsp:txXfrm>
    </dsp:sp>
    <dsp:sp modelId="{77665AB3-46A8-4818-B638-AD4D81FCC729}">
      <dsp:nvSpPr>
        <dsp:cNvPr id="0" name=""/>
        <dsp:cNvSpPr/>
      </dsp:nvSpPr>
      <dsp:spPr>
        <a:xfrm rot="5400000">
          <a:off x="-173080" y="1180797"/>
          <a:ext cx="1153867" cy="807707"/>
        </a:xfrm>
        <a:prstGeom prst="chevron">
          <a:avLst/>
        </a:prstGeom>
        <a:solidFill>
          <a:schemeClr val="accent5">
            <a:hueOff val="521082"/>
            <a:satOff val="-4621"/>
            <a:lumOff val="0"/>
            <a:alphaOff val="0"/>
          </a:schemeClr>
        </a:solidFill>
        <a:ln w="25400" cap="flat" cmpd="sng" algn="ctr">
          <a:solidFill>
            <a:schemeClr val="accent5">
              <a:hueOff val="521082"/>
              <a:satOff val="-462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1411571"/>
        <a:ext cx="807707" cy="346160"/>
      </dsp:txXfrm>
    </dsp:sp>
    <dsp:sp modelId="{78D62A96-D93A-4653-802A-A8B7C148E429}">
      <dsp:nvSpPr>
        <dsp:cNvPr id="0" name=""/>
        <dsp:cNvSpPr/>
      </dsp:nvSpPr>
      <dsp:spPr>
        <a:xfrm rot="5400000">
          <a:off x="2924446" y="-1132572"/>
          <a:ext cx="750013" cy="4983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521082"/>
              <a:satOff val="-462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1,370 Participants</a:t>
          </a: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807707" y="1020780"/>
        <a:ext cx="4946879" cy="676787"/>
      </dsp:txXfrm>
    </dsp:sp>
    <dsp:sp modelId="{84D74A99-1AF1-4674-9389-93754030267B}">
      <dsp:nvSpPr>
        <dsp:cNvPr id="0" name=""/>
        <dsp:cNvSpPr/>
      </dsp:nvSpPr>
      <dsp:spPr>
        <a:xfrm rot="5400000">
          <a:off x="-173080" y="2186620"/>
          <a:ext cx="1153867" cy="807707"/>
        </a:xfrm>
        <a:prstGeom prst="chevron">
          <a:avLst/>
        </a:prstGeom>
        <a:solidFill>
          <a:schemeClr val="accent5">
            <a:hueOff val="1042164"/>
            <a:satOff val="-9241"/>
            <a:lumOff val="0"/>
            <a:alphaOff val="0"/>
          </a:schemeClr>
        </a:solidFill>
        <a:ln w="25400" cap="flat" cmpd="sng" algn="ctr">
          <a:solidFill>
            <a:schemeClr val="accent5">
              <a:hueOff val="1042164"/>
              <a:satOff val="-924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2417394"/>
        <a:ext cx="807707" cy="346160"/>
      </dsp:txXfrm>
    </dsp:sp>
    <dsp:sp modelId="{4943476F-4D6E-4A93-9345-9CB7C10A03A7}">
      <dsp:nvSpPr>
        <dsp:cNvPr id="0" name=""/>
        <dsp:cNvSpPr/>
      </dsp:nvSpPr>
      <dsp:spPr>
        <a:xfrm rot="5400000">
          <a:off x="2924446" y="-103199"/>
          <a:ext cx="750013" cy="4983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042164"/>
              <a:satOff val="-9241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2,000 Slots</a:t>
          </a: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807707" y="2050153"/>
        <a:ext cx="4946879" cy="676787"/>
      </dsp:txXfrm>
    </dsp:sp>
    <dsp:sp modelId="{0BFF9AF8-DE0E-4506-9227-E1E8D6033FC8}">
      <dsp:nvSpPr>
        <dsp:cNvPr id="0" name=""/>
        <dsp:cNvSpPr/>
      </dsp:nvSpPr>
      <dsp:spPr>
        <a:xfrm rot="5400000">
          <a:off x="-173080" y="3192443"/>
          <a:ext cx="1153867" cy="807707"/>
        </a:xfrm>
        <a:prstGeom prst="chevron">
          <a:avLst/>
        </a:prstGeom>
        <a:solidFill>
          <a:schemeClr val="accent5">
            <a:hueOff val="1563246"/>
            <a:satOff val="-13862"/>
            <a:lumOff val="0"/>
            <a:alphaOff val="0"/>
          </a:schemeClr>
        </a:solidFill>
        <a:ln w="25400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1" y="3423217"/>
        <a:ext cx="807707" cy="346160"/>
      </dsp:txXfrm>
    </dsp:sp>
    <dsp:sp modelId="{558E0C9E-4F8D-4BB8-A87B-A90D89625853}">
      <dsp:nvSpPr>
        <dsp:cNvPr id="0" name=""/>
        <dsp:cNvSpPr/>
      </dsp:nvSpPr>
      <dsp:spPr>
        <a:xfrm rot="5400000">
          <a:off x="2924446" y="902624"/>
          <a:ext cx="750013" cy="498349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1563246"/>
              <a:satOff val="-13862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solidFill>
                <a:srgbClr val="000000"/>
              </a:solidFill>
              <a:latin typeface="Agency FB" panose="020B0503020202020204" pitchFamily="34" charset="0"/>
            </a:rPr>
            <a:t>Renewal Application Submitted</a:t>
          </a:r>
          <a:endParaRPr lang="en-US" sz="2800" kern="1200" dirty="0">
            <a:solidFill>
              <a:srgbClr val="000000"/>
            </a:solidFill>
            <a:latin typeface="Agency FB" panose="020B0503020202020204" pitchFamily="34" charset="0"/>
          </a:endParaRPr>
        </a:p>
      </dsp:txBody>
      <dsp:txXfrm rot="-5400000">
        <a:off x="807707" y="3055977"/>
        <a:ext cx="4946879" cy="676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0.1064</cdr:x>
      <cdr:y>0.0026</cdr:y>
    </cdr:from>
    <cdr:to>
      <cdr:x>0.8936</cdr:x>
      <cdr:y>0.11551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16632" y="14026"/>
          <a:ext cx="67818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800" dirty="0" smtClean="0">
              <a:solidFill>
                <a:schemeClr val="tx1"/>
              </a:solidFill>
            </a:rPr>
            <a:t>Number of Participants per Waiver Type</a:t>
          </a:r>
          <a:endParaRPr lang="en-US" sz="2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0.39091</cdr:x>
      <cdr:y>0.92002</cdr:y>
    </cdr:from>
    <cdr:to>
      <cdr:x>0.82432</cdr:x>
      <cdr:y>0.98843</cdr:y>
    </cdr:to>
    <cdr:sp macro="" textlink="">
      <cdr:nvSpPr>
        <cdr:cNvPr id="3" name="TextBox 4"/>
        <cdr:cNvSpPr txBox="1"/>
      </cdr:nvSpPr>
      <cdr:spPr>
        <a:xfrm xmlns:a="http://schemas.openxmlformats.org/drawingml/2006/main">
          <a:off x="3367732" y="4967026"/>
          <a:ext cx="3733800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/>
            <a:t>As of March 31, 2016</a:t>
          </a:r>
          <a:endParaRPr lang="en-US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0.05556</cdr:x>
      <cdr:y>0.04745</cdr:y>
    </cdr:from>
    <cdr:to>
      <cdr:x>0.95556</cdr:x>
      <cdr:y>0.21412</cdr:y>
    </cdr:to>
    <cdr:sp macro="" textlink="">
      <cdr:nvSpPr>
        <cdr:cNvPr id="2" name="Title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508000" y="325438"/>
          <a:ext cx="8229600" cy="1143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anchor="ctr">
          <a:normAutofit/>
          <a:scene3d>
            <a:camera prst="orthographicFront"/>
            <a:lightRig rig="soft" dir="t">
              <a:rot lat="0" lon="0" rev="16800000"/>
            </a:lightRig>
          </a:scene3d>
          <a:sp3d prstMaterial="softEdge">
            <a:bevelT w="38100" h="38100"/>
          </a:sp3d>
        </a:bodyPr>
        <a:lstStyle xmlns:a="http://schemas.openxmlformats.org/drawingml/2006/main">
          <a:lvl1pPr algn="ctr" rtl="0" eaLnBrk="1" latinLnBrk="0" hangingPunct="1">
            <a:spcBef>
              <a:spcPct val="0"/>
            </a:spcBef>
            <a:buNone/>
            <a:defRPr kumimoji="0" sz="4100" b="1" kern="1200" cap="none" baseline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r>
            <a:rPr lang="en-US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Average Annual MO </a:t>
          </a:r>
        </a:p>
        <a:p xmlns:a="http://schemas.openxmlformats.org/drawingml/2006/main">
          <a:r>
            <a:rPr lang="en-US" sz="2800" b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Medicaid Cost Per LTSS Participant</a:t>
          </a:r>
          <a:endParaRPr lang="en-US" sz="2800" b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0.83486</cdr:x>
      <cdr:y>0.65672</cdr:y>
    </cdr:from>
    <cdr:to>
      <cdr:x>0.88073</cdr:x>
      <cdr:y>0.70149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934200" y="3352800"/>
          <a:ext cx="381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>
            <a:solidFill>
              <a:schemeClr val="tx1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0.04983</cdr:x>
      <cdr:y>0.88489</cdr:y>
    </cdr:from>
    <cdr:to>
      <cdr:x>0.91113</cdr:x>
      <cdr:y>0.95683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57200" y="2343150"/>
          <a:ext cx="7901940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0.00249</cdr:x>
      <cdr:y>0.88777</cdr:y>
    </cdr:from>
    <cdr:to>
      <cdr:x>0.9259</cdr:x>
      <cdr:y>0.9741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924" y="2315798"/>
          <a:ext cx="8501412" cy="2251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800" dirty="0">
              <a:latin typeface="Arial" pitchFamily="34" charset="0"/>
              <a:cs typeface="Arial" pitchFamily="34" charset="0"/>
            </a:rPr>
            <a:t> *Department</a:t>
          </a:r>
          <a:r>
            <a:rPr lang="en-US" sz="800" baseline="0" dirty="0">
              <a:latin typeface="Arial" pitchFamily="34" charset="0"/>
              <a:cs typeface="Arial" pitchFamily="34" charset="0"/>
            </a:rPr>
            <a:t> of Social Services incurred $8,399,623 in federal expenditures for HCBS in FY </a:t>
          </a:r>
          <a:r>
            <a:rPr lang="en-US" sz="800" baseline="0" dirty="0" smtClean="0">
              <a:latin typeface="Arial" pitchFamily="34" charset="0"/>
              <a:cs typeface="Arial" pitchFamily="34" charset="0"/>
            </a:rPr>
            <a:t>2013,</a:t>
          </a:r>
          <a:r>
            <a:rPr lang="en-US" sz="8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800" baseline="0" dirty="0" smtClean="0">
              <a:latin typeface="Arial" pitchFamily="34" charset="0"/>
              <a:cs typeface="Arial" pitchFamily="34" charset="0"/>
            </a:rPr>
            <a:t>$9,537,729 </a:t>
          </a:r>
          <a:r>
            <a:rPr lang="en-US" sz="800" baseline="0" dirty="0">
              <a:latin typeface="Arial" pitchFamily="34" charset="0"/>
              <a:cs typeface="Arial" pitchFamily="34" charset="0"/>
            </a:rPr>
            <a:t>in FY </a:t>
          </a:r>
          <a:r>
            <a:rPr lang="en-US" sz="800" baseline="0" dirty="0" smtClean="0">
              <a:latin typeface="Arial" pitchFamily="34" charset="0"/>
              <a:cs typeface="Arial" pitchFamily="34" charset="0"/>
            </a:rPr>
            <a:t>2014, $</a:t>
          </a:r>
          <a:r>
            <a:rPr lang="en-US" sz="800" baseline="0" smtClean="0">
              <a:latin typeface="Arial" pitchFamily="34" charset="0"/>
              <a:cs typeface="Arial" pitchFamily="34" charset="0"/>
            </a:rPr>
            <a:t>11,510,220 in FY15</a:t>
          </a:r>
          <a:r>
            <a:rPr lang="en-US" sz="800" smtClean="0">
              <a:latin typeface="Arial" pitchFamily="34" charset="0"/>
              <a:cs typeface="Arial" pitchFamily="34" charset="0"/>
            </a:rPr>
            <a:t> and $685,453 in FY16</a:t>
          </a:r>
          <a:r>
            <a:rPr lang="en-US" sz="800" baseline="0" smtClean="0">
              <a:latin typeface="Arial" pitchFamily="34" charset="0"/>
              <a:cs typeface="Arial" pitchFamily="34" charset="0"/>
            </a:rPr>
            <a:t>.</a:t>
          </a:r>
          <a:endParaRPr lang="en-US" sz="800" baseline="0" dirty="0">
            <a:latin typeface="Arial" pitchFamily="34" charset="0"/>
            <a:cs typeface="Arial" pitchFamily="34" charset="0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0.04418</cdr:x>
      <cdr:y>0.43505</cdr:y>
    </cdr:from>
    <cdr:to>
      <cdr:x>0.35743</cdr:x>
      <cdr:y>0.60529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9400" y="1752600"/>
          <a:ext cx="19812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solidFill>
                <a:schemeClr val="tx1"/>
              </a:solidFill>
            </a:rPr>
            <a:t>37,229 </a:t>
          </a:r>
        </a:p>
        <a:p xmlns:a="http://schemas.openxmlformats.org/drawingml/2006/main">
          <a:r>
            <a:rPr lang="en-US" sz="1800" dirty="0" smtClean="0">
              <a:solidFill>
                <a:schemeClr val="tx1"/>
              </a:solidFill>
            </a:rPr>
            <a:t>PARTICIPANTS</a:t>
          </a:r>
          <a:endParaRPr 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0.30924</cdr:x>
      <cdr:y>0.32156</cdr:y>
    </cdr:from>
    <cdr:to>
      <cdr:x>0.61245</cdr:x>
      <cdr:y>0.4918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5800" y="1295400"/>
          <a:ext cx="1917700" cy="685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solidFill>
                <a:schemeClr val="tx1"/>
              </a:solidFill>
            </a:rPr>
            <a:t>27,617</a:t>
          </a:r>
        </a:p>
        <a:p xmlns:a="http://schemas.openxmlformats.org/drawingml/2006/main">
          <a:r>
            <a:rPr lang="en-US" sz="1800" dirty="0" smtClean="0">
              <a:solidFill>
                <a:schemeClr val="tx1"/>
              </a:solidFill>
            </a:rPr>
            <a:t>PARTICIPANTS</a:t>
          </a:r>
          <a:endParaRPr lang="en-US" sz="1800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FEA614-48D1-43FF-8970-77E9ADB93456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F31D73-A878-466D-AB02-B63F13DF03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75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841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230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733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926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726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117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3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3535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980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0298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information was provided by Celesta – slides 6 and 7 from the MOADSA </a:t>
            </a:r>
            <a:r>
              <a:rPr lang="en-US" dirty="0" smtClean="0"/>
              <a:t>PowerPoint.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982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information was provided by the MICA Team, specifically Andrew Hunter.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1803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was provided by Terri Woodward / Diane Thompson.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349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information comes from the budget book.  </a:t>
            </a:r>
          </a:p>
          <a:p>
            <a:endParaRPr lang="en-US" dirty="0"/>
          </a:p>
          <a:p>
            <a:r>
              <a:rPr lang="en-US" dirty="0" smtClean="0"/>
              <a:t>Source:</a:t>
            </a:r>
          </a:p>
          <a:p>
            <a:r>
              <a:rPr lang="en-US" dirty="0"/>
              <a:t>I:\SDSDivision\FS\Budget\Annual Budget\2017\DSDS Program Descriptions\Medicaid HCB Services 1-27-15 </a:t>
            </a:r>
            <a:r>
              <a:rPr lang="en-US" dirty="0" err="1" smtClean="0"/>
              <a:t>wbedits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Second tab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523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information comes from the budget book.  </a:t>
            </a:r>
          </a:p>
          <a:p>
            <a:endParaRPr lang="en-US" dirty="0"/>
          </a:p>
          <a:p>
            <a:r>
              <a:rPr lang="en-US" dirty="0"/>
              <a:t>Source:</a:t>
            </a:r>
          </a:p>
          <a:p>
            <a:r>
              <a:rPr lang="en-US" dirty="0"/>
              <a:t>I:\SDSDivision\FS\Budget\Annual Budget\2017\DSDS Program Descriptions\Medicaid HCB Services 1-27-15 </a:t>
            </a:r>
            <a:r>
              <a:rPr lang="en-US" dirty="0" err="1"/>
              <a:t>wbedits</a:t>
            </a:r>
            <a:endParaRPr lang="en-US" dirty="0"/>
          </a:p>
          <a:p>
            <a:endParaRPr lang="en-US" dirty="0"/>
          </a:p>
          <a:p>
            <a:r>
              <a:rPr lang="en-US" dirty="0"/>
              <a:t>Second tab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441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89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information was provided by Celesta – slides 6 </a:t>
            </a:r>
            <a:r>
              <a:rPr lang="en-US" dirty="0"/>
              <a:t>and 7 from the MOADSA </a:t>
            </a:r>
            <a:r>
              <a:rPr lang="en-US" dirty="0" err="1" smtClean="0"/>
              <a:t>Powerpoint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2579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30825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501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Provided by Bobbi Jo, requested from:</a:t>
            </a:r>
          </a:p>
          <a:p>
            <a:endParaRPr lang="en-US" dirty="0"/>
          </a:p>
          <a:p>
            <a:r>
              <a:rPr lang="en-US" b="1" dirty="0"/>
              <a:t>Dale </a:t>
            </a:r>
            <a:r>
              <a:rPr lang="en-US" b="1" dirty="0" err="1"/>
              <a:t>Carr</a:t>
            </a:r>
            <a:endParaRPr lang="en-US" dirty="0"/>
          </a:p>
          <a:p>
            <a:r>
              <a:rPr lang="en-US" b="1" dirty="0"/>
              <a:t>MMAC Provider Enrollment Manager</a:t>
            </a:r>
            <a:endParaRPr lang="en-US" dirty="0"/>
          </a:p>
          <a:p>
            <a:r>
              <a:rPr lang="en-US" b="1" dirty="0"/>
              <a:t>205 Jefferson Street, 2</a:t>
            </a:r>
            <a:r>
              <a:rPr lang="en-US" b="1" baseline="30000" dirty="0"/>
              <a:t>nd</a:t>
            </a:r>
            <a:r>
              <a:rPr lang="en-US" b="1" dirty="0"/>
              <a:t> Floor</a:t>
            </a:r>
            <a:endParaRPr lang="en-US" dirty="0"/>
          </a:p>
          <a:p>
            <a:r>
              <a:rPr lang="en-US" b="1" dirty="0"/>
              <a:t>P.O. Box 6500</a:t>
            </a:r>
            <a:endParaRPr lang="en-US" dirty="0"/>
          </a:p>
          <a:p>
            <a:r>
              <a:rPr lang="en-US" b="1" dirty="0"/>
              <a:t>Jefferson City, MO 65102</a:t>
            </a:r>
            <a:endParaRPr lang="en-US" dirty="0"/>
          </a:p>
          <a:p>
            <a:r>
              <a:rPr lang="en-US" b="1" dirty="0"/>
              <a:t>Tel:  (573) 751-5296</a:t>
            </a:r>
            <a:endParaRPr lang="en-US" dirty="0"/>
          </a:p>
          <a:p>
            <a:r>
              <a:rPr lang="en-US" b="1" dirty="0"/>
              <a:t>Fax: (573) 751-5065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12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3142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7564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414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97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6020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048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314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F31D73-A878-466D-AB02-B63F13DF03B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567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Home and Community Based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 (HCB) Services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Celesta Hartgraves, Director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Division of Senior and Disability Services </a:t>
            </a:r>
          </a:p>
          <a:p>
            <a:r>
              <a:rPr lang="en-US" sz="2600" dirty="0" smtClean="0">
                <a:latin typeface="Arial" pitchFamily="34" charset="0"/>
                <a:cs typeface="Arial" pitchFamily="34" charset="0"/>
              </a:rPr>
              <a:t>Department of Health and Senior Services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State Plan Advanced </a:t>
            </a:r>
            <a:br>
              <a:rPr lang="en-US" sz="3600" dirty="0" smtClean="0"/>
            </a:br>
            <a:r>
              <a:rPr lang="en-US" sz="3600" dirty="0" smtClean="0"/>
              <a:t>Personal Care Tasks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7091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Changing bags and hygiene around </a:t>
            </a:r>
            <a:r>
              <a:rPr lang="en-US" sz="2400" dirty="0" smtClean="0"/>
              <a:t>ostomy site</a:t>
            </a:r>
            <a:r>
              <a:rPr lang="en-US" sz="2400" dirty="0"/>
              <a:t>    </a:t>
            </a:r>
            <a:endParaRPr lang="en-US" sz="2400" dirty="0" smtClean="0"/>
          </a:p>
          <a:p>
            <a:pPr marL="137160" lvl="0" indent="0">
              <a:buNone/>
            </a:pPr>
            <a:r>
              <a:rPr lang="en-US" sz="1100" dirty="0"/>
              <a:t> 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Application of medicated </a:t>
            </a:r>
            <a:r>
              <a:rPr lang="en-US" sz="2400" dirty="0" smtClean="0"/>
              <a:t>lotions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105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sz="2400" dirty="0"/>
              <a:t>Passive range of </a:t>
            </a:r>
            <a:r>
              <a:rPr lang="en-US" sz="2400" dirty="0" smtClean="0"/>
              <a:t>motion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105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Use of assistive device for transfers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15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Authorized Nurse Visits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 smtClean="0"/>
              <a:t>Filling </a:t>
            </a:r>
            <a:r>
              <a:rPr lang="en-US" dirty="0"/>
              <a:t>Insulin syringes weekly for </a:t>
            </a:r>
            <a:r>
              <a:rPr lang="en-US" dirty="0" smtClean="0"/>
              <a:t>diabetics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11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Monitoring skin </a:t>
            </a:r>
            <a:r>
              <a:rPr lang="en-US" dirty="0" smtClean="0"/>
              <a:t>condition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11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Nail Care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6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Independent Living Waiver (ILW) </a:t>
            </a:r>
            <a:r>
              <a:rPr lang="en-US" dirty="0"/>
              <a:t>Requirements</a:t>
            </a:r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877166"/>
              </p:ext>
            </p:extLst>
          </p:nvPr>
        </p:nvGraphicFramePr>
        <p:xfrm>
          <a:off x="685800" y="2133600"/>
          <a:ext cx="7543800" cy="4098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53708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ILW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u="sng" dirty="0" smtClean="0"/>
              <a:t>Personal Care Assistance (CDS Model)</a:t>
            </a:r>
          </a:p>
          <a:p>
            <a:pPr marL="137160" indent="0">
              <a:buNone/>
            </a:pPr>
            <a:endParaRPr lang="en-US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265501"/>
              </p:ext>
            </p:extLst>
          </p:nvPr>
        </p:nvGraphicFramePr>
        <p:xfrm>
          <a:off x="1066800" y="2590800"/>
          <a:ext cx="7772400" cy="3688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482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88079"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Bathing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US" sz="2000" dirty="0" smtClean="0"/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Dressing/Grooming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US" sz="2000" dirty="0" smtClean="0"/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Toileting Assistance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US" sz="2000" dirty="0" smtClean="0"/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Cleaning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Meal Preparation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US" sz="2000" dirty="0" smtClean="0"/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Laundry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US" sz="2000" dirty="0" smtClean="0"/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Essential Transportation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lang="en-US" sz="2000" dirty="0" smtClean="0"/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 smtClean="0"/>
                        <a:t> Essential Correspondence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4263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ILW </a:t>
            </a:r>
            <a:r>
              <a:rPr lang="en-US" dirty="0" smtClean="0"/>
              <a:t>Services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chemeClr val="lt1"/>
                </a:solidFill>
              </a:rPr>
              <a:t> 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000" b="1" dirty="0" smtClean="0">
                <a:solidFill>
                  <a:schemeClr val="lt1"/>
                </a:solidFill>
              </a:rPr>
              <a:t>  Financial Management Services </a:t>
            </a:r>
          </a:p>
          <a:p>
            <a:pPr marL="0" indent="0">
              <a:buNone/>
            </a:pPr>
            <a:endParaRPr lang="en-US" sz="1100" b="1" dirty="0">
              <a:solidFill>
                <a:schemeClr val="lt1"/>
              </a:solidFill>
            </a:endParaRPr>
          </a:p>
          <a:p>
            <a:pPr marL="0" indent="-461963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lt1"/>
                </a:solidFill>
              </a:rPr>
              <a:t>Case </a:t>
            </a:r>
            <a:r>
              <a:rPr lang="en-US" sz="2000" b="1" dirty="0" smtClean="0">
                <a:solidFill>
                  <a:schemeClr val="lt1"/>
                </a:solidFill>
              </a:rPr>
              <a:t>Management</a:t>
            </a:r>
          </a:p>
          <a:p>
            <a:pPr marL="0" indent="0">
              <a:buNone/>
            </a:pPr>
            <a:endParaRPr lang="en-US" sz="1100" b="1" dirty="0">
              <a:solidFill>
                <a:schemeClr val="lt1"/>
              </a:solidFill>
            </a:endParaRPr>
          </a:p>
          <a:p>
            <a:pPr marL="0" indent="-461963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lt1"/>
                </a:solidFill>
              </a:rPr>
              <a:t>Environmental Accessibility </a:t>
            </a:r>
            <a:r>
              <a:rPr lang="en-US" sz="2000" b="1" dirty="0" smtClean="0">
                <a:solidFill>
                  <a:schemeClr val="lt1"/>
                </a:solidFill>
              </a:rPr>
              <a:t>Adaptations</a:t>
            </a:r>
          </a:p>
          <a:p>
            <a:pPr marL="0" indent="0">
              <a:buNone/>
            </a:pPr>
            <a:endParaRPr lang="en-US" sz="1100" b="1" dirty="0">
              <a:solidFill>
                <a:schemeClr val="lt1"/>
              </a:solidFill>
            </a:endParaRPr>
          </a:p>
          <a:p>
            <a:pPr marL="0" indent="-461963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lt1"/>
                </a:solidFill>
              </a:rPr>
              <a:t>Specialized Medical </a:t>
            </a:r>
            <a:r>
              <a:rPr lang="en-US" sz="2000" b="1" dirty="0" smtClean="0">
                <a:solidFill>
                  <a:schemeClr val="lt1"/>
                </a:solidFill>
              </a:rPr>
              <a:t>Equipment</a:t>
            </a:r>
          </a:p>
          <a:p>
            <a:pPr marL="0" indent="0">
              <a:buNone/>
            </a:pPr>
            <a:endParaRPr lang="en-US" sz="1100" b="1" dirty="0">
              <a:solidFill>
                <a:schemeClr val="lt1"/>
              </a:solidFill>
            </a:endParaRPr>
          </a:p>
          <a:p>
            <a:pPr marL="0" indent="-461963">
              <a:buFont typeface="Wingdings" panose="05000000000000000000" pitchFamily="2" charset="2"/>
              <a:buChar char="ü"/>
            </a:pPr>
            <a:r>
              <a:rPr lang="en-US" sz="2000" b="1" dirty="0">
                <a:solidFill>
                  <a:schemeClr val="lt1"/>
                </a:solidFill>
              </a:rPr>
              <a:t>Specialized Medical Supplies</a:t>
            </a:r>
          </a:p>
          <a:p>
            <a:pPr marL="0" indent="-457200">
              <a:buFont typeface="Wingdings" panose="05000000000000000000" pitchFamily="2" charset="2"/>
              <a:buChar char="ü"/>
            </a:pPr>
            <a:endParaRPr lang="en-US" sz="2000" b="1" dirty="0">
              <a:solidFill>
                <a:schemeClr val="l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86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Status of Waiver </a:t>
            </a:r>
            <a:r>
              <a:rPr lang="en-US" dirty="0" smtClean="0"/>
              <a:t>Agreement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4290043"/>
              </p:ext>
            </p:extLst>
          </p:nvPr>
        </p:nvGraphicFramePr>
        <p:xfrm>
          <a:off x="2057400" y="2514600"/>
          <a:ext cx="4876800" cy="266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59649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Aged and Disabled Waiver (ADW) Requirements</a:t>
            </a:r>
            <a:endParaRPr lang="en-US" dirty="0"/>
          </a:p>
        </p:txBody>
      </p:sp>
      <p:graphicFrame>
        <p:nvGraphicFramePr>
          <p:cNvPr id="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4682106"/>
              </p:ext>
            </p:extLst>
          </p:nvPr>
        </p:nvGraphicFramePr>
        <p:xfrm>
          <a:off x="1905000" y="2133600"/>
          <a:ext cx="5486400" cy="388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08254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ADW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u="sng" dirty="0" smtClean="0"/>
              <a:t>Homemaker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417142"/>
              </p:ext>
            </p:extLst>
          </p:nvPr>
        </p:nvGraphicFramePr>
        <p:xfrm>
          <a:off x="1600200" y="2590800"/>
          <a:ext cx="70104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400"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Meals/Dishes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Clean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Laundry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Iron/Mend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Shopping/Errands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Essential Correspondence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Trash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711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ADW </a:t>
            </a:r>
            <a:r>
              <a:rPr lang="en-US" dirty="0" smtClean="0"/>
              <a:t>Services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u="sng" dirty="0" smtClean="0"/>
              <a:t>Chore – Short-term/Intermittent</a:t>
            </a:r>
          </a:p>
          <a:p>
            <a:pPr marL="137160" indent="0" algn="ctr">
              <a:buNone/>
            </a:pPr>
            <a:r>
              <a:rPr lang="en-US" sz="2000" dirty="0" smtClean="0"/>
              <a:t>(Medically Necessary/Unmet Need)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67860"/>
              </p:ext>
            </p:extLst>
          </p:nvPr>
        </p:nvGraphicFramePr>
        <p:xfrm>
          <a:off x="838200" y="2971800"/>
          <a:ext cx="7696200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19400"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Wash walls and woodwork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Clean closets, basements  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 and attics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Shampoo rugs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Air mattresses and bedding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Spray for Insects (over the 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counter)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endParaRPr kumimoji="0" lang="en-US" sz="20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Wingdings" panose="05000000000000000000" pitchFamily="2" charset="2"/>
                        <a:buChar char="ü"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Rodent control (over the </a:t>
                      </a:r>
                    </a:p>
                    <a:p>
                      <a:pPr lvl="0">
                        <a:buFont typeface="Wingdings" panose="05000000000000000000" pitchFamily="2" charset="2"/>
                        <a:buNone/>
                      </a:pPr>
                      <a:r>
                        <a:rPr kumimoji="0"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counter)</a:t>
                      </a:r>
                      <a:endParaRPr kumimoji="0" lang="en-US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9619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ADW </a:t>
            </a:r>
            <a:r>
              <a:rPr lang="en-US" dirty="0" smtClean="0"/>
              <a:t>Services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 algn="ctr">
              <a:buNone/>
            </a:pPr>
            <a:r>
              <a:rPr lang="en-US" u="sng" dirty="0" smtClean="0"/>
              <a:t>Respite Care</a:t>
            </a:r>
            <a:endParaRPr lang="en-US" u="sng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7241098"/>
              </p:ext>
            </p:extLst>
          </p:nvPr>
        </p:nvGraphicFramePr>
        <p:xfrm>
          <a:off x="381000" y="2743200"/>
          <a:ext cx="8915400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7000">
                <a:tc>
                  <a:txBody>
                    <a:bodyPr/>
                    <a:lstStyle/>
                    <a:p>
                      <a:pPr marL="282575" lvl="0" indent="-339725"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3000" u="sng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Basic Respite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endParaRPr lang="en-US" sz="3000" u="sng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  <a:p>
                      <a:pPr marL="0" lvl="0" indent="0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endParaRPr lang="en-US" sz="3000" u="sng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  <a:p>
                      <a:pPr marL="517525" lvl="1" indent="-287338">
                        <a:buFont typeface="Wingdings" panose="05000000000000000000" pitchFamily="2" charset="2"/>
                        <a:buChar char="q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Unit (15 min) or </a:t>
                      </a:r>
                    </a:p>
                    <a:p>
                      <a:pPr marL="230187" lvl="1" indent="0">
                        <a:buFont typeface="Wingdings" panose="05000000000000000000" pitchFamily="2" charset="2"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     Block (9-12 hours)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2575" lvl="0" indent="-277813"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2900" u="sng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Advanced Respite Care</a:t>
                      </a:r>
                    </a:p>
                    <a:p>
                      <a:pPr marL="4762" lvl="0" indent="0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endParaRPr lang="en-US" sz="2900" u="sng" kern="0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  <a:p>
                      <a:pPr marL="287338" lvl="0" indent="-287338">
                        <a:buFont typeface="Wingdings" panose="05000000000000000000" pitchFamily="2" charset="2"/>
                        <a:buChar char="q"/>
                      </a:pPr>
                      <a:r>
                        <a:rPr lang="en-US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Unit (15 min) or 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     Block (9-12 hours) or 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     Daily (17-24 hours)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indent="-342900">
                        <a:spcBef>
                          <a:spcPts val="0"/>
                        </a:spcBef>
                        <a:buFont typeface="Wingdings" panose="05000000000000000000" pitchFamily="2" charset="2"/>
                        <a:buChar char="ü"/>
                      </a:pPr>
                      <a:r>
                        <a:rPr lang="en-US" sz="3000" u="sng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Nurse Respite   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3000" u="none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   </a:t>
                      </a:r>
                      <a:r>
                        <a:rPr lang="en-US" sz="3000" u="sng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Care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endParaRPr lang="en-US" sz="3000" u="sng" kern="0" dirty="0" smtClean="0">
                        <a:solidFill>
                          <a:schemeClr val="tx1"/>
                        </a:solidFill>
                        <a:latin typeface="Agency FB" panose="020B0503020202020204" pitchFamily="34" charset="0"/>
                      </a:endParaRPr>
                    </a:p>
                    <a:p>
                      <a:pPr marL="287338" lvl="0" indent="-287338">
                        <a:buFont typeface="Wingdings" panose="05000000000000000000" pitchFamily="2" charset="2"/>
                        <a:buChar char="q"/>
                      </a:pPr>
                      <a:r>
                        <a:rPr lang="en-US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Unit (15 min) or </a:t>
                      </a:r>
                    </a:p>
                    <a:p>
                      <a:pPr marL="0" lvl="0" indent="0">
                        <a:buFont typeface="Wingdings" panose="05000000000000000000" pitchFamily="2" charset="2"/>
                        <a:buNone/>
                      </a:pPr>
                      <a:r>
                        <a:rPr lang="en-US" kern="0" dirty="0" smtClean="0">
                          <a:solidFill>
                            <a:schemeClr val="tx1"/>
                          </a:solidFill>
                          <a:latin typeface="Agency FB" panose="020B0503020202020204" pitchFamily="34" charset="0"/>
                        </a:rPr>
                        <a:t>      Block (9-12 hours)</a:t>
                      </a:r>
                    </a:p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692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631690"/>
              </p:ext>
            </p:extLst>
          </p:nvPr>
        </p:nvGraphicFramePr>
        <p:xfrm>
          <a:off x="838200" y="1828800"/>
          <a:ext cx="7696198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5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0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770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770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1109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2011-2014 </a:t>
                      </a:r>
                      <a:r>
                        <a:rPr lang="en-US" sz="2400" b="0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Projections are from the 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 American</a:t>
                      </a:r>
                      <a:r>
                        <a:rPr lang="en-US" sz="2400" b="0" i="1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Community Survey</a:t>
                      </a:r>
                      <a:r>
                        <a:rPr lang="en-US" sz="2400" b="0" i="1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4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65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Missouri Population Estimates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9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Age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65+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854,604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884,325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908,358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931,890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558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Age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18-64 </a:t>
                      </a: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and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Disabled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449,310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454,722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465,901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478,963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9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 Missouri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Population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6,010,688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6,021,988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6,044,171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0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6,063,589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>
                <a:effectLst/>
              </a:rPr>
              <a:t>Missouri Population Estimates</a:t>
            </a:r>
            <a:endParaRPr lang="en-US" sz="2800" b="0" dirty="0"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ADW </a:t>
            </a:r>
            <a:r>
              <a:rPr lang="en-US" dirty="0" smtClean="0"/>
              <a:t>Services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endParaRPr lang="en-US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Adult Day Care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Home Delivered Meals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0869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Status of Waiver </a:t>
            </a:r>
            <a:r>
              <a:rPr lang="en-US" dirty="0" smtClean="0"/>
              <a:t>Agreement</a:t>
            </a:r>
            <a:endParaRPr lang="en-US" dirty="0"/>
          </a:p>
        </p:txBody>
      </p:sp>
      <p:graphicFrame>
        <p:nvGraphicFramePr>
          <p:cNvPr id="5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1579603"/>
              </p:ext>
            </p:extLst>
          </p:nvPr>
        </p:nvGraphicFramePr>
        <p:xfrm>
          <a:off x="1676400" y="2057400"/>
          <a:ext cx="6400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352571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Adult Day Care Waiver (ADCW) Requirements</a:t>
            </a:r>
            <a:endParaRPr lang="en-US" dirty="0"/>
          </a:p>
        </p:txBody>
      </p:sp>
      <p:graphicFrame>
        <p:nvGraphicFramePr>
          <p:cNvPr id="4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486175"/>
              </p:ext>
            </p:extLst>
          </p:nvPr>
        </p:nvGraphicFramePr>
        <p:xfrm>
          <a:off x="1524000" y="1981200"/>
          <a:ext cx="6477000" cy="3946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226803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ADCW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v"/>
            </a:pPr>
            <a:endParaRPr lang="en-US" dirty="0" smtClean="0"/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dirty="0" smtClean="0"/>
              <a:t>Adult </a:t>
            </a:r>
            <a:r>
              <a:rPr lang="en-US" dirty="0"/>
              <a:t>Day Care  (15 Minute Units)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en-US" dirty="0" smtClean="0"/>
              <a:t>Limitations:</a:t>
            </a:r>
            <a:endParaRPr lang="en-US" dirty="0"/>
          </a:p>
          <a:p>
            <a:pPr marL="1314450" lvl="1" indent="-569913">
              <a:buFont typeface="Wingdings" panose="05000000000000000000" pitchFamily="2" charset="2"/>
              <a:buChar char="§"/>
            </a:pPr>
            <a:r>
              <a:rPr lang="en-US" sz="2800" dirty="0"/>
              <a:t>10 hours per day</a:t>
            </a:r>
          </a:p>
          <a:p>
            <a:pPr marL="1314450" lvl="1" indent="-569913">
              <a:buFont typeface="Wingdings" panose="05000000000000000000" pitchFamily="2" charset="2"/>
              <a:buChar char="§"/>
            </a:pPr>
            <a:r>
              <a:rPr lang="en-US" sz="2800" dirty="0"/>
              <a:t>5 days per week</a:t>
            </a:r>
          </a:p>
          <a:p>
            <a:pPr marL="1314450" lvl="1" indent="-569913">
              <a:buFont typeface="Wingdings" panose="05000000000000000000" pitchFamily="2" charset="2"/>
              <a:buChar char="§"/>
            </a:pPr>
            <a:r>
              <a:rPr lang="en-US" sz="2800" dirty="0"/>
              <a:t>No more than 8 units per day of transportation to and from ADC facility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567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Restrictions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436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en-US" dirty="0" smtClean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 smtClean="0"/>
              <a:t>Not </a:t>
            </a:r>
            <a:r>
              <a:rPr lang="en-US" dirty="0"/>
              <a:t>available </a:t>
            </a:r>
            <a:r>
              <a:rPr lang="en-US" dirty="0" smtClean="0"/>
              <a:t>to: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Residential Care Facilities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Assisted Living Facilities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dirty="0" smtClean="0"/>
              <a:t>Individualized Supported Living</a:t>
            </a: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en-US" sz="1100" dirty="0"/>
          </a:p>
          <a:p>
            <a:pPr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dirty="0"/>
              <a:t>Blind </a:t>
            </a:r>
            <a:r>
              <a:rPr lang="en-US" dirty="0" smtClean="0"/>
              <a:t>Pension</a:t>
            </a:r>
          </a:p>
          <a:p>
            <a:pPr marL="137160" indent="0">
              <a:spcBef>
                <a:spcPts val="600"/>
              </a:spcBef>
              <a:buNone/>
            </a:pP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4154275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Status of Waiver </a:t>
            </a:r>
            <a:r>
              <a:rPr lang="en-US" dirty="0" smtClean="0"/>
              <a:t>Agreement</a:t>
            </a:r>
            <a:endParaRPr lang="en-US" dirty="0"/>
          </a:p>
        </p:txBody>
      </p:sp>
      <p:graphicFrame>
        <p:nvGraphicFramePr>
          <p:cNvPr id="4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475424"/>
              </p:ext>
            </p:extLst>
          </p:nvPr>
        </p:nvGraphicFramePr>
        <p:xfrm>
          <a:off x="1828800" y="1981200"/>
          <a:ext cx="5791200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8290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6916" y="3048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Statistics on </a:t>
            </a:r>
            <a:r>
              <a:rPr lang="en-US" altLang="en-US" sz="40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Participants</a:t>
            </a:r>
            <a:endParaRPr lang="en-US" sz="400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2446911636"/>
              </p:ext>
            </p:extLst>
          </p:nvPr>
        </p:nvGraphicFramePr>
        <p:xfrm>
          <a:off x="289868" y="1433774"/>
          <a:ext cx="8615064" cy="5398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6925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955041"/>
              </p:ext>
            </p:extLst>
          </p:nvPr>
        </p:nvGraphicFramePr>
        <p:xfrm>
          <a:off x="350309" y="2057400"/>
          <a:ext cx="8382003" cy="2085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77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5647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FY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014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New Referrals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16,429*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20,886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21,779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26,294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23,796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87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Care Plan Changes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29,891*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35,090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35,323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35,882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37,694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Home and Community Based Services</a:t>
            </a:r>
            <a:endParaRPr lang="en-US" sz="2800" b="0" dirty="0"/>
          </a:p>
        </p:txBody>
      </p:sp>
      <p:sp>
        <p:nvSpPr>
          <p:cNvPr id="5" name="TextBox 4"/>
          <p:cNvSpPr txBox="1"/>
          <p:nvPr/>
        </p:nvSpPr>
        <p:spPr>
          <a:xfrm>
            <a:off x="350309" y="4805065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   This number is low due to transition to third party administrator.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" y="304800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MO Medicaid Long Term Services &amp; Supports (LTSS) Participants</a:t>
            </a:r>
            <a:endParaRPr lang="en-US" sz="2000" dirty="0"/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8768159"/>
              </p:ext>
            </p:extLst>
          </p:nvPr>
        </p:nvGraphicFramePr>
        <p:xfrm>
          <a:off x="419100" y="1371600"/>
          <a:ext cx="8229600" cy="4924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586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126453"/>
              </p:ext>
            </p:extLst>
          </p:nvPr>
        </p:nvGraphicFramePr>
        <p:xfrm>
          <a:off x="0" y="27264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045115"/>
              </p:ext>
            </p:extLst>
          </p:nvPr>
        </p:nvGraphicFramePr>
        <p:xfrm>
          <a:off x="533400" y="1447800"/>
          <a:ext cx="83058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8745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838200" y="1447800"/>
          <a:ext cx="7315200" cy="1828800"/>
        </p:xfrm>
        <a:graphic>
          <a:graphicData uri="http://schemas.openxmlformats.org/drawingml/2006/table">
            <a:tbl>
              <a:tblPr/>
              <a:tblGrid>
                <a:gridCol w="731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0" b="1" i="0" u="none" strike="noStrike" dirty="0" smtClean="0">
                          <a:latin typeface="Arial"/>
                        </a:rPr>
                        <a:t>What </a:t>
                      </a:r>
                      <a:r>
                        <a:rPr lang="en-US" sz="6000" b="1" i="0" u="none" strike="noStrike" dirty="0">
                          <a:latin typeface="Arial"/>
                        </a:rPr>
                        <a:t>does this program do?</a:t>
                      </a:r>
                    </a:p>
                  </a:txBody>
                  <a:tcPr marL="0" marR="0" marT="0" marB="0" anchor="b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Expenditure History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513896"/>
              </p:ext>
            </p:extLst>
          </p:nvPr>
        </p:nvGraphicFramePr>
        <p:xfrm>
          <a:off x="228600" y="1371600"/>
          <a:ext cx="8686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781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304800"/>
            <a:ext cx="807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000" dirty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Statistics on Participants </a:t>
            </a:r>
            <a:endParaRPr lang="en-US" sz="400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447800"/>
            <a:ext cx="75438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dirty="0">
                <a:ln w="6350"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Consumer Directed Services Participants </a:t>
            </a:r>
          </a:p>
          <a:p>
            <a:pPr algn="ctr"/>
            <a:r>
              <a:rPr lang="en-US" altLang="en-US" sz="2800" dirty="0">
                <a:ln w="6350"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vs. </a:t>
            </a:r>
          </a:p>
          <a:p>
            <a:pPr algn="ctr"/>
            <a:r>
              <a:rPr lang="en-US" altLang="en-US" sz="2800" dirty="0">
                <a:ln w="6350"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Agency Model Participants</a:t>
            </a:r>
            <a:endParaRPr lang="ru-RU" altLang="en-US" sz="2800" dirty="0">
              <a:ln w="6350">
                <a:noFill/>
              </a:ln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141073598"/>
              </p:ext>
            </p:extLst>
          </p:nvPr>
        </p:nvGraphicFramePr>
        <p:xfrm>
          <a:off x="1625600" y="2590800"/>
          <a:ext cx="6324600" cy="4028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657600" y="6298734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As of March 31,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2634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In-Home vs. Consumer Directed HCB Services</a:t>
            </a:r>
            <a:endParaRPr lang="en-US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1166533"/>
              </p:ext>
            </p:extLst>
          </p:nvPr>
        </p:nvGraphicFramePr>
        <p:xfrm>
          <a:off x="304802" y="1905000"/>
          <a:ext cx="8610598" cy="439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95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6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7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92064">
                <a:tc>
                  <a:txBody>
                    <a:bodyPr/>
                    <a:lstStyle/>
                    <a:p>
                      <a:pPr algn="l" fontAlgn="b"/>
                      <a:endParaRPr lang="en-US" sz="24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 </a:t>
                      </a: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Proj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.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39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In-Home Clients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37,972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37,566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35,961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35,776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3947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Consumer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Directed Services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Consumers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22,718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25,855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28,750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2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31,311</a:t>
                      </a:r>
                      <a:endParaRPr kumimoji="0" lang="en-US" sz="2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Individuals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may appear in both counts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078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17209667"/>
              </p:ext>
            </p:extLst>
          </p:nvPr>
        </p:nvGraphicFramePr>
        <p:xfrm>
          <a:off x="8389" y="152400"/>
          <a:ext cx="8907010" cy="5721082"/>
        </p:xfrm>
        <a:graphic>
          <a:graphicData uri="http://schemas.openxmlformats.org/drawingml/2006/table">
            <a:tbl>
              <a:tblPr/>
              <a:tblGrid>
                <a:gridCol w="2622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19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98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4300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24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Arial" pitchFamily="34" charset="0"/>
                        </a:rPr>
                        <a:t>Home and Community Based Services</a:t>
                      </a:r>
                      <a:endParaRPr lang="en-US" sz="24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95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"/>
                        </a:rPr>
                        <a:t>FY </a:t>
                      </a:r>
                      <a:r>
                        <a:rPr lang="en-US" sz="1600" b="1" i="0" u="none" strike="noStrike" dirty="0" smtClean="0">
                          <a:latin typeface="Arial"/>
                        </a:rPr>
                        <a:t>2013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"/>
                        </a:rPr>
                        <a:t>FY </a:t>
                      </a:r>
                      <a:r>
                        <a:rPr lang="en-US" sz="1600" b="1" i="0" u="none" strike="noStrike" dirty="0" smtClean="0">
                          <a:latin typeface="Arial"/>
                        </a:rPr>
                        <a:t>2014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"/>
                        </a:rPr>
                        <a:t>FY </a:t>
                      </a:r>
                      <a:r>
                        <a:rPr lang="en-US" sz="1600" b="1" i="0" u="none" strike="noStrike" dirty="0" smtClean="0">
                          <a:latin typeface="Arial"/>
                        </a:rPr>
                        <a:t>2015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latin typeface="Arial"/>
                        </a:rPr>
                        <a:t>FY </a:t>
                      </a:r>
                      <a:r>
                        <a:rPr lang="en-US" sz="1600" b="1" i="0" u="none" strike="noStrike" dirty="0" smtClean="0">
                          <a:latin typeface="Arial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1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latin typeface="Arial"/>
                        </a:rPr>
                        <a:t>Actual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latin typeface="Arial"/>
                        </a:rPr>
                        <a:t>Actual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latin typeface="Arial"/>
                        </a:rPr>
                        <a:t>Actual</a:t>
                      </a:r>
                      <a:endParaRPr lang="en-US" sz="1600" b="1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>
                          <a:latin typeface="Arial"/>
                        </a:rPr>
                        <a:t>Projected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7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In-Home Clients (IHS) 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37,972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37,566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35,961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35,776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5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Consumer Directed Services Consumers (CDS)*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22,718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25,855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28,750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31,311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78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Residential Care Facility Clients (RCF)*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6,660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6,431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6,375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1600" b="0" i="0" u="none" strike="noStrike" kern="1200" dirty="0" smtClean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6,275 </a:t>
                      </a:r>
                      <a:endParaRPr kumimoji="0" lang="en-US" sz="1600" b="0" i="0" u="none" strike="noStrike" kern="1200" dirty="0">
                        <a:solidFill>
                          <a:schemeClr val="tx1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75491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Home and Community Based Providers/Vendors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Arial"/>
                        </a:rPr>
                        <a:t>1,080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Arial"/>
                        </a:rPr>
                        <a:t>1,204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Arial"/>
                        </a:rPr>
                        <a:t>1,294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latin typeface="Arial"/>
                        </a:rPr>
                        <a:t>1,480</a:t>
                      </a:r>
                      <a:endParaRPr lang="en-US" sz="1600" b="0" i="0" u="none" strike="noStrike" dirty="0">
                        <a:latin typeface="Arial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781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latin typeface="Arial"/>
                        </a:rPr>
                        <a:t>* Client numbers based upon number of clients receiving services during fiscal year.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25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Home and Community Based Services</a:t>
            </a:r>
            <a:endParaRPr lang="en-US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2861701"/>
              </p:ext>
            </p:extLst>
          </p:nvPr>
        </p:nvGraphicFramePr>
        <p:xfrm>
          <a:off x="76200" y="4495801"/>
          <a:ext cx="8991602" cy="2057399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82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3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4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3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3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3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0224">
                <a:tc>
                  <a:txBody>
                    <a:bodyPr/>
                    <a:lstStyle/>
                    <a:p>
                      <a:pPr algn="l" fontAlgn="b"/>
                      <a:endParaRPr lang="en-US" sz="1400" b="0" i="1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FY 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2016 YTD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43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In-Home Services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43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CDS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43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ADHC/ADC Waiver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43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RCF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433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423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435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1,020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1,080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1,204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1,294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1,480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0807477"/>
              </p:ext>
            </p:extLst>
          </p:nvPr>
        </p:nvGraphicFramePr>
        <p:xfrm>
          <a:off x="990600" y="1219200"/>
          <a:ext cx="70866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Telephony/Electronic Visit</a:t>
            </a:r>
            <a:br>
              <a:rPr lang="en-US" dirty="0"/>
            </a:br>
            <a:r>
              <a:rPr lang="en-US" dirty="0"/>
              <a:t>Verification (EVV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In 2010, SB 1007 and SB 842 modified section 660.023 &amp; 208.909 </a:t>
            </a:r>
            <a:r>
              <a:rPr lang="en-US" dirty="0" err="1" smtClean="0"/>
              <a:t>RSMo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All providers and vendors shall have, maintain and use a telephone tracking system for the purpose of reporting and verifying the delivery of In-home and CDS as authorized by the department of Health and Senior Services, or its designee.</a:t>
            </a:r>
          </a:p>
          <a:p>
            <a:pPr lvl="1"/>
            <a:r>
              <a:rPr lang="en-US" dirty="0" smtClean="0"/>
              <a:t>The telephone tracking system shall be used to process payroll for employees and for submitting claims for reimbursement to the MO </a:t>
            </a:r>
            <a:r>
              <a:rPr lang="en-US" dirty="0" err="1" smtClean="0"/>
              <a:t>HealthNet</a:t>
            </a:r>
            <a:r>
              <a:rPr lang="en-US" dirty="0" smtClean="0"/>
              <a:t> Division.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54478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Telephony/Electronic Visit</a:t>
            </a:r>
            <a:br>
              <a:rPr lang="en-US" dirty="0"/>
            </a:br>
            <a:r>
              <a:rPr lang="en-US" dirty="0"/>
              <a:t>Verification (EVV</a:t>
            </a:r>
            <a:r>
              <a:rPr lang="en-US" dirty="0" smtClean="0"/>
              <a:t>)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The statutory requirement for using a telephone tracking system does not apply to providers of Personal Care in an Assisted Living Facility or Residential Care Facility (ALF/PC RCF) or Adult Day Care setting (ADCW).</a:t>
            </a:r>
          </a:p>
          <a:p>
            <a:pPr lvl="1"/>
            <a:r>
              <a:rPr lang="en-US" dirty="0" smtClean="0"/>
              <a:t>DSDS promulgated a regulation regarding this statutory requirement for HCBS Providers.  Missouri 19 CSR 15-9 Electronic Visit Verification became effective on February 29, 2016.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667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Telephony/Electronic Visit</a:t>
            </a:r>
            <a:br>
              <a:rPr lang="en-US" dirty="0"/>
            </a:br>
            <a:r>
              <a:rPr lang="en-US" dirty="0"/>
              <a:t>Verification (EVV) (Cont.)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smtClean="0"/>
              <a:t>term “Electronic Visit </a:t>
            </a:r>
            <a:r>
              <a:rPr lang="en-US" dirty="0"/>
              <a:t>V</a:t>
            </a:r>
            <a:r>
              <a:rPr lang="en-US" smtClean="0"/>
              <a:t>erification</a:t>
            </a:r>
            <a:r>
              <a:rPr lang="en-US" dirty="0" smtClean="0"/>
              <a:t>” (EVV) as defined in the regulation, includes telephone and </a:t>
            </a:r>
            <a:r>
              <a:rPr lang="en-US" smtClean="0"/>
              <a:t>computer-based systems, </a:t>
            </a:r>
            <a:r>
              <a:rPr lang="en-US" dirty="0" smtClean="0"/>
              <a:t>as well as other electronic technology which HCBS providers can utilize to meet the statutory requirements.</a:t>
            </a:r>
          </a:p>
          <a:p>
            <a:pPr lvl="1"/>
            <a:r>
              <a:rPr lang="en-US" dirty="0" smtClean="0"/>
              <a:t>In instances where a telephone or other electronic verification options are not available or accessible in the participant’s home, or the participant refuses to allow the use of EVV, the vendor/provider must have documentation on file explaining the reason attendant is not using EVV.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1981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81" name="Picture 4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191" y="4720"/>
            <a:ext cx="5105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685800"/>
            <a:ext cx="8229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endParaRPr lang="en-US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Home and Community Based Services</a:t>
            </a:r>
            <a:endParaRPr lang="en-US" sz="28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This core funding reimburses:</a:t>
            </a:r>
          </a:p>
          <a:p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12813" indent="-455613">
              <a:buFont typeface="Wingdings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Agencies providing in-home services; and</a:t>
            </a:r>
          </a:p>
          <a:p>
            <a:pPr marL="912813" indent="-455613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912813" indent="-455613">
              <a:buFont typeface="Wingdings" pitchFamily="2" charset="2"/>
              <a:buChar char="v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Individual vendors performing consumer directed services. 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Long-Term Care </a:t>
            </a:r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000" dirty="0"/>
              <a:t>The Department of Health and Senior Services (DHSS) is responsible </a:t>
            </a:r>
            <a:r>
              <a:rPr lang="en-US" sz="2000" dirty="0" smtClean="0"/>
              <a:t>for assessing </a:t>
            </a:r>
            <a:r>
              <a:rPr lang="en-US" sz="2000" dirty="0"/>
              <a:t>Medicaid participants’ Level of Care (LOC) to determine if their </a:t>
            </a:r>
            <a:r>
              <a:rPr lang="en-US" sz="2000" dirty="0" smtClean="0"/>
              <a:t>needs </a:t>
            </a:r>
            <a:r>
              <a:rPr lang="en-US" sz="2000" dirty="0"/>
              <a:t>meet a 21-point count, making them eligible for long-term care </a:t>
            </a:r>
            <a:r>
              <a:rPr lang="en-US" sz="2000" dirty="0" smtClean="0"/>
              <a:t>services </a:t>
            </a:r>
            <a:r>
              <a:rPr lang="en-US" sz="2000" dirty="0"/>
              <a:t>under the </a:t>
            </a:r>
            <a:r>
              <a:rPr lang="en-US" sz="2000" dirty="0" smtClean="0"/>
              <a:t>Medicaid </a:t>
            </a:r>
            <a:r>
              <a:rPr lang="en-US" sz="2000" dirty="0"/>
              <a:t>program</a:t>
            </a:r>
            <a:r>
              <a:rPr lang="en-US" sz="2000" dirty="0" smtClean="0"/>
              <a:t>.</a:t>
            </a:r>
          </a:p>
          <a:p>
            <a:endParaRPr lang="en-US" sz="2400" dirty="0" smtClean="0"/>
          </a:p>
          <a:p>
            <a:pPr lvl="1"/>
            <a:r>
              <a:rPr lang="en-US" sz="2000" dirty="0"/>
              <a:t>Those meeting the 21-point count qualify for nursing home or home and community-based </a:t>
            </a:r>
            <a:r>
              <a:rPr lang="en-US" sz="2000" dirty="0" smtClean="0"/>
              <a:t>services (HCBS).</a:t>
            </a:r>
          </a:p>
          <a:p>
            <a:pPr marL="585216" lvl="1" indent="0">
              <a:buNone/>
            </a:pPr>
            <a:endParaRPr lang="en-US" sz="2000" dirty="0" smtClean="0"/>
          </a:p>
          <a:p>
            <a:pPr lvl="1"/>
            <a:r>
              <a:rPr lang="en-US" sz="2000" dirty="0"/>
              <a:t>DHSS develops HCBS plans of care and makes changes to those plans as appropriate</a:t>
            </a:r>
            <a:r>
              <a:rPr lang="en-US" sz="2000" dirty="0" smtClean="0"/>
              <a:t>.</a:t>
            </a:r>
          </a:p>
          <a:p>
            <a:pPr marL="585216" lvl="1" indent="0">
              <a:buNone/>
            </a:pPr>
            <a:endParaRPr lang="en-US" sz="2000" dirty="0" smtClean="0"/>
          </a:p>
          <a:p>
            <a:pPr lvl="1"/>
            <a:r>
              <a:rPr lang="en-US" sz="2000" dirty="0"/>
              <a:t>DHSS manages and oversees annual reassessments of Medicaid participants currently participating </a:t>
            </a:r>
            <a:r>
              <a:rPr lang="en-US" sz="2000" dirty="0" smtClean="0"/>
              <a:t>in the </a:t>
            </a:r>
            <a:r>
              <a:rPr lang="en-US" sz="2000" dirty="0"/>
              <a:t>HCBS program to ensure they remain eligible for such services and are receiving the </a:t>
            </a:r>
            <a:r>
              <a:rPr lang="en-US" sz="2000" dirty="0" smtClean="0"/>
              <a:t>appropriate level </a:t>
            </a:r>
            <a:r>
              <a:rPr lang="en-US" sz="2000" dirty="0"/>
              <a:t>of services.</a:t>
            </a:r>
          </a:p>
        </p:txBody>
      </p:sp>
    </p:spTree>
    <p:extLst>
      <p:ext uri="{BB962C8B-B14F-4D97-AF65-F5344CB8AC3E}">
        <p14:creationId xmlns:p14="http://schemas.microsoft.com/office/powerpoint/2010/main" val="3053038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Home and Community Based Services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 smtClean="0"/>
              <a:t>Medicaid </a:t>
            </a:r>
            <a:r>
              <a:rPr lang="en-US" dirty="0"/>
              <a:t>funded HCBS are available through either State Plan services or through a Home and Community Based Waiver</a:t>
            </a:r>
            <a:r>
              <a:rPr lang="en-US" dirty="0" smtClean="0"/>
              <a:t>.</a:t>
            </a:r>
          </a:p>
          <a:p>
            <a:pPr lvl="0">
              <a:buFont typeface="Wingdings" panose="05000000000000000000" pitchFamily="2" charset="2"/>
              <a:buChar char="v"/>
            </a:pPr>
            <a:endParaRPr lang="en-US" sz="18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dirty="0"/>
              <a:t>In </a:t>
            </a:r>
            <a:r>
              <a:rPr lang="en-US" dirty="0" smtClean="0"/>
              <a:t>Missouri, </a:t>
            </a:r>
            <a:r>
              <a:rPr lang="en-US" dirty="0"/>
              <a:t>these services are available through both options.  </a:t>
            </a:r>
          </a:p>
        </p:txBody>
      </p:sp>
    </p:spTree>
    <p:extLst>
      <p:ext uri="{BB962C8B-B14F-4D97-AF65-F5344CB8AC3E}">
        <p14:creationId xmlns:p14="http://schemas.microsoft.com/office/powerpoint/2010/main" val="512324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State Plan Personal Care Services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70916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ü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 smtClean="0"/>
              <a:t>Personal </a:t>
            </a:r>
            <a:r>
              <a:rPr lang="en-US" dirty="0"/>
              <a:t>Care Agency </a:t>
            </a:r>
            <a:r>
              <a:rPr lang="en-US" dirty="0" smtClean="0"/>
              <a:t>Model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10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Personal Care Consumer Directed Model (CDS</a:t>
            </a:r>
            <a:r>
              <a:rPr lang="en-US" dirty="0" smtClean="0"/>
              <a:t>)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11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Advanced Personal </a:t>
            </a:r>
            <a:r>
              <a:rPr lang="en-US" dirty="0" smtClean="0"/>
              <a:t>Care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8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Residential Care Facility(RCF)/Assisted Living Facility(ALF) Personal </a:t>
            </a:r>
            <a:r>
              <a:rPr lang="en-US" dirty="0" smtClean="0"/>
              <a:t>Care</a:t>
            </a:r>
          </a:p>
          <a:p>
            <a:pPr lvl="0">
              <a:buFont typeface="Wingdings" panose="05000000000000000000" pitchFamily="2" charset="2"/>
              <a:buChar char="ü"/>
            </a:pPr>
            <a:endParaRPr lang="en-US" sz="300" dirty="0"/>
          </a:p>
          <a:p>
            <a:pPr lvl="0">
              <a:buFont typeface="Wingdings" panose="05000000000000000000" pitchFamily="2" charset="2"/>
              <a:buChar char="ü"/>
            </a:pPr>
            <a:r>
              <a:rPr lang="en-US" dirty="0"/>
              <a:t>Nurse Visits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5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Eligibility for State Plan </a:t>
            </a:r>
            <a:br>
              <a:rPr lang="en-US" sz="3200" dirty="0" smtClean="0"/>
            </a:br>
            <a:r>
              <a:rPr lang="en-US" sz="3200" dirty="0" smtClean="0"/>
              <a:t>Personal Care Services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004" y="1600200"/>
            <a:ext cx="8537196" cy="4709160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v"/>
            </a:pPr>
            <a:endParaRPr lang="en-US" dirty="0" smtClean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dirty="0" smtClean="0"/>
              <a:t>At </a:t>
            </a:r>
            <a:r>
              <a:rPr lang="en-US" sz="2400" dirty="0"/>
              <a:t>least 18 years of </a:t>
            </a:r>
            <a:r>
              <a:rPr lang="en-US" sz="2400" dirty="0" smtClean="0"/>
              <a:t>age</a:t>
            </a:r>
          </a:p>
          <a:p>
            <a:pPr marL="137160" lvl="0" indent="0">
              <a:buNone/>
            </a:pPr>
            <a:endParaRPr lang="en-US" sz="11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dirty="0"/>
              <a:t>In active Medicaid </a:t>
            </a:r>
            <a:r>
              <a:rPr lang="en-US" sz="2400" dirty="0" smtClean="0"/>
              <a:t>status</a:t>
            </a:r>
          </a:p>
          <a:p>
            <a:pPr marL="137160" lvl="0" indent="0">
              <a:buNone/>
            </a:pPr>
            <a:endParaRPr lang="en-US" sz="105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dirty="0"/>
              <a:t>Blind Pension may be authorized for personal </a:t>
            </a:r>
            <a:r>
              <a:rPr lang="en-US" sz="2400" dirty="0" smtClean="0"/>
              <a:t>care</a:t>
            </a:r>
          </a:p>
          <a:p>
            <a:pPr marL="137160" lvl="0" indent="0">
              <a:buNone/>
            </a:pPr>
            <a:endParaRPr lang="en-US" sz="1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2400" dirty="0"/>
              <a:t>Meet nursing facility level of care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15016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</a:rPr>
              <a:t>State Plan Agency Model, CDS Personal Care and RCF/ALF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788533"/>
              </p:ext>
            </p:extLst>
          </p:nvPr>
        </p:nvGraphicFramePr>
        <p:xfrm>
          <a:off x="533400" y="2133600"/>
          <a:ext cx="8229600" cy="373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380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Dietary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1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Bathing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1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Mobility/Transfer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Medically necessary household tasks (rarely authorized in RCF/ALF)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Dressing/Grooming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1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Toileting/Continence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10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dirty="0" smtClean="0"/>
                        <a:t>Self-administration</a:t>
                      </a:r>
                      <a:r>
                        <a:rPr lang="en-US" baseline="0" dirty="0" smtClean="0"/>
                        <a:t> of medication</a:t>
                      </a:r>
                      <a:endParaRPr lang="en-US" dirty="0" smtClean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1200" dirty="0" smtClean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90668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2829</TotalTime>
  <Words>1478</Words>
  <Application>Microsoft Office PowerPoint</Application>
  <PresentationFormat>On-screen Show (4:3)</PresentationFormat>
  <Paragraphs>424</Paragraphs>
  <Slides>38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Agency FB</vt:lpstr>
      <vt:lpstr>Arial</vt:lpstr>
      <vt:lpstr>Book Antiqua</vt:lpstr>
      <vt:lpstr>Calibri</vt:lpstr>
      <vt:lpstr>Gill Sans MT Condensed</vt:lpstr>
      <vt:lpstr>Lucida Sans</vt:lpstr>
      <vt:lpstr>Wingdings</vt:lpstr>
      <vt:lpstr>Wingdings 2</vt:lpstr>
      <vt:lpstr>Wingdings 3</vt:lpstr>
      <vt:lpstr>Apex</vt:lpstr>
      <vt:lpstr>Home and Community Based  (HCB) Services </vt:lpstr>
      <vt:lpstr>Missouri Population Estimates</vt:lpstr>
      <vt:lpstr>PowerPoint Presentation</vt:lpstr>
      <vt:lpstr>Home and Community Based Services</vt:lpstr>
      <vt:lpstr>Long-Term Care Eligibility</vt:lpstr>
      <vt:lpstr>Home and Community Based Services</vt:lpstr>
      <vt:lpstr>State Plan Personal Care Services</vt:lpstr>
      <vt:lpstr>Eligibility for State Plan  Personal Care Services</vt:lpstr>
      <vt:lpstr>State Plan Agency Model, CDS Personal Care and RCF/ALF </vt:lpstr>
      <vt:lpstr>State Plan Advanced  Personal Care Tasks</vt:lpstr>
      <vt:lpstr>Authorized Nurse Visits Tasks</vt:lpstr>
      <vt:lpstr>Independent Living Waiver (ILW) Requirements</vt:lpstr>
      <vt:lpstr>ILW Services</vt:lpstr>
      <vt:lpstr>ILW Services (Cont.)</vt:lpstr>
      <vt:lpstr>Status of Waiver Agreement</vt:lpstr>
      <vt:lpstr>Aged and Disabled Waiver (ADW) Requirements</vt:lpstr>
      <vt:lpstr>ADW Services</vt:lpstr>
      <vt:lpstr>ADW Services (Cont.)</vt:lpstr>
      <vt:lpstr>ADW Services (Cont.)</vt:lpstr>
      <vt:lpstr>ADW Services (Cont.)</vt:lpstr>
      <vt:lpstr>Status of Waiver Agreement</vt:lpstr>
      <vt:lpstr>Adult Day Care Waiver (ADCW) Requirements</vt:lpstr>
      <vt:lpstr>ADCW Services</vt:lpstr>
      <vt:lpstr>Restrictions</vt:lpstr>
      <vt:lpstr>Status of Waiver Agreement</vt:lpstr>
      <vt:lpstr>PowerPoint Presentation</vt:lpstr>
      <vt:lpstr>Home and Community Based Services</vt:lpstr>
      <vt:lpstr>PowerPoint Presentation</vt:lpstr>
      <vt:lpstr>PowerPoint Presentation</vt:lpstr>
      <vt:lpstr>Program Expenditure History</vt:lpstr>
      <vt:lpstr>PowerPoint Presentation</vt:lpstr>
      <vt:lpstr>In-Home vs. Consumer Directed HCB Services</vt:lpstr>
      <vt:lpstr>PowerPoint Presentation</vt:lpstr>
      <vt:lpstr>Home and Community Based Services</vt:lpstr>
      <vt:lpstr>Telephony/Electronic Visit Verification (EVV)</vt:lpstr>
      <vt:lpstr>Telephony/Electronic Visit Verification (EVV) (Cont.)</vt:lpstr>
      <vt:lpstr>Telephony/Electronic Visit Verification (EVV) (Cont.)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 HealthNet Division Oversight Committee Meeting</dc:title>
  <dc:creator>Monnig, Jessica</dc:creator>
  <cp:lastModifiedBy>Kemna, Luann</cp:lastModifiedBy>
  <cp:revision>192</cp:revision>
  <cp:lastPrinted>2016-07-11T16:18:49Z</cp:lastPrinted>
  <dcterms:created xsi:type="dcterms:W3CDTF">2006-08-16T00:00:00Z</dcterms:created>
  <dcterms:modified xsi:type="dcterms:W3CDTF">2023-10-18T15:36:24Z</dcterms:modified>
</cp:coreProperties>
</file>