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14.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notesSlides/notesSlide15.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8"/>
  </p:notesMasterIdLst>
  <p:handoutMasterIdLst>
    <p:handoutMasterId r:id="rId19"/>
  </p:handoutMasterIdLst>
  <p:sldIdLst>
    <p:sldId id="332" r:id="rId2"/>
    <p:sldId id="335" r:id="rId3"/>
    <p:sldId id="337" r:id="rId4"/>
    <p:sldId id="381" r:id="rId5"/>
    <p:sldId id="382" r:id="rId6"/>
    <p:sldId id="383" r:id="rId7"/>
    <p:sldId id="384" r:id="rId8"/>
    <p:sldId id="385" r:id="rId9"/>
    <p:sldId id="386" r:id="rId10"/>
    <p:sldId id="387" r:id="rId11"/>
    <p:sldId id="388" r:id="rId12"/>
    <p:sldId id="389" r:id="rId13"/>
    <p:sldId id="390" r:id="rId14"/>
    <p:sldId id="391" r:id="rId15"/>
    <p:sldId id="392" r:id="rId16"/>
    <p:sldId id="379" r:id="rId17"/>
  </p:sldIdLst>
  <p:sldSz cx="9144000" cy="6858000" type="screen4x3"/>
  <p:notesSz cx="6934200" cy="923448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96600"/>
    <a:srgbClr val="28A6CE"/>
    <a:srgbClr val="5ABEDF"/>
    <a:srgbClr val="53BEE6"/>
    <a:srgbClr val="53BEDF"/>
    <a:srgbClr val="61BCD1"/>
    <a:srgbClr val="1D9CD5"/>
    <a:srgbClr val="1A8ABC"/>
    <a:srgbClr val="28A6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5" autoAdjust="0"/>
    <p:restoredTop sz="83871" autoAdjust="0"/>
  </p:normalViewPr>
  <p:slideViewPr>
    <p:cSldViewPr>
      <p:cViewPr varScale="1">
        <p:scale>
          <a:sx n="63" d="100"/>
          <a:sy n="63" d="100"/>
        </p:scale>
        <p:origin x="17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68"/>
    </p:cViewPr>
  </p:sorterViewPr>
  <p:notesViewPr>
    <p:cSldViewPr>
      <p:cViewPr varScale="1">
        <p:scale>
          <a:sx n="58" d="100"/>
          <a:sy n="58" d="100"/>
        </p:scale>
        <p:origin x="-1812" y="-96"/>
      </p:cViewPr>
      <p:guideLst>
        <p:guide orient="horz" pos="2909"/>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call152\AppData\Local\Microsoft\Windows\Temporary%20Internet%20Files\Content.Outlook\IG9RSNUG\MO%20OPI%20Trend%20Comparison%20and%20Graphs%20w%20Mailing%20QI%20data_2017.06_for%20Steve.xls" TargetMode="Externa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call152\AppData\Local\Microsoft\Windows\Temporary%20Internet%20Files\Content.Outlook\IG9RSNUG\MO%20OPI%20Trend%20Comparison%20and%20Graphs%20w%20Mailing%20QI%20data_2017.06_for%20Steve.xls"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477086454959256E-2"/>
          <c:y val="3.0719824644116218E-2"/>
          <c:w val="0.65998628401061188"/>
          <c:h val="0.84632347249685103"/>
        </c:manualLayout>
      </c:layout>
      <c:lineChart>
        <c:grouping val="standard"/>
        <c:varyColors val="0"/>
        <c:ser>
          <c:idx val="0"/>
          <c:order val="0"/>
          <c:tx>
            <c:strRef>
              <c:f>ClaimsTrend!$A$2</c:f>
              <c:strCache>
                <c:ptCount val="1"/>
                <c:pt idx="0">
                  <c:v>Post Implementation</c:v>
                </c:pt>
              </c:strCache>
            </c:strRef>
          </c:tx>
          <c:marker>
            <c:symbol val="none"/>
          </c:marker>
          <c:trendline>
            <c:name>Post Implementation Trendline</c:name>
            <c:spPr>
              <a:ln w="25400">
                <a:prstDash val="dash"/>
              </a:ln>
            </c:spPr>
            <c:trendlineType val="linear"/>
            <c:dispRSqr val="0"/>
            <c:dispEq val="0"/>
          </c:trendline>
          <c:cat>
            <c:numRef>
              <c:f>ClaimsTrend!$B$1:$CA$1</c:f>
              <c:numCache>
                <c:formatCode>General</c:formatCode>
                <c:ptCount val="78"/>
                <c:pt idx="0">
                  <c:v>200911</c:v>
                </c:pt>
                <c:pt idx="1">
                  <c:v>200912</c:v>
                </c:pt>
                <c:pt idx="2">
                  <c:v>201001</c:v>
                </c:pt>
                <c:pt idx="3">
                  <c:v>201002</c:v>
                </c:pt>
                <c:pt idx="4">
                  <c:v>201003</c:v>
                </c:pt>
                <c:pt idx="5">
                  <c:v>201004</c:v>
                </c:pt>
                <c:pt idx="6">
                  <c:v>201005</c:v>
                </c:pt>
                <c:pt idx="7">
                  <c:v>201006</c:v>
                </c:pt>
                <c:pt idx="8">
                  <c:v>201007</c:v>
                </c:pt>
                <c:pt idx="9">
                  <c:v>201008</c:v>
                </c:pt>
                <c:pt idx="10">
                  <c:v>201009</c:v>
                </c:pt>
                <c:pt idx="11">
                  <c:v>201010</c:v>
                </c:pt>
                <c:pt idx="12">
                  <c:v>201011</c:v>
                </c:pt>
                <c:pt idx="13">
                  <c:v>201012</c:v>
                </c:pt>
                <c:pt idx="14">
                  <c:v>201101</c:v>
                </c:pt>
                <c:pt idx="15">
                  <c:v>201102</c:v>
                </c:pt>
                <c:pt idx="16">
                  <c:v>201103</c:v>
                </c:pt>
                <c:pt idx="17">
                  <c:v>201104</c:v>
                </c:pt>
                <c:pt idx="18">
                  <c:v>201105</c:v>
                </c:pt>
                <c:pt idx="19">
                  <c:v>201106</c:v>
                </c:pt>
                <c:pt idx="20">
                  <c:v>201107</c:v>
                </c:pt>
                <c:pt idx="21">
                  <c:v>201108</c:v>
                </c:pt>
                <c:pt idx="22">
                  <c:v>201109</c:v>
                </c:pt>
                <c:pt idx="23">
                  <c:v>201110</c:v>
                </c:pt>
                <c:pt idx="24">
                  <c:v>201111</c:v>
                </c:pt>
                <c:pt idx="25">
                  <c:v>201112</c:v>
                </c:pt>
                <c:pt idx="26">
                  <c:v>201201</c:v>
                </c:pt>
                <c:pt idx="27">
                  <c:v>201202</c:v>
                </c:pt>
                <c:pt idx="28">
                  <c:v>201203</c:v>
                </c:pt>
                <c:pt idx="29">
                  <c:v>201204</c:v>
                </c:pt>
                <c:pt idx="30">
                  <c:v>201205</c:v>
                </c:pt>
                <c:pt idx="31">
                  <c:v>201206</c:v>
                </c:pt>
                <c:pt idx="32">
                  <c:v>201207</c:v>
                </c:pt>
                <c:pt idx="33">
                  <c:v>201208</c:v>
                </c:pt>
                <c:pt idx="34">
                  <c:v>201209</c:v>
                </c:pt>
                <c:pt idx="35">
                  <c:v>201210</c:v>
                </c:pt>
                <c:pt idx="36">
                  <c:v>201211</c:v>
                </c:pt>
                <c:pt idx="37">
                  <c:v>201212</c:v>
                </c:pt>
                <c:pt idx="38">
                  <c:v>201301</c:v>
                </c:pt>
                <c:pt idx="39">
                  <c:v>201302</c:v>
                </c:pt>
                <c:pt idx="40">
                  <c:v>201303</c:v>
                </c:pt>
                <c:pt idx="41">
                  <c:v>201304</c:v>
                </c:pt>
                <c:pt idx="42">
                  <c:v>201305</c:v>
                </c:pt>
                <c:pt idx="43">
                  <c:v>201306</c:v>
                </c:pt>
                <c:pt idx="44">
                  <c:v>201307</c:v>
                </c:pt>
                <c:pt idx="45">
                  <c:v>201308</c:v>
                </c:pt>
                <c:pt idx="46">
                  <c:v>201309</c:v>
                </c:pt>
                <c:pt idx="47">
                  <c:v>201310</c:v>
                </c:pt>
                <c:pt idx="48">
                  <c:v>201311</c:v>
                </c:pt>
                <c:pt idx="49">
                  <c:v>201312</c:v>
                </c:pt>
                <c:pt idx="50">
                  <c:v>201401</c:v>
                </c:pt>
                <c:pt idx="51">
                  <c:v>201402</c:v>
                </c:pt>
                <c:pt idx="52">
                  <c:v>201403</c:v>
                </c:pt>
                <c:pt idx="53">
                  <c:v>201404</c:v>
                </c:pt>
                <c:pt idx="54">
                  <c:v>201405</c:v>
                </c:pt>
                <c:pt idx="55">
                  <c:v>201406</c:v>
                </c:pt>
                <c:pt idx="56">
                  <c:v>201407</c:v>
                </c:pt>
                <c:pt idx="57">
                  <c:v>201408</c:v>
                </c:pt>
                <c:pt idx="58">
                  <c:v>201409</c:v>
                </c:pt>
                <c:pt idx="59">
                  <c:v>201410</c:v>
                </c:pt>
                <c:pt idx="60">
                  <c:v>201411</c:v>
                </c:pt>
                <c:pt idx="61">
                  <c:v>201412</c:v>
                </c:pt>
                <c:pt idx="62">
                  <c:v>201501</c:v>
                </c:pt>
                <c:pt idx="63">
                  <c:v>201502</c:v>
                </c:pt>
                <c:pt idx="64">
                  <c:v>201503</c:v>
                </c:pt>
                <c:pt idx="65">
                  <c:v>201504</c:v>
                </c:pt>
                <c:pt idx="66">
                  <c:v>201505</c:v>
                </c:pt>
                <c:pt idx="67">
                  <c:v>201506</c:v>
                </c:pt>
                <c:pt idx="68">
                  <c:v>201507</c:v>
                </c:pt>
                <c:pt idx="69">
                  <c:v>201508</c:v>
                </c:pt>
                <c:pt idx="70">
                  <c:v>201509</c:v>
                </c:pt>
                <c:pt idx="71">
                  <c:v>201510</c:v>
                </c:pt>
                <c:pt idx="72">
                  <c:v>201511</c:v>
                </c:pt>
                <c:pt idx="73">
                  <c:v>201512</c:v>
                </c:pt>
                <c:pt idx="74">
                  <c:v>201601</c:v>
                </c:pt>
                <c:pt idx="75">
                  <c:v>201602</c:v>
                </c:pt>
                <c:pt idx="76">
                  <c:v>201603</c:v>
                </c:pt>
                <c:pt idx="77">
                  <c:v>201604</c:v>
                </c:pt>
              </c:numCache>
            </c:numRef>
          </c:cat>
          <c:val>
            <c:numRef>
              <c:f>ClaimsTrend!$B$2:$CA$2</c:f>
              <c:numCache>
                <c:formatCode>General</c:formatCode>
                <c:ptCount val="78"/>
                <c:pt idx="28">
                  <c:v>6.6799930758972337E-2</c:v>
                </c:pt>
                <c:pt idx="29">
                  <c:v>6.5779891757652129E-2</c:v>
                </c:pt>
                <c:pt idx="30">
                  <c:v>6.5982229427880762E-2</c:v>
                </c:pt>
                <c:pt idx="31">
                  <c:v>6.3117669926994094E-2</c:v>
                </c:pt>
                <c:pt idx="32">
                  <c:v>6.2703741717754793E-2</c:v>
                </c:pt>
                <c:pt idx="33">
                  <c:v>6.3882698244219563E-2</c:v>
                </c:pt>
                <c:pt idx="34">
                  <c:v>6.3855815735523694E-2</c:v>
                </c:pt>
                <c:pt idx="35">
                  <c:v>6.9220952395640148E-2</c:v>
                </c:pt>
                <c:pt idx="36">
                  <c:v>5.9296506060599365E-2</c:v>
                </c:pt>
                <c:pt idx="37">
                  <c:v>6.4357451478620153E-2</c:v>
                </c:pt>
                <c:pt idx="38">
                  <c:v>6.0650183234442892E-2</c:v>
                </c:pt>
                <c:pt idx="39">
                  <c:v>6.4633353659770409E-2</c:v>
                </c:pt>
                <c:pt idx="40">
                  <c:v>6.3157922684673046E-2</c:v>
                </c:pt>
                <c:pt idx="41">
                  <c:v>6.2539973100727148E-2</c:v>
                </c:pt>
                <c:pt idx="42">
                  <c:v>6.3258071968442839E-2</c:v>
                </c:pt>
                <c:pt idx="43">
                  <c:v>6.0191917926998344E-2</c:v>
                </c:pt>
                <c:pt idx="44">
                  <c:v>6.0306538395505024E-2</c:v>
                </c:pt>
                <c:pt idx="45">
                  <c:v>6.0133937552324934E-2</c:v>
                </c:pt>
                <c:pt idx="46">
                  <c:v>6.1270757743503351E-2</c:v>
                </c:pt>
                <c:pt idx="47">
                  <c:v>6.2497659639769908E-2</c:v>
                </c:pt>
                <c:pt idx="48">
                  <c:v>6.1373585447367734E-2</c:v>
                </c:pt>
                <c:pt idx="49">
                  <c:v>6.0066600216839898E-2</c:v>
                </c:pt>
                <c:pt idx="50">
                  <c:v>5.7287066744702617E-2</c:v>
                </c:pt>
                <c:pt idx="51">
                  <c:v>5.8047720288773176E-2</c:v>
                </c:pt>
                <c:pt idx="52">
                  <c:v>5.7595435342663613E-2</c:v>
                </c:pt>
                <c:pt idx="53">
                  <c:v>5.5895469412410775E-2</c:v>
                </c:pt>
                <c:pt idx="54">
                  <c:v>5.5788904235140498E-2</c:v>
                </c:pt>
                <c:pt idx="55">
                  <c:v>5.3988978164118302E-2</c:v>
                </c:pt>
                <c:pt idx="56">
                  <c:v>5.3294031321770699E-2</c:v>
                </c:pt>
                <c:pt idx="57">
                  <c:v>5.2611254103395365E-2</c:v>
                </c:pt>
                <c:pt idx="58">
                  <c:v>5.2339449408770812E-2</c:v>
                </c:pt>
                <c:pt idx="59">
                  <c:v>6.5018148733962514E-2</c:v>
                </c:pt>
                <c:pt idx="60">
                  <c:v>4.9053339243529948E-2</c:v>
                </c:pt>
                <c:pt idx="61">
                  <c:v>4.7031511058665612E-2</c:v>
                </c:pt>
                <c:pt idx="62">
                  <c:v>4.6662187062224796E-2</c:v>
                </c:pt>
                <c:pt idx="63">
                  <c:v>4.89628620459613E-2</c:v>
                </c:pt>
                <c:pt idx="64">
                  <c:v>4.7754977359283531E-2</c:v>
                </c:pt>
                <c:pt idx="65">
                  <c:v>4.7416815605740292E-2</c:v>
                </c:pt>
                <c:pt idx="66">
                  <c:v>4.8251146552779289E-2</c:v>
                </c:pt>
                <c:pt idx="67">
                  <c:v>4.6438724039381249E-2</c:v>
                </c:pt>
                <c:pt idx="68">
                  <c:v>4.7548930920590676E-2</c:v>
                </c:pt>
                <c:pt idx="69">
                  <c:v>4.7292307172099327E-2</c:v>
                </c:pt>
                <c:pt idx="70">
                  <c:v>4.7972953749720423E-2</c:v>
                </c:pt>
                <c:pt idx="71">
                  <c:v>4.9169035761696983E-2</c:v>
                </c:pt>
                <c:pt idx="72">
                  <c:v>4.761334283532128E-2</c:v>
                </c:pt>
                <c:pt idx="73">
                  <c:v>4.7177664406255086E-2</c:v>
                </c:pt>
                <c:pt idx="74">
                  <c:v>4.4137902693166343E-2</c:v>
                </c:pt>
                <c:pt idx="75">
                  <c:v>4.6124804314374511E-2</c:v>
                </c:pt>
                <c:pt idx="76">
                  <c:v>4.5785253425760362E-2</c:v>
                </c:pt>
                <c:pt idx="77">
                  <c:v>4.5476974232702048E-2</c:v>
                </c:pt>
              </c:numCache>
            </c:numRef>
          </c:val>
          <c:smooth val="0"/>
          <c:extLst>
            <c:ext xmlns:c16="http://schemas.microsoft.com/office/drawing/2014/chart" uri="{C3380CC4-5D6E-409C-BE32-E72D297353CC}">
              <c16:uniqueId val="{00000000-0945-4E3D-AAF3-6AB9F8DAE100}"/>
            </c:ext>
          </c:extLst>
        </c:ser>
        <c:ser>
          <c:idx val="1"/>
          <c:order val="1"/>
          <c:tx>
            <c:strRef>
              <c:f>ClaimsTrend!$A$3</c:f>
              <c:strCache>
                <c:ptCount val="1"/>
                <c:pt idx="0">
                  <c:v>Pre Implementation</c:v>
                </c:pt>
              </c:strCache>
            </c:strRef>
          </c:tx>
          <c:marker>
            <c:symbol val="none"/>
          </c:marker>
          <c:trendline>
            <c:name>Pre Implementation Trendline</c:name>
            <c:spPr>
              <a:ln w="25400"/>
            </c:spPr>
            <c:trendlineType val="linear"/>
            <c:dispRSqr val="0"/>
            <c:dispEq val="0"/>
          </c:trendline>
          <c:cat>
            <c:numRef>
              <c:f>ClaimsTrend!$B$1:$CA$1</c:f>
              <c:numCache>
                <c:formatCode>General</c:formatCode>
                <c:ptCount val="78"/>
                <c:pt idx="0">
                  <c:v>200911</c:v>
                </c:pt>
                <c:pt idx="1">
                  <c:v>200912</c:v>
                </c:pt>
                <c:pt idx="2">
                  <c:v>201001</c:v>
                </c:pt>
                <c:pt idx="3">
                  <c:v>201002</c:v>
                </c:pt>
                <c:pt idx="4">
                  <c:v>201003</c:v>
                </c:pt>
                <c:pt idx="5">
                  <c:v>201004</c:v>
                </c:pt>
                <c:pt idx="6">
                  <c:v>201005</c:v>
                </c:pt>
                <c:pt idx="7">
                  <c:v>201006</c:v>
                </c:pt>
                <c:pt idx="8">
                  <c:v>201007</c:v>
                </c:pt>
                <c:pt idx="9">
                  <c:v>201008</c:v>
                </c:pt>
                <c:pt idx="10">
                  <c:v>201009</c:v>
                </c:pt>
                <c:pt idx="11">
                  <c:v>201010</c:v>
                </c:pt>
                <c:pt idx="12">
                  <c:v>201011</c:v>
                </c:pt>
                <c:pt idx="13">
                  <c:v>201012</c:v>
                </c:pt>
                <c:pt idx="14">
                  <c:v>201101</c:v>
                </c:pt>
                <c:pt idx="15">
                  <c:v>201102</c:v>
                </c:pt>
                <c:pt idx="16">
                  <c:v>201103</c:v>
                </c:pt>
                <c:pt idx="17">
                  <c:v>201104</c:v>
                </c:pt>
                <c:pt idx="18">
                  <c:v>201105</c:v>
                </c:pt>
                <c:pt idx="19">
                  <c:v>201106</c:v>
                </c:pt>
                <c:pt idx="20">
                  <c:v>201107</c:v>
                </c:pt>
                <c:pt idx="21">
                  <c:v>201108</c:v>
                </c:pt>
                <c:pt idx="22">
                  <c:v>201109</c:v>
                </c:pt>
                <c:pt idx="23">
                  <c:v>201110</c:v>
                </c:pt>
                <c:pt idx="24">
                  <c:v>201111</c:v>
                </c:pt>
                <c:pt idx="25">
                  <c:v>201112</c:v>
                </c:pt>
                <c:pt idx="26">
                  <c:v>201201</c:v>
                </c:pt>
                <c:pt idx="27">
                  <c:v>201202</c:v>
                </c:pt>
                <c:pt idx="28">
                  <c:v>201203</c:v>
                </c:pt>
                <c:pt idx="29">
                  <c:v>201204</c:v>
                </c:pt>
                <c:pt idx="30">
                  <c:v>201205</c:v>
                </c:pt>
                <c:pt idx="31">
                  <c:v>201206</c:v>
                </c:pt>
                <c:pt idx="32">
                  <c:v>201207</c:v>
                </c:pt>
                <c:pt idx="33">
                  <c:v>201208</c:v>
                </c:pt>
                <c:pt idx="34">
                  <c:v>201209</c:v>
                </c:pt>
                <c:pt idx="35">
                  <c:v>201210</c:v>
                </c:pt>
                <c:pt idx="36">
                  <c:v>201211</c:v>
                </c:pt>
                <c:pt idx="37">
                  <c:v>201212</c:v>
                </c:pt>
                <c:pt idx="38">
                  <c:v>201301</c:v>
                </c:pt>
                <c:pt idx="39">
                  <c:v>201302</c:v>
                </c:pt>
                <c:pt idx="40">
                  <c:v>201303</c:v>
                </c:pt>
                <c:pt idx="41">
                  <c:v>201304</c:v>
                </c:pt>
                <c:pt idx="42">
                  <c:v>201305</c:v>
                </c:pt>
                <c:pt idx="43">
                  <c:v>201306</c:v>
                </c:pt>
                <c:pt idx="44">
                  <c:v>201307</c:v>
                </c:pt>
                <c:pt idx="45">
                  <c:v>201308</c:v>
                </c:pt>
                <c:pt idx="46">
                  <c:v>201309</c:v>
                </c:pt>
                <c:pt idx="47">
                  <c:v>201310</c:v>
                </c:pt>
                <c:pt idx="48">
                  <c:v>201311</c:v>
                </c:pt>
                <c:pt idx="49">
                  <c:v>201312</c:v>
                </c:pt>
                <c:pt idx="50">
                  <c:v>201401</c:v>
                </c:pt>
                <c:pt idx="51">
                  <c:v>201402</c:v>
                </c:pt>
                <c:pt idx="52">
                  <c:v>201403</c:v>
                </c:pt>
                <c:pt idx="53">
                  <c:v>201404</c:v>
                </c:pt>
                <c:pt idx="54">
                  <c:v>201405</c:v>
                </c:pt>
                <c:pt idx="55">
                  <c:v>201406</c:v>
                </c:pt>
                <c:pt idx="56">
                  <c:v>201407</c:v>
                </c:pt>
                <c:pt idx="57">
                  <c:v>201408</c:v>
                </c:pt>
                <c:pt idx="58">
                  <c:v>201409</c:v>
                </c:pt>
                <c:pt idx="59">
                  <c:v>201410</c:v>
                </c:pt>
                <c:pt idx="60">
                  <c:v>201411</c:v>
                </c:pt>
                <c:pt idx="61">
                  <c:v>201412</c:v>
                </c:pt>
                <c:pt idx="62">
                  <c:v>201501</c:v>
                </c:pt>
                <c:pt idx="63">
                  <c:v>201502</c:v>
                </c:pt>
                <c:pt idx="64">
                  <c:v>201503</c:v>
                </c:pt>
                <c:pt idx="65">
                  <c:v>201504</c:v>
                </c:pt>
                <c:pt idx="66">
                  <c:v>201505</c:v>
                </c:pt>
                <c:pt idx="67">
                  <c:v>201506</c:v>
                </c:pt>
                <c:pt idx="68">
                  <c:v>201507</c:v>
                </c:pt>
                <c:pt idx="69">
                  <c:v>201508</c:v>
                </c:pt>
                <c:pt idx="70">
                  <c:v>201509</c:v>
                </c:pt>
                <c:pt idx="71">
                  <c:v>201510</c:v>
                </c:pt>
                <c:pt idx="72">
                  <c:v>201511</c:v>
                </c:pt>
                <c:pt idx="73">
                  <c:v>201512</c:v>
                </c:pt>
                <c:pt idx="74">
                  <c:v>201601</c:v>
                </c:pt>
                <c:pt idx="75">
                  <c:v>201602</c:v>
                </c:pt>
                <c:pt idx="76">
                  <c:v>201603</c:v>
                </c:pt>
                <c:pt idx="77">
                  <c:v>201604</c:v>
                </c:pt>
              </c:numCache>
            </c:numRef>
          </c:cat>
          <c:val>
            <c:numRef>
              <c:f>ClaimsTrend!$B$3:$CA$3</c:f>
              <c:numCache>
                <c:formatCode>General</c:formatCode>
                <c:ptCount val="78"/>
                <c:pt idx="0">
                  <c:v>6.9424259094853308E-2</c:v>
                </c:pt>
                <c:pt idx="1">
                  <c:v>6.683617496979663E-2</c:v>
                </c:pt>
                <c:pt idx="2">
                  <c:v>6.1988162927036322E-2</c:v>
                </c:pt>
                <c:pt idx="3">
                  <c:v>6.7092495342750219E-2</c:v>
                </c:pt>
                <c:pt idx="4">
                  <c:v>6.8052091186867281E-2</c:v>
                </c:pt>
                <c:pt idx="5">
                  <c:v>6.7019290261732409E-2</c:v>
                </c:pt>
                <c:pt idx="6">
                  <c:v>6.7186451878120529E-2</c:v>
                </c:pt>
                <c:pt idx="7">
                  <c:v>6.4812757719980851E-2</c:v>
                </c:pt>
                <c:pt idx="8">
                  <c:v>6.3879219369131601E-2</c:v>
                </c:pt>
                <c:pt idx="9">
                  <c:v>6.6195811264113294E-2</c:v>
                </c:pt>
                <c:pt idx="10">
                  <c:v>6.5152930394088912E-2</c:v>
                </c:pt>
                <c:pt idx="11">
                  <c:v>6.7975466185919306E-2</c:v>
                </c:pt>
                <c:pt idx="12">
                  <c:v>6.7352335515096742E-2</c:v>
                </c:pt>
                <c:pt idx="13">
                  <c:v>6.8439705213462876E-2</c:v>
                </c:pt>
                <c:pt idx="14">
                  <c:v>6.6934621227048144E-2</c:v>
                </c:pt>
                <c:pt idx="15">
                  <c:v>6.6923090074089059E-2</c:v>
                </c:pt>
                <c:pt idx="16">
                  <c:v>7.0399109272140728E-2</c:v>
                </c:pt>
                <c:pt idx="17">
                  <c:v>6.8616639409643312E-2</c:v>
                </c:pt>
                <c:pt idx="18">
                  <c:v>6.8693015549760303E-2</c:v>
                </c:pt>
                <c:pt idx="19">
                  <c:v>6.7361448348729258E-2</c:v>
                </c:pt>
                <c:pt idx="20">
                  <c:v>6.7479207760538812E-2</c:v>
                </c:pt>
                <c:pt idx="21">
                  <c:v>7.0929930143363823E-2</c:v>
                </c:pt>
                <c:pt idx="22">
                  <c:v>6.1878899380008283E-2</c:v>
                </c:pt>
                <c:pt idx="23">
                  <c:v>7.0612042457129626E-2</c:v>
                </c:pt>
                <c:pt idx="24">
                  <c:v>6.9009771507468926E-2</c:v>
                </c:pt>
                <c:pt idx="25">
                  <c:v>6.7830172345789558E-2</c:v>
                </c:pt>
                <c:pt idx="26">
                  <c:v>6.6915475216883277E-2</c:v>
                </c:pt>
                <c:pt idx="27">
                  <c:v>6.8406217531256752E-2</c:v>
                </c:pt>
              </c:numCache>
            </c:numRef>
          </c:val>
          <c:smooth val="0"/>
          <c:extLst>
            <c:ext xmlns:c16="http://schemas.microsoft.com/office/drawing/2014/chart" uri="{C3380CC4-5D6E-409C-BE32-E72D297353CC}">
              <c16:uniqueId val="{00000001-0945-4E3D-AAF3-6AB9F8DAE100}"/>
            </c:ext>
          </c:extLst>
        </c:ser>
        <c:dLbls>
          <c:showLegendKey val="0"/>
          <c:showVal val="0"/>
          <c:showCatName val="0"/>
          <c:showSerName val="0"/>
          <c:showPercent val="0"/>
          <c:showBubbleSize val="0"/>
        </c:dLbls>
        <c:smooth val="0"/>
        <c:axId val="105789312"/>
        <c:axId val="105790848"/>
      </c:lineChart>
      <c:catAx>
        <c:axId val="105789312"/>
        <c:scaling>
          <c:orientation val="minMax"/>
        </c:scaling>
        <c:delete val="0"/>
        <c:axPos val="b"/>
        <c:numFmt formatCode="General" sourceLinked="1"/>
        <c:majorTickMark val="none"/>
        <c:minorTickMark val="none"/>
        <c:tickLblPos val="nextTo"/>
        <c:crossAx val="105790848"/>
        <c:crosses val="autoZero"/>
        <c:auto val="1"/>
        <c:lblAlgn val="ctr"/>
        <c:lblOffset val="100"/>
        <c:noMultiLvlLbl val="0"/>
      </c:catAx>
      <c:valAx>
        <c:axId val="105790848"/>
        <c:scaling>
          <c:orientation val="minMax"/>
        </c:scaling>
        <c:delete val="0"/>
        <c:axPos val="l"/>
        <c:majorGridlines/>
        <c:title>
          <c:tx>
            <c:rich>
              <a:bodyPr/>
              <a:lstStyle/>
              <a:p>
                <a:pPr>
                  <a:defRPr sz="1200"/>
                </a:pPr>
                <a:r>
                  <a:rPr lang="en-US" sz="1200"/>
                  <a:t>Claims </a:t>
                </a:r>
              </a:p>
            </c:rich>
          </c:tx>
          <c:overlay val="0"/>
        </c:title>
        <c:numFmt formatCode="General" sourceLinked="1"/>
        <c:majorTickMark val="none"/>
        <c:minorTickMark val="none"/>
        <c:tickLblPos val="nextTo"/>
        <c:crossAx val="105789312"/>
        <c:crosses val="autoZero"/>
        <c:crossBetween val="between"/>
      </c:valAx>
    </c:plotArea>
    <c:legend>
      <c:legendPos val="r"/>
      <c:layout>
        <c:manualLayout>
          <c:xMode val="edge"/>
          <c:yMode val="edge"/>
          <c:x val="0.75120197708380143"/>
          <c:y val="0.28460807045197062"/>
          <c:w val="0.22333558001947132"/>
          <c:h val="0.31069727185087714"/>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8898395970422"/>
          <c:y val="2.9705644072373753E-2"/>
          <c:w val="0.70408852061686111"/>
          <c:h val="0.85139693077117728"/>
        </c:manualLayout>
      </c:layout>
      <c:lineChart>
        <c:grouping val="standard"/>
        <c:varyColors val="0"/>
        <c:ser>
          <c:idx val="0"/>
          <c:order val="0"/>
          <c:tx>
            <c:strRef>
              <c:f>ClaimsTrend!$A$2</c:f>
              <c:strCache>
                <c:ptCount val="1"/>
                <c:pt idx="0">
                  <c:v>Post Implementation</c:v>
                </c:pt>
              </c:strCache>
            </c:strRef>
          </c:tx>
          <c:marker>
            <c:symbol val="none"/>
          </c:marker>
          <c:trendline>
            <c:name>Post Edit Trend</c:name>
            <c:spPr>
              <a:ln w="25400"/>
            </c:spPr>
            <c:trendlineType val="linear"/>
            <c:dispRSqr val="0"/>
            <c:dispEq val="0"/>
          </c:trendline>
          <c:cat>
            <c:numRef>
              <c:f>ClaimsTrend!$B$1:$CA$1</c:f>
              <c:numCache>
                <c:formatCode>General</c:formatCode>
                <c:ptCount val="78"/>
                <c:pt idx="0">
                  <c:v>200911</c:v>
                </c:pt>
                <c:pt idx="1">
                  <c:v>200912</c:v>
                </c:pt>
                <c:pt idx="2">
                  <c:v>201001</c:v>
                </c:pt>
                <c:pt idx="3">
                  <c:v>201002</c:v>
                </c:pt>
                <c:pt idx="4">
                  <c:v>201003</c:v>
                </c:pt>
                <c:pt idx="5">
                  <c:v>201004</c:v>
                </c:pt>
                <c:pt idx="6">
                  <c:v>201005</c:v>
                </c:pt>
                <c:pt idx="7">
                  <c:v>201006</c:v>
                </c:pt>
                <c:pt idx="8">
                  <c:v>201007</c:v>
                </c:pt>
                <c:pt idx="9">
                  <c:v>201008</c:v>
                </c:pt>
                <c:pt idx="10">
                  <c:v>201009</c:v>
                </c:pt>
                <c:pt idx="11">
                  <c:v>201010</c:v>
                </c:pt>
                <c:pt idx="12">
                  <c:v>201011</c:v>
                </c:pt>
                <c:pt idx="13">
                  <c:v>201012</c:v>
                </c:pt>
                <c:pt idx="14">
                  <c:v>201101</c:v>
                </c:pt>
                <c:pt idx="15">
                  <c:v>201102</c:v>
                </c:pt>
                <c:pt idx="16">
                  <c:v>201103</c:v>
                </c:pt>
                <c:pt idx="17">
                  <c:v>201104</c:v>
                </c:pt>
                <c:pt idx="18">
                  <c:v>201105</c:v>
                </c:pt>
                <c:pt idx="19">
                  <c:v>201106</c:v>
                </c:pt>
                <c:pt idx="20">
                  <c:v>201107</c:v>
                </c:pt>
                <c:pt idx="21">
                  <c:v>201108</c:v>
                </c:pt>
                <c:pt idx="22">
                  <c:v>201109</c:v>
                </c:pt>
                <c:pt idx="23">
                  <c:v>201110</c:v>
                </c:pt>
                <c:pt idx="24">
                  <c:v>201111</c:v>
                </c:pt>
                <c:pt idx="25">
                  <c:v>201112</c:v>
                </c:pt>
                <c:pt idx="26">
                  <c:v>201201</c:v>
                </c:pt>
                <c:pt idx="27">
                  <c:v>201202</c:v>
                </c:pt>
                <c:pt idx="28">
                  <c:v>201203</c:v>
                </c:pt>
                <c:pt idx="29">
                  <c:v>201204</c:v>
                </c:pt>
                <c:pt idx="30">
                  <c:v>201205</c:v>
                </c:pt>
                <c:pt idx="31">
                  <c:v>201206</c:v>
                </c:pt>
                <c:pt idx="32">
                  <c:v>201207</c:v>
                </c:pt>
                <c:pt idx="33">
                  <c:v>201208</c:v>
                </c:pt>
                <c:pt idx="34">
                  <c:v>201209</c:v>
                </c:pt>
                <c:pt idx="35">
                  <c:v>201210</c:v>
                </c:pt>
                <c:pt idx="36">
                  <c:v>201211</c:v>
                </c:pt>
                <c:pt idx="37">
                  <c:v>201212</c:v>
                </c:pt>
                <c:pt idx="38">
                  <c:v>201301</c:v>
                </c:pt>
                <c:pt idx="39">
                  <c:v>201302</c:v>
                </c:pt>
                <c:pt idx="40">
                  <c:v>201303</c:v>
                </c:pt>
                <c:pt idx="41">
                  <c:v>201304</c:v>
                </c:pt>
                <c:pt idx="42">
                  <c:v>201305</c:v>
                </c:pt>
                <c:pt idx="43">
                  <c:v>201306</c:v>
                </c:pt>
                <c:pt idx="44">
                  <c:v>201307</c:v>
                </c:pt>
                <c:pt idx="45">
                  <c:v>201308</c:v>
                </c:pt>
                <c:pt idx="46">
                  <c:v>201309</c:v>
                </c:pt>
                <c:pt idx="47">
                  <c:v>201310</c:v>
                </c:pt>
                <c:pt idx="48">
                  <c:v>201311</c:v>
                </c:pt>
                <c:pt idx="49">
                  <c:v>201312</c:v>
                </c:pt>
                <c:pt idx="50">
                  <c:v>201401</c:v>
                </c:pt>
                <c:pt idx="51">
                  <c:v>201402</c:v>
                </c:pt>
                <c:pt idx="52">
                  <c:v>201403</c:v>
                </c:pt>
                <c:pt idx="53">
                  <c:v>201404</c:v>
                </c:pt>
                <c:pt idx="54">
                  <c:v>201405</c:v>
                </c:pt>
                <c:pt idx="55">
                  <c:v>201406</c:v>
                </c:pt>
                <c:pt idx="56">
                  <c:v>201407</c:v>
                </c:pt>
                <c:pt idx="57">
                  <c:v>201408</c:v>
                </c:pt>
                <c:pt idx="58">
                  <c:v>201409</c:v>
                </c:pt>
                <c:pt idx="59">
                  <c:v>201410</c:v>
                </c:pt>
                <c:pt idx="60">
                  <c:v>201411</c:v>
                </c:pt>
                <c:pt idx="61">
                  <c:v>201412</c:v>
                </c:pt>
                <c:pt idx="62">
                  <c:v>201501</c:v>
                </c:pt>
                <c:pt idx="63">
                  <c:v>201502</c:v>
                </c:pt>
                <c:pt idx="64">
                  <c:v>201503</c:v>
                </c:pt>
                <c:pt idx="65">
                  <c:v>201504</c:v>
                </c:pt>
                <c:pt idx="66">
                  <c:v>201505</c:v>
                </c:pt>
                <c:pt idx="67">
                  <c:v>201506</c:v>
                </c:pt>
                <c:pt idx="68">
                  <c:v>201507</c:v>
                </c:pt>
                <c:pt idx="69">
                  <c:v>201508</c:v>
                </c:pt>
                <c:pt idx="70">
                  <c:v>201509</c:v>
                </c:pt>
                <c:pt idx="71">
                  <c:v>201510</c:v>
                </c:pt>
                <c:pt idx="72">
                  <c:v>201511</c:v>
                </c:pt>
                <c:pt idx="73">
                  <c:v>201512</c:v>
                </c:pt>
                <c:pt idx="74">
                  <c:v>201601</c:v>
                </c:pt>
                <c:pt idx="75">
                  <c:v>201602</c:v>
                </c:pt>
                <c:pt idx="76">
                  <c:v>201603</c:v>
                </c:pt>
                <c:pt idx="77">
                  <c:v>201604</c:v>
                </c:pt>
              </c:numCache>
            </c:numRef>
          </c:cat>
          <c:val>
            <c:numRef>
              <c:f>ClaimsTrend!$B$2:$CA$2</c:f>
              <c:numCache>
                <c:formatCode>General</c:formatCode>
                <c:ptCount val="78"/>
                <c:pt idx="27">
                  <c:v>4.8422701216441482E-4</c:v>
                </c:pt>
                <c:pt idx="28">
                  <c:v>4.6157949209932743E-4</c:v>
                </c:pt>
                <c:pt idx="29">
                  <c:v>4.9288874271849849E-4</c:v>
                </c:pt>
                <c:pt idx="30">
                  <c:v>5.1621824876514556E-4</c:v>
                </c:pt>
                <c:pt idx="31">
                  <c:v>5.0487548791037552E-4</c:v>
                </c:pt>
                <c:pt idx="32">
                  <c:v>5.0426322731973044E-4</c:v>
                </c:pt>
                <c:pt idx="33">
                  <c:v>4.7466881929774692E-4</c:v>
                </c:pt>
                <c:pt idx="34">
                  <c:v>4.7845711024107387E-4</c:v>
                </c:pt>
                <c:pt idx="35">
                  <c:v>5.6813571809142822E-4</c:v>
                </c:pt>
                <c:pt idx="36">
                  <c:v>4.3702630542816429E-4</c:v>
                </c:pt>
                <c:pt idx="37">
                  <c:v>5.2717592231012211E-4</c:v>
                </c:pt>
                <c:pt idx="38">
                  <c:v>4.602751377032621E-4</c:v>
                </c:pt>
                <c:pt idx="39">
                  <c:v>5.7012667969013719E-4</c:v>
                </c:pt>
                <c:pt idx="40">
                  <c:v>5.2386026301164406E-4</c:v>
                </c:pt>
                <c:pt idx="41">
                  <c:v>4.5500703302108039E-4</c:v>
                </c:pt>
                <c:pt idx="42">
                  <c:v>4.5417628941817132E-4</c:v>
                </c:pt>
                <c:pt idx="43">
                  <c:v>4.854139296303862E-4</c:v>
                </c:pt>
                <c:pt idx="44">
                  <c:v>5.1709740995298757E-4</c:v>
                </c:pt>
                <c:pt idx="45">
                  <c:v>4.5521993867465806E-4</c:v>
                </c:pt>
                <c:pt idx="46">
                  <c:v>5.3885384273717946E-4</c:v>
                </c:pt>
                <c:pt idx="47">
                  <c:v>5.4347284736059535E-4</c:v>
                </c:pt>
                <c:pt idx="48">
                  <c:v>5.8051259940033854E-4</c:v>
                </c:pt>
                <c:pt idx="49">
                  <c:v>4.9746362646562619E-4</c:v>
                </c:pt>
                <c:pt idx="50">
                  <c:v>4.8651894452699218E-4</c:v>
                </c:pt>
                <c:pt idx="51">
                  <c:v>5.6046886409426083E-4</c:v>
                </c:pt>
                <c:pt idx="52">
                  <c:v>5.6432559258953361E-4</c:v>
                </c:pt>
                <c:pt idx="53">
                  <c:v>4.7803089290853612E-4</c:v>
                </c:pt>
                <c:pt idx="54">
                  <c:v>4.8764123774460929E-4</c:v>
                </c:pt>
                <c:pt idx="55">
                  <c:v>5.073645427273592E-4</c:v>
                </c:pt>
                <c:pt idx="56">
                  <c:v>5.60332719631029E-4</c:v>
                </c:pt>
                <c:pt idx="57">
                  <c:v>6.1096775475754782E-4</c:v>
                </c:pt>
                <c:pt idx="58">
                  <c:v>5.5614263718811317E-4</c:v>
                </c:pt>
                <c:pt idx="59">
                  <c:v>6.5794619116281677E-4</c:v>
                </c:pt>
                <c:pt idx="60">
                  <c:v>6.2423865571344507E-4</c:v>
                </c:pt>
                <c:pt idx="61">
                  <c:v>5.3034476767841181E-4</c:v>
                </c:pt>
                <c:pt idx="62">
                  <c:v>4.4629664963955303E-4</c:v>
                </c:pt>
                <c:pt idx="63">
                  <c:v>5.7784483282126377E-4</c:v>
                </c:pt>
                <c:pt idx="64">
                  <c:v>5.7929971091329462E-4</c:v>
                </c:pt>
                <c:pt idx="65">
                  <c:v>5.6247134860238713E-4</c:v>
                </c:pt>
                <c:pt idx="66">
                  <c:v>5.8085515495373617E-4</c:v>
                </c:pt>
                <c:pt idx="67">
                  <c:v>5.2786250011800575E-4</c:v>
                </c:pt>
                <c:pt idx="68">
                  <c:v>4.7589150686595067E-4</c:v>
                </c:pt>
                <c:pt idx="69">
                  <c:v>5.6790771255114253E-4</c:v>
                </c:pt>
                <c:pt idx="70">
                  <c:v>5.9813843174512361E-4</c:v>
                </c:pt>
                <c:pt idx="71">
                  <c:v>6.5328865302316725E-4</c:v>
                </c:pt>
                <c:pt idx="72">
                  <c:v>5.2282310013863019E-4</c:v>
                </c:pt>
                <c:pt idx="73">
                  <c:v>5.5815012497954005E-4</c:v>
                </c:pt>
                <c:pt idx="74">
                  <c:v>6.2699298062350139E-4</c:v>
                </c:pt>
                <c:pt idx="75">
                  <c:v>5.5625097026420448E-4</c:v>
                </c:pt>
                <c:pt idx="76">
                  <c:v>5.6249890227366294E-4</c:v>
                </c:pt>
                <c:pt idx="77">
                  <c:v>7.1068261515069083E-4</c:v>
                </c:pt>
              </c:numCache>
            </c:numRef>
          </c:val>
          <c:smooth val="0"/>
          <c:extLst>
            <c:ext xmlns:c16="http://schemas.microsoft.com/office/drawing/2014/chart" uri="{C3380CC4-5D6E-409C-BE32-E72D297353CC}">
              <c16:uniqueId val="{00000000-68B6-4D7C-8294-2198607BDA97}"/>
            </c:ext>
          </c:extLst>
        </c:ser>
        <c:ser>
          <c:idx val="1"/>
          <c:order val="1"/>
          <c:tx>
            <c:strRef>
              <c:f>ClaimsTrend!$A$3</c:f>
              <c:strCache>
                <c:ptCount val="1"/>
                <c:pt idx="0">
                  <c:v>Pre Implementation</c:v>
                </c:pt>
              </c:strCache>
            </c:strRef>
          </c:tx>
          <c:marker>
            <c:symbol val="none"/>
          </c:marker>
          <c:trendline>
            <c:name>Pre Edit Trend</c:name>
            <c:spPr>
              <a:ln w="25400">
                <a:prstDash val="dash"/>
              </a:ln>
            </c:spPr>
            <c:trendlineType val="linear"/>
            <c:dispRSqr val="0"/>
            <c:dispEq val="0"/>
          </c:trendline>
          <c:cat>
            <c:numRef>
              <c:f>ClaimsTrend!$B$1:$CA$1</c:f>
              <c:numCache>
                <c:formatCode>General</c:formatCode>
                <c:ptCount val="78"/>
                <c:pt idx="0">
                  <c:v>200911</c:v>
                </c:pt>
                <c:pt idx="1">
                  <c:v>200912</c:v>
                </c:pt>
                <c:pt idx="2">
                  <c:v>201001</c:v>
                </c:pt>
                <c:pt idx="3">
                  <c:v>201002</c:v>
                </c:pt>
                <c:pt idx="4">
                  <c:v>201003</c:v>
                </c:pt>
                <c:pt idx="5">
                  <c:v>201004</c:v>
                </c:pt>
                <c:pt idx="6">
                  <c:v>201005</c:v>
                </c:pt>
                <c:pt idx="7">
                  <c:v>201006</c:v>
                </c:pt>
                <c:pt idx="8">
                  <c:v>201007</c:v>
                </c:pt>
                <c:pt idx="9">
                  <c:v>201008</c:v>
                </c:pt>
                <c:pt idx="10">
                  <c:v>201009</c:v>
                </c:pt>
                <c:pt idx="11">
                  <c:v>201010</c:v>
                </c:pt>
                <c:pt idx="12">
                  <c:v>201011</c:v>
                </c:pt>
                <c:pt idx="13">
                  <c:v>201012</c:v>
                </c:pt>
                <c:pt idx="14">
                  <c:v>201101</c:v>
                </c:pt>
                <c:pt idx="15">
                  <c:v>201102</c:v>
                </c:pt>
                <c:pt idx="16">
                  <c:v>201103</c:v>
                </c:pt>
                <c:pt idx="17">
                  <c:v>201104</c:v>
                </c:pt>
                <c:pt idx="18">
                  <c:v>201105</c:v>
                </c:pt>
                <c:pt idx="19">
                  <c:v>201106</c:v>
                </c:pt>
                <c:pt idx="20">
                  <c:v>201107</c:v>
                </c:pt>
                <c:pt idx="21">
                  <c:v>201108</c:v>
                </c:pt>
                <c:pt idx="22">
                  <c:v>201109</c:v>
                </c:pt>
                <c:pt idx="23">
                  <c:v>201110</c:v>
                </c:pt>
                <c:pt idx="24">
                  <c:v>201111</c:v>
                </c:pt>
                <c:pt idx="25">
                  <c:v>201112</c:v>
                </c:pt>
                <c:pt idx="26">
                  <c:v>201201</c:v>
                </c:pt>
                <c:pt idx="27">
                  <c:v>201202</c:v>
                </c:pt>
                <c:pt idx="28">
                  <c:v>201203</c:v>
                </c:pt>
                <c:pt idx="29">
                  <c:v>201204</c:v>
                </c:pt>
                <c:pt idx="30">
                  <c:v>201205</c:v>
                </c:pt>
                <c:pt idx="31">
                  <c:v>201206</c:v>
                </c:pt>
                <c:pt idx="32">
                  <c:v>201207</c:v>
                </c:pt>
                <c:pt idx="33">
                  <c:v>201208</c:v>
                </c:pt>
                <c:pt idx="34">
                  <c:v>201209</c:v>
                </c:pt>
                <c:pt idx="35">
                  <c:v>201210</c:v>
                </c:pt>
                <c:pt idx="36">
                  <c:v>201211</c:v>
                </c:pt>
                <c:pt idx="37">
                  <c:v>201212</c:v>
                </c:pt>
                <c:pt idx="38">
                  <c:v>201301</c:v>
                </c:pt>
                <c:pt idx="39">
                  <c:v>201302</c:v>
                </c:pt>
                <c:pt idx="40">
                  <c:v>201303</c:v>
                </c:pt>
                <c:pt idx="41">
                  <c:v>201304</c:v>
                </c:pt>
                <c:pt idx="42">
                  <c:v>201305</c:v>
                </c:pt>
                <c:pt idx="43">
                  <c:v>201306</c:v>
                </c:pt>
                <c:pt idx="44">
                  <c:v>201307</c:v>
                </c:pt>
                <c:pt idx="45">
                  <c:v>201308</c:v>
                </c:pt>
                <c:pt idx="46">
                  <c:v>201309</c:v>
                </c:pt>
                <c:pt idx="47">
                  <c:v>201310</c:v>
                </c:pt>
                <c:pt idx="48">
                  <c:v>201311</c:v>
                </c:pt>
                <c:pt idx="49">
                  <c:v>201312</c:v>
                </c:pt>
                <c:pt idx="50">
                  <c:v>201401</c:v>
                </c:pt>
                <c:pt idx="51">
                  <c:v>201402</c:v>
                </c:pt>
                <c:pt idx="52">
                  <c:v>201403</c:v>
                </c:pt>
                <c:pt idx="53">
                  <c:v>201404</c:v>
                </c:pt>
                <c:pt idx="54">
                  <c:v>201405</c:v>
                </c:pt>
                <c:pt idx="55">
                  <c:v>201406</c:v>
                </c:pt>
                <c:pt idx="56">
                  <c:v>201407</c:v>
                </c:pt>
                <c:pt idx="57">
                  <c:v>201408</c:v>
                </c:pt>
                <c:pt idx="58">
                  <c:v>201409</c:v>
                </c:pt>
                <c:pt idx="59">
                  <c:v>201410</c:v>
                </c:pt>
                <c:pt idx="60">
                  <c:v>201411</c:v>
                </c:pt>
                <c:pt idx="61">
                  <c:v>201412</c:v>
                </c:pt>
                <c:pt idx="62">
                  <c:v>201501</c:v>
                </c:pt>
                <c:pt idx="63">
                  <c:v>201502</c:v>
                </c:pt>
                <c:pt idx="64">
                  <c:v>201503</c:v>
                </c:pt>
                <c:pt idx="65">
                  <c:v>201504</c:v>
                </c:pt>
                <c:pt idx="66">
                  <c:v>201505</c:v>
                </c:pt>
                <c:pt idx="67">
                  <c:v>201506</c:v>
                </c:pt>
                <c:pt idx="68">
                  <c:v>201507</c:v>
                </c:pt>
                <c:pt idx="69">
                  <c:v>201508</c:v>
                </c:pt>
                <c:pt idx="70">
                  <c:v>201509</c:v>
                </c:pt>
                <c:pt idx="71">
                  <c:v>201510</c:v>
                </c:pt>
                <c:pt idx="72">
                  <c:v>201511</c:v>
                </c:pt>
                <c:pt idx="73">
                  <c:v>201512</c:v>
                </c:pt>
                <c:pt idx="74">
                  <c:v>201601</c:v>
                </c:pt>
                <c:pt idx="75">
                  <c:v>201602</c:v>
                </c:pt>
                <c:pt idx="76">
                  <c:v>201603</c:v>
                </c:pt>
                <c:pt idx="77">
                  <c:v>201604</c:v>
                </c:pt>
              </c:numCache>
            </c:numRef>
          </c:cat>
          <c:val>
            <c:numRef>
              <c:f>ClaimsTrend!$B$3:$CA$3</c:f>
              <c:numCache>
                <c:formatCode>General</c:formatCode>
                <c:ptCount val="78"/>
                <c:pt idx="0">
                  <c:v>3.492052809245595E-4</c:v>
                </c:pt>
                <c:pt idx="1">
                  <c:v>3.851819901673052E-4</c:v>
                </c:pt>
                <c:pt idx="2">
                  <c:v>3.6359504548374598E-4</c:v>
                </c:pt>
                <c:pt idx="3">
                  <c:v>3.9985341422812406E-4</c:v>
                </c:pt>
                <c:pt idx="4">
                  <c:v>4.0735476297801141E-4</c:v>
                </c:pt>
                <c:pt idx="5">
                  <c:v>4.0296120871233411E-4</c:v>
                </c:pt>
                <c:pt idx="6">
                  <c:v>3.8169998017500078E-4</c:v>
                </c:pt>
                <c:pt idx="7">
                  <c:v>3.7546192122026224E-4</c:v>
                </c:pt>
                <c:pt idx="8">
                  <c:v>4.1124118972838482E-4</c:v>
                </c:pt>
                <c:pt idx="9">
                  <c:v>4.156796341412339E-4</c:v>
                </c:pt>
                <c:pt idx="10">
                  <c:v>3.8141567840370167E-4</c:v>
                </c:pt>
                <c:pt idx="11">
                  <c:v>3.9711514355429315E-4</c:v>
                </c:pt>
                <c:pt idx="12">
                  <c:v>3.6834548337337145E-4</c:v>
                </c:pt>
                <c:pt idx="13">
                  <c:v>3.7211987981402808E-4</c:v>
                </c:pt>
                <c:pt idx="14">
                  <c:v>3.6267994256833759E-4</c:v>
                </c:pt>
                <c:pt idx="15">
                  <c:v>3.7898229335461939E-4</c:v>
                </c:pt>
                <c:pt idx="16">
                  <c:v>3.6255728916129696E-4</c:v>
                </c:pt>
                <c:pt idx="17">
                  <c:v>4.022345903685936E-4</c:v>
                </c:pt>
                <c:pt idx="18">
                  <c:v>4.1156280011559571E-4</c:v>
                </c:pt>
                <c:pt idx="19">
                  <c:v>4.2454223799856267E-4</c:v>
                </c:pt>
                <c:pt idx="20">
                  <c:v>4.4280802080214348E-4</c:v>
                </c:pt>
                <c:pt idx="21">
                  <c:v>4.6951090362812016E-4</c:v>
                </c:pt>
                <c:pt idx="22">
                  <c:v>4.3213897333772388E-4</c:v>
                </c:pt>
                <c:pt idx="23">
                  <c:v>5.1047174899818669E-4</c:v>
                </c:pt>
                <c:pt idx="24">
                  <c:v>5.2141016294776383E-4</c:v>
                </c:pt>
                <c:pt idx="25">
                  <c:v>4.8593542159805578E-4</c:v>
                </c:pt>
                <c:pt idx="26">
                  <c:v>5.205209142872322E-4</c:v>
                </c:pt>
              </c:numCache>
            </c:numRef>
          </c:val>
          <c:smooth val="0"/>
          <c:extLst>
            <c:ext xmlns:c16="http://schemas.microsoft.com/office/drawing/2014/chart" uri="{C3380CC4-5D6E-409C-BE32-E72D297353CC}">
              <c16:uniqueId val="{00000001-68B6-4D7C-8294-2198607BDA97}"/>
            </c:ext>
          </c:extLst>
        </c:ser>
        <c:dLbls>
          <c:showLegendKey val="0"/>
          <c:showVal val="0"/>
          <c:showCatName val="0"/>
          <c:showSerName val="0"/>
          <c:showPercent val="0"/>
          <c:showBubbleSize val="0"/>
        </c:dLbls>
        <c:smooth val="0"/>
        <c:axId val="134629632"/>
        <c:axId val="134639616"/>
      </c:lineChart>
      <c:catAx>
        <c:axId val="134629632"/>
        <c:scaling>
          <c:orientation val="minMax"/>
        </c:scaling>
        <c:delete val="0"/>
        <c:axPos val="b"/>
        <c:numFmt formatCode="General" sourceLinked="1"/>
        <c:majorTickMark val="none"/>
        <c:minorTickMark val="none"/>
        <c:tickLblPos val="nextTo"/>
        <c:crossAx val="134639616"/>
        <c:crosses val="autoZero"/>
        <c:auto val="1"/>
        <c:lblAlgn val="ctr"/>
        <c:lblOffset val="100"/>
        <c:noMultiLvlLbl val="0"/>
      </c:catAx>
      <c:valAx>
        <c:axId val="134639616"/>
        <c:scaling>
          <c:orientation val="minMax"/>
        </c:scaling>
        <c:delete val="0"/>
        <c:axPos val="l"/>
        <c:majorGridlines/>
        <c:title>
          <c:tx>
            <c:rich>
              <a:bodyPr/>
              <a:lstStyle/>
              <a:p>
                <a:pPr>
                  <a:defRPr/>
                </a:pPr>
                <a:r>
                  <a:rPr lang="en-US"/>
                  <a:t>Claims PMPM</a:t>
                </a:r>
              </a:p>
            </c:rich>
          </c:tx>
          <c:overlay val="0"/>
        </c:title>
        <c:numFmt formatCode="General" sourceLinked="1"/>
        <c:majorTickMark val="none"/>
        <c:minorTickMark val="none"/>
        <c:tickLblPos val="nextTo"/>
        <c:crossAx val="134629632"/>
        <c:crosses val="autoZero"/>
        <c:crossBetween val="between"/>
      </c:valAx>
    </c:plotArea>
    <c:legend>
      <c:legendPos val="r"/>
      <c:layout>
        <c:manualLayout>
          <c:xMode val="edge"/>
          <c:yMode val="edge"/>
          <c:x val="0.81573225656157788"/>
          <c:y val="0.37273438646256174"/>
          <c:w val="0.17494952632396335"/>
          <c:h val="0.29233841043971581"/>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rgbClr val="000000"/>
                </a:solidFill>
                <a:latin typeface="Calibri"/>
                <a:ea typeface="Calibri"/>
                <a:cs typeface="Calibri"/>
              </a:defRPr>
            </a:pPr>
            <a:r>
              <a:rPr lang="en-US" sz="2000"/>
              <a:t>Figure</a:t>
            </a:r>
            <a:r>
              <a:rPr lang="en-US" sz="2000" baseline="0"/>
              <a:t> 3: </a:t>
            </a:r>
            <a:r>
              <a:rPr lang="en-US" sz="2000"/>
              <a:t>% of Program Patients on Opioids</a:t>
            </a:r>
          </a:p>
        </c:rich>
      </c:tx>
      <c:overlay val="0"/>
    </c:title>
    <c:autoTitleDeleted val="0"/>
    <c:plotArea>
      <c:layout/>
      <c:lineChart>
        <c:grouping val="standard"/>
        <c:varyColors val="0"/>
        <c:ser>
          <c:idx val="0"/>
          <c:order val="0"/>
          <c:dLbls>
            <c:dLbl>
              <c:idx val="1"/>
              <c:layout>
                <c:manualLayout>
                  <c:x val="-2.5878579936544077E-2"/>
                  <c:y val="-5.55301837270341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52-4C1E-92E2-1712E2676E63}"/>
                </c:ext>
              </c:extLst>
            </c:dLbl>
            <c:dLbl>
              <c:idx val="6"/>
              <c:layout>
                <c:manualLayout>
                  <c:x val="-2.0858499615258937E-2"/>
                  <c:y val="-5.24998806967310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52-4C1E-92E2-1712E2676E63}"/>
                </c:ext>
              </c:extLst>
            </c:dLbl>
            <c:dLbl>
              <c:idx val="7"/>
              <c:layout>
                <c:manualLayout>
                  <c:x val="-4.2612181007494546E-2"/>
                  <c:y val="4.14395132426628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52-4C1E-92E2-1712E2676E63}"/>
                </c:ext>
              </c:extLst>
            </c:dLbl>
            <c:spPr>
              <a:noFill/>
              <a:ln w="25400">
                <a:noFill/>
              </a:ln>
            </c:spPr>
            <c:txPr>
              <a:bodyPr/>
              <a:lstStyle/>
              <a:p>
                <a:pPr>
                  <a:defRPr sz="1200" b="0" i="0" u="none" strike="noStrike" baseline="0">
                    <a:solidFill>
                      <a:srgbClr val="000000"/>
                    </a:solidFill>
                    <a:latin typeface="Calibri"/>
                    <a:ea typeface="Calibri"/>
                    <a:cs typeface="Calibr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 OPI Trend Comparison and Graphs w Mailing QI data_2017.06_for Steve.xls]OPI data '!$B$29:$K$29,'[MO OPI Trend Comparison and Graphs w Mailing QI data_2017.06_for Steve.xls]OPI data '!$L$29,'[MO OPI Trend Comparison and Graphs w Mailing QI data_2017.06_for Steve.xls]OPI data '!$M$29,'[MO OPI Trend Comparison and Graphs w Mailing QI data_2017.06_for Steve.xls]OPI data '!$N$29,'[MO OPI Trend Comparison and Graphs w Mailing QI data_2017.06_for Steve.xls]OPI data '!$O$29</c:f>
              <c:strCache>
                <c:ptCount val="14"/>
                <c:pt idx="0">
                  <c:v>(Q1)2014</c:v>
                </c:pt>
                <c:pt idx="1">
                  <c:v>(Q2)2014</c:v>
                </c:pt>
                <c:pt idx="2">
                  <c:v>(Q3)2014</c:v>
                </c:pt>
                <c:pt idx="3">
                  <c:v>(Q4)2014</c:v>
                </c:pt>
                <c:pt idx="4">
                  <c:v>(Q1)2015</c:v>
                </c:pt>
                <c:pt idx="5">
                  <c:v>(Q2)2015</c:v>
                </c:pt>
                <c:pt idx="6">
                  <c:v>(Q3)2015</c:v>
                </c:pt>
                <c:pt idx="7">
                  <c:v>(Q4)2015</c:v>
                </c:pt>
                <c:pt idx="8">
                  <c:v>(Q1)2016</c:v>
                </c:pt>
                <c:pt idx="9">
                  <c:v>(Q2)2016</c:v>
                </c:pt>
                <c:pt idx="10">
                  <c:v>(Q3)2016</c:v>
                </c:pt>
                <c:pt idx="11">
                  <c:v>(Q4)2016</c:v>
                </c:pt>
                <c:pt idx="12">
                  <c:v>(Q1)2017</c:v>
                </c:pt>
                <c:pt idx="13">
                  <c:v>(Q2)2017</c:v>
                </c:pt>
              </c:strCache>
            </c:strRef>
          </c:cat>
          <c:val>
            <c:numRef>
              <c:f>'[MO OPI Trend Comparison and Graphs w Mailing QI data_2017.06_for Steve.xls]OPI data '!$B$6:$O$6</c:f>
              <c:numCache>
                <c:formatCode>0.00%</c:formatCode>
                <c:ptCount val="14"/>
                <c:pt idx="0">
                  <c:v>0.1609515601174081</c:v>
                </c:pt>
                <c:pt idx="1">
                  <c:v>0.15729671878291568</c:v>
                </c:pt>
                <c:pt idx="2">
                  <c:v>0.14635353223265135</c:v>
                </c:pt>
                <c:pt idx="3">
                  <c:v>0.13587515667283045</c:v>
                </c:pt>
                <c:pt idx="4">
                  <c:v>0.13982044471760652</c:v>
                </c:pt>
                <c:pt idx="5">
                  <c:v>0.1361409023179071</c:v>
                </c:pt>
                <c:pt idx="6">
                  <c:v>0.13357085287803577</c:v>
                </c:pt>
                <c:pt idx="7">
                  <c:v>0.12602355005913901</c:v>
                </c:pt>
                <c:pt idx="8">
                  <c:v>0.1334916482687396</c:v>
                </c:pt>
                <c:pt idx="9">
                  <c:v>0.12711136617092805</c:v>
                </c:pt>
                <c:pt idx="10">
                  <c:v>0.12109075768508581</c:v>
                </c:pt>
                <c:pt idx="11">
                  <c:v>0.11365790382561063</c:v>
                </c:pt>
                <c:pt idx="12">
                  <c:v>0.11082200788243314</c:v>
                </c:pt>
                <c:pt idx="13">
                  <c:v>0.11575619895612577</c:v>
                </c:pt>
              </c:numCache>
            </c:numRef>
          </c:val>
          <c:smooth val="0"/>
          <c:extLst>
            <c:ext xmlns:c16="http://schemas.microsoft.com/office/drawing/2014/chart" uri="{C3380CC4-5D6E-409C-BE32-E72D297353CC}">
              <c16:uniqueId val="{00000003-1552-4C1E-92E2-1712E2676E63}"/>
            </c:ext>
          </c:extLst>
        </c:ser>
        <c:dLbls>
          <c:showLegendKey val="0"/>
          <c:showVal val="0"/>
          <c:showCatName val="0"/>
          <c:showSerName val="0"/>
          <c:showPercent val="0"/>
          <c:showBubbleSize val="0"/>
        </c:dLbls>
        <c:marker val="1"/>
        <c:smooth val="0"/>
        <c:axId val="89667840"/>
        <c:axId val="97439744"/>
      </c:lineChart>
      <c:catAx>
        <c:axId val="89667840"/>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97439744"/>
        <c:crosses val="autoZero"/>
        <c:auto val="1"/>
        <c:lblAlgn val="ctr"/>
        <c:lblOffset val="100"/>
        <c:noMultiLvlLbl val="0"/>
      </c:catAx>
      <c:valAx>
        <c:axId val="97439744"/>
        <c:scaling>
          <c:orientation val="minMax"/>
          <c:max val="0.18000000000000002"/>
          <c:min val="0.1"/>
        </c:scaling>
        <c:delete val="0"/>
        <c:axPos val="l"/>
        <c:majorGridlines/>
        <c:title>
          <c:tx>
            <c:rich>
              <a:bodyPr/>
              <a:lstStyle/>
              <a:p>
                <a:pPr>
                  <a:defRPr sz="1000" b="1" i="0" u="none" strike="noStrike" baseline="0">
                    <a:solidFill>
                      <a:srgbClr val="000000"/>
                    </a:solidFill>
                    <a:latin typeface="Calibri"/>
                    <a:ea typeface="Calibri"/>
                    <a:cs typeface="Calibri"/>
                  </a:defRPr>
                </a:pPr>
                <a:r>
                  <a:rPr lang="en-US"/>
                  <a:t>% of Patients</a:t>
                </a:r>
              </a:p>
            </c:rich>
          </c:tx>
          <c:overlay val="0"/>
        </c:title>
        <c:numFmt formatCode="0.00%"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89667840"/>
        <c:crosses val="autoZero"/>
        <c:crossBetween val="between"/>
      </c:valAx>
      <c:dTable>
        <c:showHorzBorder val="1"/>
        <c:showVertBorder val="1"/>
        <c:showOutline val="1"/>
        <c:showKeys val="1"/>
        <c:txPr>
          <a:bodyPr/>
          <a:lstStyle/>
          <a:p>
            <a:pPr rtl="0">
              <a:defRPr sz="1000" b="0" i="0" u="none" strike="noStrike" baseline="0">
                <a:solidFill>
                  <a:srgbClr val="000000"/>
                </a:solidFill>
                <a:latin typeface="Calibri"/>
                <a:ea typeface="Calibri"/>
                <a:cs typeface="Calibri"/>
              </a:defRPr>
            </a:pPr>
            <a:endParaRPr lang="en-US"/>
          </a:p>
        </c:txPr>
      </c:dTable>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1" i="0" u="none" strike="noStrike" baseline="0">
                <a:solidFill>
                  <a:srgbClr val="000000"/>
                </a:solidFill>
                <a:latin typeface="Calibri"/>
                <a:ea typeface="Calibri"/>
                <a:cs typeface="Calibri"/>
              </a:defRPr>
            </a:pPr>
            <a:r>
              <a:rPr lang="en-US" sz="2000" dirty="0"/>
              <a:t>Figure 7: % of All Program Prescriptions as Opioids    </a:t>
            </a:r>
          </a:p>
        </c:rich>
      </c:tx>
      <c:layout>
        <c:manualLayout>
          <c:xMode val="edge"/>
          <c:yMode val="edge"/>
          <c:x val="0.19392122188020994"/>
          <c:y val="1.8181818181818181E-2"/>
        </c:manualLayout>
      </c:layout>
      <c:overlay val="0"/>
    </c:title>
    <c:autoTitleDeleted val="0"/>
    <c:plotArea>
      <c:layout/>
      <c:lineChart>
        <c:grouping val="standard"/>
        <c:varyColors val="0"/>
        <c:ser>
          <c:idx val="0"/>
          <c:order val="0"/>
          <c:dLbls>
            <c:dLbl>
              <c:idx val="2"/>
              <c:layout>
                <c:manualLayout>
                  <c:x val="-1.3603920241187208E-2"/>
                  <c:y val="-4.48098264032785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CE-41BA-8BEC-9823C4023635}"/>
                </c:ext>
              </c:extLst>
            </c:dLbl>
            <c:dLbl>
              <c:idx val="4"/>
              <c:layout>
                <c:manualLayout>
                  <c:x val="-4.8959484724915611E-2"/>
                  <c:y val="6.33773080996454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CE-41BA-8BEC-9823C4023635}"/>
                </c:ext>
              </c:extLst>
            </c:dLbl>
            <c:dLbl>
              <c:idx val="7"/>
              <c:layout>
                <c:manualLayout>
                  <c:x val="-4.2531200273328629E-2"/>
                  <c:y val="6.04533314914583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CE-41BA-8BEC-9823C4023635}"/>
                </c:ext>
              </c:extLst>
            </c:dLbl>
            <c:dLbl>
              <c:idx val="9"/>
              <c:layout>
                <c:manualLayout>
                  <c:x val="-4.0924129160431887E-2"/>
                  <c:y val="4.58334484505226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4CE-41BA-8BEC-9823C4023635}"/>
                </c:ext>
              </c:extLst>
            </c:dLbl>
            <c:spPr>
              <a:noFill/>
              <a:ln w="25400">
                <a:noFill/>
              </a:ln>
            </c:spPr>
            <c:txPr>
              <a:bodyPr/>
              <a:lstStyle/>
              <a:p>
                <a:pPr>
                  <a:defRPr sz="1200" b="0" i="0" u="none" strike="noStrike" baseline="0">
                    <a:solidFill>
                      <a:srgbClr val="000000"/>
                    </a:solidFill>
                    <a:latin typeface="Calibri"/>
                    <a:ea typeface="Calibri"/>
                    <a:cs typeface="Calibr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 OPI Trend Comparison and Graphs w Mailing QI data_2017.06_for Steve.xls]OPI data '!$B$29:$K$29,'[MO OPI Trend Comparison and Graphs w Mailing QI data_2017.06_for Steve.xls]OPI data '!$L$29,'[MO OPI Trend Comparison and Graphs w Mailing QI data_2017.06_for Steve.xls]OPI data '!$M$29:$N$29,'[MO OPI Trend Comparison and Graphs w Mailing QI data_2017.06_for Steve.xls]OPI data '!$O$29</c:f>
              <c:strCache>
                <c:ptCount val="14"/>
                <c:pt idx="0">
                  <c:v>(Q1)2014</c:v>
                </c:pt>
                <c:pt idx="1">
                  <c:v>(Q2)2014</c:v>
                </c:pt>
                <c:pt idx="2">
                  <c:v>(Q3)2014</c:v>
                </c:pt>
                <c:pt idx="3">
                  <c:v>(Q4)2014</c:v>
                </c:pt>
                <c:pt idx="4">
                  <c:v>(Q1)2015</c:v>
                </c:pt>
                <c:pt idx="5">
                  <c:v>(Q2)2015</c:v>
                </c:pt>
                <c:pt idx="6">
                  <c:v>(Q3)2015</c:v>
                </c:pt>
                <c:pt idx="7">
                  <c:v>(Q4)2015</c:v>
                </c:pt>
                <c:pt idx="8">
                  <c:v>(Q1)2016</c:v>
                </c:pt>
                <c:pt idx="9">
                  <c:v>(Q2)2016</c:v>
                </c:pt>
                <c:pt idx="10">
                  <c:v>(Q3)2016</c:v>
                </c:pt>
                <c:pt idx="11">
                  <c:v>(Q4)2016</c:v>
                </c:pt>
                <c:pt idx="12">
                  <c:v>(Q1)2017</c:v>
                </c:pt>
                <c:pt idx="13">
                  <c:v>(Q2)2017</c:v>
                </c:pt>
              </c:strCache>
            </c:strRef>
          </c:cat>
          <c:val>
            <c:numRef>
              <c:f>'[MO OPI Trend Comparison and Graphs w Mailing QI data_2017.06_for Steve.xls]OPI data '!$B$10:$O$10</c:f>
              <c:numCache>
                <c:formatCode>0.00%</c:formatCode>
                <c:ptCount val="14"/>
                <c:pt idx="0">
                  <c:v>0.13369690550429358</c:v>
                </c:pt>
                <c:pt idx="1">
                  <c:v>0.12513526329227814</c:v>
                </c:pt>
                <c:pt idx="2">
                  <c:v>0.12516132316732914</c:v>
                </c:pt>
                <c:pt idx="3">
                  <c:v>0.11396148668345905</c:v>
                </c:pt>
                <c:pt idx="4">
                  <c:v>0.10271292621374334</c:v>
                </c:pt>
                <c:pt idx="5">
                  <c:v>0.1218267592161283</c:v>
                </c:pt>
                <c:pt idx="6">
                  <c:v>0.10116843178953296</c:v>
                </c:pt>
                <c:pt idx="7">
                  <c:v>0.10034939236782597</c:v>
                </c:pt>
                <c:pt idx="8">
                  <c:v>0.10312010216678914</c:v>
                </c:pt>
                <c:pt idx="9">
                  <c:v>0.10470076558138136</c:v>
                </c:pt>
                <c:pt idx="10">
                  <c:v>0.10340110683172722</c:v>
                </c:pt>
                <c:pt idx="11">
                  <c:v>9.1910365214287928E-2</c:v>
                </c:pt>
                <c:pt idx="12">
                  <c:v>8.4927449929751417E-2</c:v>
                </c:pt>
                <c:pt idx="13">
                  <c:v>9.5441472170670921E-2</c:v>
                </c:pt>
              </c:numCache>
            </c:numRef>
          </c:val>
          <c:smooth val="0"/>
          <c:extLst>
            <c:ext xmlns:c16="http://schemas.microsoft.com/office/drawing/2014/chart" uri="{C3380CC4-5D6E-409C-BE32-E72D297353CC}">
              <c16:uniqueId val="{00000004-94CE-41BA-8BEC-9823C4023635}"/>
            </c:ext>
          </c:extLst>
        </c:ser>
        <c:dLbls>
          <c:showLegendKey val="0"/>
          <c:showVal val="0"/>
          <c:showCatName val="0"/>
          <c:showSerName val="0"/>
          <c:showPercent val="0"/>
          <c:showBubbleSize val="0"/>
        </c:dLbls>
        <c:marker val="1"/>
        <c:smooth val="0"/>
        <c:axId val="106252160"/>
        <c:axId val="106253696"/>
      </c:lineChart>
      <c:catAx>
        <c:axId val="106252160"/>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06253696"/>
        <c:crosses val="autoZero"/>
        <c:auto val="1"/>
        <c:lblAlgn val="ctr"/>
        <c:lblOffset val="100"/>
        <c:noMultiLvlLbl val="0"/>
      </c:catAx>
      <c:valAx>
        <c:axId val="106253696"/>
        <c:scaling>
          <c:orientation val="minMax"/>
          <c:max val="0.14000000000000001"/>
          <c:min val="6.0000000000000012E-2"/>
        </c:scaling>
        <c:delete val="0"/>
        <c:axPos val="l"/>
        <c:majorGridlines/>
        <c:title>
          <c:tx>
            <c:rich>
              <a:bodyPr/>
              <a:lstStyle/>
              <a:p>
                <a:pPr>
                  <a:defRPr sz="1000" b="1" i="0" u="none" strike="noStrike" baseline="0">
                    <a:solidFill>
                      <a:srgbClr val="000000"/>
                    </a:solidFill>
                    <a:latin typeface="Calibri"/>
                    <a:ea typeface="Calibri"/>
                    <a:cs typeface="Calibri"/>
                  </a:defRPr>
                </a:pPr>
                <a:r>
                  <a:rPr lang="en-US"/>
                  <a:t>% of Prescriptions</a:t>
                </a:r>
              </a:p>
            </c:rich>
          </c:tx>
          <c:overlay val="0"/>
        </c:title>
        <c:numFmt formatCode="0.00%"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06252160"/>
        <c:crosses val="autoZero"/>
        <c:crossBetween val="between"/>
      </c:valAx>
      <c:dTable>
        <c:showHorzBorder val="1"/>
        <c:showVertBorder val="1"/>
        <c:showOutline val="1"/>
        <c:showKeys val="1"/>
        <c:txPr>
          <a:bodyPr/>
          <a:lstStyle/>
          <a:p>
            <a:pPr rtl="0">
              <a:defRPr sz="1000" b="0" i="0" u="none" strike="noStrike" baseline="0">
                <a:solidFill>
                  <a:srgbClr val="000000"/>
                </a:solidFill>
                <a:latin typeface="Calibri"/>
                <a:ea typeface="Calibri"/>
                <a:cs typeface="Calibri"/>
              </a:defRPr>
            </a:pPr>
            <a:endParaRPr lang="en-US"/>
          </a:p>
        </c:txPr>
      </c:dTable>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1" i="0" u="none" strike="noStrike" baseline="0">
                <a:solidFill>
                  <a:srgbClr val="000000"/>
                </a:solidFill>
                <a:latin typeface="Calibri"/>
                <a:ea typeface="Calibri"/>
                <a:cs typeface="Calibri"/>
              </a:defRPr>
            </a:pPr>
            <a:r>
              <a:rPr lang="en-US" sz="2000" dirty="0"/>
              <a:t>Figure 11: Average number of Opioid Prescriptions </a:t>
            </a:r>
            <a:r>
              <a:rPr lang="en-US" sz="2000" dirty="0" smtClean="0"/>
              <a:t/>
            </a:r>
            <a:br>
              <a:rPr lang="en-US" sz="2000" dirty="0" smtClean="0"/>
            </a:br>
            <a:r>
              <a:rPr lang="en-US" sz="2000" dirty="0" smtClean="0"/>
              <a:t>per </a:t>
            </a:r>
            <a:r>
              <a:rPr lang="en-US" sz="2000" dirty="0"/>
              <a:t>Opioid Patient </a:t>
            </a:r>
          </a:p>
        </c:rich>
      </c:tx>
      <c:layout>
        <c:manualLayout>
          <c:xMode val="edge"/>
          <c:yMode val="edge"/>
          <c:x val="0.14561283355205601"/>
          <c:y val="3.6245911568746216E-2"/>
        </c:manualLayout>
      </c:layout>
      <c:overlay val="0"/>
    </c:title>
    <c:autoTitleDeleted val="0"/>
    <c:plotArea>
      <c:layout>
        <c:manualLayout>
          <c:layoutTarget val="inner"/>
          <c:xMode val="edge"/>
          <c:yMode val="edge"/>
          <c:x val="0.13421041119860017"/>
          <c:y val="0.24595924330213439"/>
          <c:w val="0.84669236657917757"/>
          <c:h val="0.5879733075818353"/>
        </c:manualLayout>
      </c:layout>
      <c:lineChart>
        <c:grouping val="standard"/>
        <c:varyColors val="0"/>
        <c:ser>
          <c:idx val="0"/>
          <c:order val="0"/>
          <c:tx>
            <c:v>Series1</c:v>
          </c:tx>
          <c:cat>
            <c:strRef>
              <c:f>'[MO OPI Trend Comparison and Graphs w Mailing QI data_2017.06_for Steve.xls]OPI data '!$B$29:$K$29,'[MO OPI Trend Comparison and Graphs w Mailing QI data_2017.06_for Steve.xls]OPI data '!$L$29,'[MO OPI Trend Comparison and Graphs w Mailing QI data_2017.06_for Steve.xls]OPI data '!$M$29,'[MO OPI Trend Comparison and Graphs w Mailing QI data_2017.06_for Steve.xls]OPI data '!$N$29,'[MO OPI Trend Comparison and Graphs w Mailing QI data_2017.06_for Steve.xls]OPI data '!$O$29</c:f>
              <c:strCache>
                <c:ptCount val="14"/>
                <c:pt idx="0">
                  <c:v>(Q1)2014</c:v>
                </c:pt>
                <c:pt idx="1">
                  <c:v>(Q2)2014</c:v>
                </c:pt>
                <c:pt idx="2">
                  <c:v>(Q3)2014</c:v>
                </c:pt>
                <c:pt idx="3">
                  <c:v>(Q4)2014</c:v>
                </c:pt>
                <c:pt idx="4">
                  <c:v>(Q1)2015</c:v>
                </c:pt>
                <c:pt idx="5">
                  <c:v>(Q2)2015</c:v>
                </c:pt>
                <c:pt idx="6">
                  <c:v>(Q3)2015</c:v>
                </c:pt>
                <c:pt idx="7">
                  <c:v>(Q4)2015</c:v>
                </c:pt>
                <c:pt idx="8">
                  <c:v>(Q1)2016</c:v>
                </c:pt>
                <c:pt idx="9">
                  <c:v>(Q2)2016</c:v>
                </c:pt>
                <c:pt idx="10">
                  <c:v>(Q3)2016</c:v>
                </c:pt>
                <c:pt idx="11">
                  <c:v>(Q4)2016</c:v>
                </c:pt>
                <c:pt idx="12">
                  <c:v>(Q1)2017</c:v>
                </c:pt>
                <c:pt idx="13">
                  <c:v>(Q2)2017</c:v>
                </c:pt>
              </c:strCache>
            </c:strRef>
          </c:cat>
          <c:val>
            <c:numRef>
              <c:f>'[MO OPI Trend Comparison and Graphs w Mailing QI data_2017.06_for Steve.xls]OPI data '!$B$11:$O$11</c:f>
              <c:numCache>
                <c:formatCode>0.0000</c:formatCode>
                <c:ptCount val="14"/>
                <c:pt idx="0">
                  <c:v>3.028923855815103</c:v>
                </c:pt>
                <c:pt idx="1">
                  <c:v>3.0894298930905228</c:v>
                </c:pt>
                <c:pt idx="2">
                  <c:v>3.0624029377507442</c:v>
                </c:pt>
                <c:pt idx="3">
                  <c:v>2.9336408172213462</c:v>
                </c:pt>
                <c:pt idx="4">
                  <c:v>2.9008524600458414</c:v>
                </c:pt>
                <c:pt idx="5">
                  <c:v>2.9662549007405565</c:v>
                </c:pt>
                <c:pt idx="6">
                  <c:v>2.9546535783948364</c:v>
                </c:pt>
                <c:pt idx="7">
                  <c:v>2.9293016381327748</c:v>
                </c:pt>
                <c:pt idx="8">
                  <c:v>2.918982982797492</c:v>
                </c:pt>
                <c:pt idx="9">
                  <c:v>2.9539952930628712</c:v>
                </c:pt>
                <c:pt idx="10">
                  <c:v>2.9385750411029785</c:v>
                </c:pt>
                <c:pt idx="11">
                  <c:v>2.9027790046463968</c:v>
                </c:pt>
                <c:pt idx="12">
                  <c:v>2.8241391234711708</c:v>
                </c:pt>
                <c:pt idx="13">
                  <c:v>2.9537428107301227</c:v>
                </c:pt>
              </c:numCache>
            </c:numRef>
          </c:val>
          <c:smooth val="0"/>
          <c:extLst>
            <c:ext xmlns:c16="http://schemas.microsoft.com/office/drawing/2014/chart" uri="{C3380CC4-5D6E-409C-BE32-E72D297353CC}">
              <c16:uniqueId val="{00000000-D5A7-455B-83C0-2D9575B368A9}"/>
            </c:ext>
          </c:extLst>
        </c:ser>
        <c:dLbls>
          <c:showLegendKey val="0"/>
          <c:showVal val="0"/>
          <c:showCatName val="0"/>
          <c:showSerName val="0"/>
          <c:showPercent val="0"/>
          <c:showBubbleSize val="0"/>
        </c:dLbls>
        <c:marker val="1"/>
        <c:smooth val="0"/>
        <c:axId val="134704512"/>
        <c:axId val="134722688"/>
      </c:lineChart>
      <c:catAx>
        <c:axId val="134704512"/>
        <c:scaling>
          <c:orientation val="minMax"/>
        </c:scaling>
        <c:delete val="0"/>
        <c:axPos val="b"/>
        <c:numFmt formatCode="General" sourceLinked="0"/>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34722688"/>
        <c:crossesAt val="0"/>
        <c:auto val="1"/>
        <c:lblAlgn val="ctr"/>
        <c:lblOffset val="100"/>
        <c:noMultiLvlLbl val="0"/>
      </c:catAx>
      <c:valAx>
        <c:axId val="134722688"/>
        <c:scaling>
          <c:orientation val="minMax"/>
          <c:max val="4"/>
          <c:min val="2"/>
        </c:scaling>
        <c:delete val="0"/>
        <c:axPos val="l"/>
        <c:majorGridlines/>
        <c:title>
          <c:tx>
            <c:rich>
              <a:bodyPr/>
              <a:lstStyle/>
              <a:p>
                <a:pPr>
                  <a:defRPr sz="1100" b="1" i="0" u="none" strike="noStrike" baseline="0">
                    <a:solidFill>
                      <a:srgbClr val="000000"/>
                    </a:solidFill>
                    <a:latin typeface="Calibri"/>
                    <a:ea typeface="Calibri"/>
                    <a:cs typeface="Calibri"/>
                  </a:defRPr>
                </a:pPr>
                <a:r>
                  <a:rPr lang="en-US" sz="1100"/>
                  <a:t>Number of Prescriptions</a:t>
                </a:r>
              </a:p>
            </c:rich>
          </c:tx>
          <c:layout>
            <c:manualLayout>
              <c:xMode val="edge"/>
              <c:yMode val="edge"/>
              <c:x val="2.2247392757964918E-2"/>
              <c:y val="0.3522728173129302"/>
            </c:manualLayout>
          </c:layout>
          <c:overlay val="0"/>
        </c:title>
        <c:numFmt formatCode="0.0000" sourceLinked="1"/>
        <c:majorTickMark val="none"/>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34704512"/>
        <c:crosses val="autoZero"/>
        <c:crossBetween val="between"/>
        <c:majorUnit val="1"/>
      </c:valAx>
      <c:dTable>
        <c:showHorzBorder val="1"/>
        <c:showVertBorder val="1"/>
        <c:showOutline val="1"/>
        <c:showKeys val="1"/>
        <c:txPr>
          <a:bodyPr/>
          <a:lstStyle/>
          <a:p>
            <a:pPr rtl="0">
              <a:defRPr sz="1000" b="0" i="0" u="none" strike="noStrike" baseline="0">
                <a:solidFill>
                  <a:srgbClr val="000000"/>
                </a:solidFill>
                <a:latin typeface="Calibri"/>
                <a:ea typeface="Calibri"/>
                <a:cs typeface="Calibri"/>
              </a:defRPr>
            </a:pPr>
            <a:endParaRPr lang="en-US"/>
          </a:p>
        </c:txPr>
      </c:dTable>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Calibri"/>
                <a:ea typeface="Calibri"/>
                <a:cs typeface="Calibri"/>
              </a:defRPr>
            </a:pPr>
            <a:r>
              <a:rPr lang="en-US"/>
              <a:t>Figure 15: % of Opioid Patients Flagged for SUD QIs </a:t>
            </a:r>
          </a:p>
        </c:rich>
      </c:tx>
      <c:overlay val="0"/>
    </c:title>
    <c:autoTitleDeleted val="0"/>
    <c:plotArea>
      <c:layout/>
      <c:lineChart>
        <c:grouping val="standard"/>
        <c:varyColors val="0"/>
        <c:ser>
          <c:idx val="0"/>
          <c:order val="0"/>
          <c:tx>
            <c:v>Series1</c:v>
          </c:tx>
          <c:dLbls>
            <c:dLbl>
              <c:idx val="0"/>
              <c:layout>
                <c:manualLayout>
                  <c:x val="-3.7709986934638395E-2"/>
                  <c:y val="-4.56100018747656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84-44E4-AA75-C99F405D8DE2}"/>
                </c:ext>
              </c:extLst>
            </c:dLbl>
            <c:dLbl>
              <c:idx val="1"/>
              <c:layout>
                <c:manualLayout>
                  <c:x val="-4.0924129160431887E-2"/>
                  <c:y val="5.55804743157105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84-44E4-AA75-C99F405D8DE2}"/>
                </c:ext>
              </c:extLst>
            </c:dLbl>
            <c:dLbl>
              <c:idx val="3"/>
              <c:layout>
                <c:manualLayout>
                  <c:x val="-5.6994840289399343E-2"/>
                  <c:y val="3.47471409823772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84-44E4-AA75-C99F405D8DE2}"/>
                </c:ext>
              </c:extLst>
            </c:dLbl>
            <c:dLbl>
              <c:idx val="5"/>
              <c:layout>
                <c:manualLayout>
                  <c:x val="-9.3957475886024433E-2"/>
                  <c:y val="2.58185695538057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84-44E4-AA75-C99F405D8DE2}"/>
                </c:ext>
              </c:extLst>
            </c:dLbl>
            <c:dLbl>
              <c:idx val="6"/>
              <c:layout>
                <c:manualLayout>
                  <c:x val="-5.8601911402296085E-2"/>
                  <c:y val="-5.4538573303337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284-44E4-AA75-C99F405D8DE2}"/>
                </c:ext>
              </c:extLst>
            </c:dLbl>
            <c:dLbl>
              <c:idx val="7"/>
              <c:layout>
                <c:manualLayout>
                  <c:x val="2.466790887780249E-3"/>
                  <c:y val="-3.943335208098987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84-44E4-AA75-C99F405D8DE2}"/>
                </c:ext>
              </c:extLst>
            </c:dLbl>
            <c:dLbl>
              <c:idx val="8"/>
              <c:layout>
                <c:manualLayout>
                  <c:x val="-9.5564546998921238E-2"/>
                  <c:y val="-1.88242875890513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284-44E4-AA75-C99F405D8DE2}"/>
                </c:ext>
              </c:extLst>
            </c:dLbl>
            <c:dLbl>
              <c:idx val="11"/>
              <c:layout>
                <c:manualLayout>
                  <c:x val="-1.1996849128290462E-2"/>
                  <c:y val="3.77233314585676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284-44E4-AA75-C99F405D8DE2}"/>
                </c:ext>
              </c:extLst>
            </c:dLbl>
            <c:dLbl>
              <c:idx val="13"/>
              <c:layout>
                <c:manualLayout>
                  <c:x val="-1.9682318737879741E-2"/>
                  <c:y val="-6.64433352080989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284-44E4-AA75-C99F405D8DE2}"/>
                </c:ext>
              </c:extLst>
            </c:dLbl>
            <c:spPr>
              <a:noFill/>
              <a:ln w="25400">
                <a:noFill/>
              </a:ln>
            </c:spPr>
            <c:txPr>
              <a:bodyPr/>
              <a:lstStyle/>
              <a:p>
                <a:pPr>
                  <a:defRPr sz="1200" b="0" i="0" u="none" strike="noStrike" baseline="0">
                    <a:solidFill>
                      <a:srgbClr val="000000"/>
                    </a:solidFill>
                    <a:latin typeface="Calibri"/>
                    <a:ea typeface="Calibri"/>
                    <a:cs typeface="Calibr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 OPI Trend Comparison and Graphs w Mailing QI data_2017.06_for Steve.xls]OPI data '!$B$29:$K$29,'[MO OPI Trend Comparison and Graphs w Mailing QI data_2017.06_for Steve.xls]OPI data '!$L$29,'[MO OPI Trend Comparison and Graphs w Mailing QI data_2017.06_for Steve.xls]OPI data '!$M$29,'[MO OPI Trend Comparison and Graphs w Mailing QI data_2017.06_for Steve.xls]OPI data '!$N$29:$O$29</c:f>
              <c:strCache>
                <c:ptCount val="14"/>
                <c:pt idx="0">
                  <c:v>(Q1)2014</c:v>
                </c:pt>
                <c:pt idx="1">
                  <c:v>(Q2)2014</c:v>
                </c:pt>
                <c:pt idx="2">
                  <c:v>(Q3)2014</c:v>
                </c:pt>
                <c:pt idx="3">
                  <c:v>(Q4)2014</c:v>
                </c:pt>
                <c:pt idx="4">
                  <c:v>(Q1)2015</c:v>
                </c:pt>
                <c:pt idx="5">
                  <c:v>(Q2)2015</c:v>
                </c:pt>
                <c:pt idx="6">
                  <c:v>(Q3)2015</c:v>
                </c:pt>
                <c:pt idx="7">
                  <c:v>(Q4)2015</c:v>
                </c:pt>
                <c:pt idx="8">
                  <c:v>(Q1)2016</c:v>
                </c:pt>
                <c:pt idx="9">
                  <c:v>(Q2)2016</c:v>
                </c:pt>
                <c:pt idx="10">
                  <c:v>(Q3)2016</c:v>
                </c:pt>
                <c:pt idx="11">
                  <c:v>(Q4)2016</c:v>
                </c:pt>
                <c:pt idx="12">
                  <c:v>(Q1)2017</c:v>
                </c:pt>
                <c:pt idx="13">
                  <c:v>(Q2)2017</c:v>
                </c:pt>
              </c:strCache>
            </c:strRef>
          </c:cat>
          <c:val>
            <c:numRef>
              <c:f>'[MO OPI Trend Comparison and Graphs w Mailing QI data_2017.06_for Steve.xls]OPI data '!$B$25:$O$25</c:f>
              <c:numCache>
                <c:formatCode>0.000%</c:formatCode>
                <c:ptCount val="14"/>
                <c:pt idx="0">
                  <c:v>5.4807036980000001E-2</c:v>
                </c:pt>
                <c:pt idx="1">
                  <c:v>5.4701630959999997E-2</c:v>
                </c:pt>
                <c:pt idx="2">
                  <c:v>5.4548984080000001E-2</c:v>
                </c:pt>
                <c:pt idx="3">
                  <c:v>5.396426553E-2</c:v>
                </c:pt>
                <c:pt idx="4">
                  <c:v>5.3635906929999998E-2</c:v>
                </c:pt>
                <c:pt idx="5">
                  <c:v>5.2150102679999998E-2</c:v>
                </c:pt>
                <c:pt idx="6">
                  <c:v>5.2014779800000001E-2</c:v>
                </c:pt>
                <c:pt idx="7">
                  <c:v>5.2986821029999999E-2</c:v>
                </c:pt>
                <c:pt idx="8">
                  <c:v>5.5699681889999998E-2</c:v>
                </c:pt>
                <c:pt idx="9">
                  <c:v>5.610701077E-2</c:v>
                </c:pt>
                <c:pt idx="10">
                  <c:v>5.5379999999999999E-2</c:v>
                </c:pt>
                <c:pt idx="11">
                  <c:v>5.5980000000000002E-2</c:v>
                </c:pt>
                <c:pt idx="12" formatCode="[$-10409]#,##0.00#%">
                  <c:v>5.7786109490000001E-2</c:v>
                </c:pt>
                <c:pt idx="13" formatCode="[$-10409]#,##0.00#%">
                  <c:v>5.6284848749999998E-2</c:v>
                </c:pt>
              </c:numCache>
            </c:numRef>
          </c:val>
          <c:smooth val="0"/>
          <c:extLst>
            <c:ext xmlns:c16="http://schemas.microsoft.com/office/drawing/2014/chart" uri="{C3380CC4-5D6E-409C-BE32-E72D297353CC}">
              <c16:uniqueId val="{00000009-8284-44E4-AA75-C99F405D8DE2}"/>
            </c:ext>
          </c:extLst>
        </c:ser>
        <c:dLbls>
          <c:showLegendKey val="0"/>
          <c:showVal val="0"/>
          <c:showCatName val="0"/>
          <c:showSerName val="0"/>
          <c:showPercent val="0"/>
          <c:showBubbleSize val="0"/>
        </c:dLbls>
        <c:marker val="1"/>
        <c:smooth val="0"/>
        <c:axId val="144886016"/>
        <c:axId val="144891904"/>
      </c:lineChart>
      <c:catAx>
        <c:axId val="144886016"/>
        <c:scaling>
          <c:orientation val="minMax"/>
        </c:scaling>
        <c:delete val="0"/>
        <c:axPos val="b"/>
        <c:numFmt formatCode="General" sourceLinked="0"/>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44891904"/>
        <c:crosses val="autoZero"/>
        <c:auto val="1"/>
        <c:lblAlgn val="ctr"/>
        <c:lblOffset val="100"/>
        <c:noMultiLvlLbl val="0"/>
      </c:catAx>
      <c:valAx>
        <c:axId val="144891904"/>
        <c:scaling>
          <c:orientation val="minMax"/>
          <c:max val="5.800000000000001E-2"/>
          <c:min val="4.8000000000000008E-2"/>
        </c:scaling>
        <c:delete val="0"/>
        <c:axPos val="l"/>
        <c:majorGridlines/>
        <c:title>
          <c:tx>
            <c:rich>
              <a:bodyPr/>
              <a:lstStyle/>
              <a:p>
                <a:pPr>
                  <a:defRPr sz="1200" b="1" i="0" u="none" strike="noStrike" baseline="0">
                    <a:solidFill>
                      <a:srgbClr val="000000"/>
                    </a:solidFill>
                    <a:latin typeface="Calibri"/>
                    <a:ea typeface="Calibri"/>
                    <a:cs typeface="Calibri"/>
                  </a:defRPr>
                </a:pPr>
                <a:r>
                  <a:rPr lang="en-US" sz="1200"/>
                  <a:t>% of Patients</a:t>
                </a:r>
              </a:p>
            </c:rich>
          </c:tx>
          <c:layout>
            <c:manualLayout>
              <c:xMode val="edge"/>
              <c:yMode val="edge"/>
              <c:x val="2.0891924467657693E-2"/>
              <c:y val="0.38557180352455944"/>
            </c:manualLayout>
          </c:layout>
          <c:overlay val="0"/>
        </c:title>
        <c:numFmt formatCode="0.000%"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44886016"/>
        <c:crosses val="autoZero"/>
        <c:crossBetween val="between"/>
      </c:valAx>
      <c:dTable>
        <c:showHorzBorder val="1"/>
        <c:showVertBorder val="1"/>
        <c:showOutline val="1"/>
        <c:showKeys val="1"/>
        <c:txPr>
          <a:bodyPr/>
          <a:lstStyle/>
          <a:p>
            <a:pPr rtl="0">
              <a:defRPr sz="1000" b="0" i="0" u="none" strike="noStrike" baseline="0">
                <a:solidFill>
                  <a:srgbClr val="000000"/>
                </a:solidFill>
                <a:latin typeface="Calibri"/>
                <a:ea typeface="Calibri"/>
                <a:cs typeface="Calibri"/>
              </a:defRPr>
            </a:pPr>
            <a:endParaRPr lang="en-US"/>
          </a:p>
        </c:txPr>
      </c:dTable>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0.53615</cdr:x>
      <cdr:y>0.53109</cdr:y>
    </cdr:from>
    <cdr:to>
      <cdr:x>0.73352</cdr:x>
      <cdr:y>0.63866</cdr:y>
    </cdr:to>
    <cdr:sp macro="" textlink="">
      <cdr:nvSpPr>
        <cdr:cNvPr id="2" name="Text Box 1"/>
        <cdr:cNvSpPr txBox="1"/>
      </cdr:nvSpPr>
      <cdr:spPr>
        <a:xfrm xmlns:a="http://schemas.openxmlformats.org/drawingml/2006/main">
          <a:off x="4546121" y="2725948"/>
          <a:ext cx="1673524" cy="5520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tx1"/>
              </a:solidFill>
            </a:rPr>
            <a:t>33.5% decrease since edit implementation</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0.93275</cdr:y>
    </cdr:from>
    <cdr:to>
      <cdr:x>0</cdr:x>
      <cdr:y>0.93083</cdr:y>
    </cdr:to>
    <cdr:sp macro="" textlink="">
      <cdr:nvSpPr>
        <cdr:cNvPr id="2" name="TextBox 1">
          <a:extLst xmlns:a="http://schemas.openxmlformats.org/drawingml/2006/main">
            <a:ext uri="{FF2B5EF4-FFF2-40B4-BE49-F238E27FC236}">
              <a16:creationId xmlns:a16="http://schemas.microsoft.com/office/drawing/2014/main" id="{82AFD64B-FF7F-4D3E-A367-7BF3C5751BB1}"/>
            </a:ext>
          </a:extLst>
        </cdr:cNvPr>
        <cdr:cNvSpPr txBox="1"/>
      </cdr:nvSpPr>
      <cdr:spPr>
        <a:xfrm xmlns:a="http://schemas.openxmlformats.org/drawingml/2006/main">
          <a:off x="0" y="2590800"/>
          <a:ext cx="152400"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a:t>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391" tIns="46195" rIns="92391" bIns="46195" numCol="1" anchor="t" anchorCtr="0" compatLnSpc="1">
            <a:prstTxWarp prst="textNoShape">
              <a:avLst/>
            </a:prstTxWarp>
          </a:bodyPr>
          <a:lstStyle>
            <a:lvl1pPr defTabSz="923925" eaLnBrk="1" hangingPunct="1">
              <a:defRPr sz="1200">
                <a:latin typeface="Arial" charset="0"/>
              </a:defRPr>
            </a:lvl1pPr>
          </a:lstStyle>
          <a:p>
            <a:pPr>
              <a:defRPr/>
            </a:pPr>
            <a:endParaRPr lang="en-US"/>
          </a:p>
        </p:txBody>
      </p:sp>
      <p:sp>
        <p:nvSpPr>
          <p:cNvPr id="195587" name="Rectangle 3"/>
          <p:cNvSpPr>
            <a:spLocks noGrp="1" noChangeArrowheads="1"/>
          </p:cNvSpPr>
          <p:nvPr>
            <p:ph type="dt" sz="quarter" idx="1"/>
          </p:nvPr>
        </p:nvSpPr>
        <p:spPr bwMode="auto">
          <a:xfrm>
            <a:off x="3927475" y="0"/>
            <a:ext cx="3005138" cy="461963"/>
          </a:xfrm>
          <a:prstGeom prst="rect">
            <a:avLst/>
          </a:prstGeom>
          <a:noFill/>
          <a:ln w="9525">
            <a:noFill/>
            <a:miter lim="800000"/>
            <a:headEnd/>
            <a:tailEnd/>
          </a:ln>
          <a:effectLst/>
        </p:spPr>
        <p:txBody>
          <a:bodyPr vert="horz" wrap="square" lIns="92391" tIns="46195" rIns="92391" bIns="46195" numCol="1" anchor="t" anchorCtr="0" compatLnSpc="1">
            <a:prstTxWarp prst="textNoShape">
              <a:avLst/>
            </a:prstTxWarp>
          </a:bodyPr>
          <a:lstStyle>
            <a:lvl1pPr algn="r" defTabSz="923925" eaLnBrk="1" hangingPunct="1">
              <a:defRPr sz="1200">
                <a:latin typeface="Arial" charset="0"/>
              </a:defRPr>
            </a:lvl1pPr>
          </a:lstStyle>
          <a:p>
            <a:pPr>
              <a:defRPr/>
            </a:pPr>
            <a:endParaRPr lang="en-US"/>
          </a:p>
        </p:txBody>
      </p:sp>
      <p:sp>
        <p:nvSpPr>
          <p:cNvPr id="195588" name="Rectangle 4"/>
          <p:cNvSpPr>
            <a:spLocks noGrp="1" noChangeArrowheads="1"/>
          </p:cNvSpPr>
          <p:nvPr>
            <p:ph type="ftr" sz="quarter" idx="2"/>
          </p:nvPr>
        </p:nvSpPr>
        <p:spPr bwMode="auto">
          <a:xfrm>
            <a:off x="0" y="8770938"/>
            <a:ext cx="3005138" cy="461962"/>
          </a:xfrm>
          <a:prstGeom prst="rect">
            <a:avLst/>
          </a:prstGeom>
          <a:noFill/>
          <a:ln w="9525">
            <a:noFill/>
            <a:miter lim="800000"/>
            <a:headEnd/>
            <a:tailEnd/>
          </a:ln>
          <a:effectLst/>
        </p:spPr>
        <p:txBody>
          <a:bodyPr vert="horz" wrap="square" lIns="92391" tIns="46195" rIns="92391" bIns="46195" numCol="1" anchor="b" anchorCtr="0" compatLnSpc="1">
            <a:prstTxWarp prst="textNoShape">
              <a:avLst/>
            </a:prstTxWarp>
          </a:bodyPr>
          <a:lstStyle>
            <a:lvl1pPr defTabSz="923925" eaLnBrk="1" hangingPunct="1">
              <a:defRPr sz="1200">
                <a:latin typeface="Arial" charset="0"/>
              </a:defRPr>
            </a:lvl1pPr>
          </a:lstStyle>
          <a:p>
            <a:pPr>
              <a:defRPr/>
            </a:pPr>
            <a:endParaRPr lang="en-US"/>
          </a:p>
        </p:txBody>
      </p:sp>
      <p:sp>
        <p:nvSpPr>
          <p:cNvPr id="195589" name="Rectangle 5"/>
          <p:cNvSpPr>
            <a:spLocks noGrp="1" noChangeArrowheads="1"/>
          </p:cNvSpPr>
          <p:nvPr>
            <p:ph type="sldNum" sz="quarter" idx="3"/>
          </p:nvPr>
        </p:nvSpPr>
        <p:spPr bwMode="auto">
          <a:xfrm>
            <a:off x="3927475" y="8770938"/>
            <a:ext cx="3005138" cy="461962"/>
          </a:xfrm>
          <a:prstGeom prst="rect">
            <a:avLst/>
          </a:prstGeom>
          <a:noFill/>
          <a:ln w="9525">
            <a:noFill/>
            <a:miter lim="800000"/>
            <a:headEnd/>
            <a:tailEnd/>
          </a:ln>
          <a:effectLst/>
        </p:spPr>
        <p:txBody>
          <a:bodyPr vert="horz" wrap="square" lIns="92391" tIns="46195" rIns="92391" bIns="46195" numCol="1" anchor="b" anchorCtr="0" compatLnSpc="1">
            <a:prstTxWarp prst="textNoShape">
              <a:avLst/>
            </a:prstTxWarp>
          </a:bodyPr>
          <a:lstStyle>
            <a:lvl1pPr algn="r" defTabSz="923925" eaLnBrk="1" hangingPunct="1">
              <a:defRPr sz="1200">
                <a:latin typeface="Arial" charset="0"/>
              </a:defRPr>
            </a:lvl1pPr>
          </a:lstStyle>
          <a:p>
            <a:pPr>
              <a:defRPr/>
            </a:pPr>
            <a:fld id="{FE80A38E-E4DF-4D64-8EA4-BE153B0D6049}" type="slidenum">
              <a:rPr lang="en-US"/>
              <a:pPr>
                <a:defRPr/>
              </a:pPr>
              <a:t>‹#›</a:t>
            </a:fld>
            <a:endParaRPr lang="en-US"/>
          </a:p>
        </p:txBody>
      </p:sp>
    </p:spTree>
    <p:extLst>
      <p:ext uri="{BB962C8B-B14F-4D97-AF65-F5344CB8AC3E}">
        <p14:creationId xmlns:p14="http://schemas.microsoft.com/office/powerpoint/2010/main" val="1008266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391" tIns="46195" rIns="92391" bIns="46195" numCol="1" anchor="t" anchorCtr="0" compatLnSpc="1">
            <a:prstTxWarp prst="textNoShape">
              <a:avLst/>
            </a:prstTxWarp>
          </a:bodyPr>
          <a:lstStyle>
            <a:lvl1pPr defTabSz="923925" eaLnBrk="1" hangingPunct="1">
              <a:defRPr sz="1200">
                <a:latin typeface="Arial" charset="0"/>
              </a:defRPr>
            </a:lvl1pPr>
          </a:lstStyle>
          <a:p>
            <a:pPr>
              <a:defRPr/>
            </a:pPr>
            <a:endParaRPr lang="en-US"/>
          </a:p>
        </p:txBody>
      </p:sp>
      <p:sp>
        <p:nvSpPr>
          <p:cNvPr id="15363" name="Rectangle 3"/>
          <p:cNvSpPr>
            <a:spLocks noGrp="1" noChangeArrowheads="1"/>
          </p:cNvSpPr>
          <p:nvPr>
            <p:ph type="dt" idx="1"/>
          </p:nvPr>
        </p:nvSpPr>
        <p:spPr bwMode="auto">
          <a:xfrm>
            <a:off x="3927475" y="0"/>
            <a:ext cx="3005138" cy="461963"/>
          </a:xfrm>
          <a:prstGeom prst="rect">
            <a:avLst/>
          </a:prstGeom>
          <a:noFill/>
          <a:ln w="9525">
            <a:noFill/>
            <a:miter lim="800000"/>
            <a:headEnd/>
            <a:tailEnd/>
          </a:ln>
          <a:effectLst/>
        </p:spPr>
        <p:txBody>
          <a:bodyPr vert="horz" wrap="square" lIns="92391" tIns="46195" rIns="92391" bIns="46195" numCol="1" anchor="t" anchorCtr="0" compatLnSpc="1">
            <a:prstTxWarp prst="textNoShape">
              <a:avLst/>
            </a:prstTxWarp>
          </a:bodyPr>
          <a:lstStyle>
            <a:lvl1pPr algn="r" defTabSz="923925" eaLnBrk="1" hangingPunct="1">
              <a:defRPr sz="1200">
                <a:latin typeface="Arial"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58875" y="692150"/>
            <a:ext cx="4618038"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693738" y="4386263"/>
            <a:ext cx="5546725" cy="4156075"/>
          </a:xfrm>
          <a:prstGeom prst="rect">
            <a:avLst/>
          </a:prstGeom>
          <a:noFill/>
          <a:ln w="9525">
            <a:noFill/>
            <a:miter lim="800000"/>
            <a:headEnd/>
            <a:tailEnd/>
          </a:ln>
          <a:effectLst/>
        </p:spPr>
        <p:txBody>
          <a:bodyPr vert="horz" wrap="square" lIns="92391" tIns="46195" rIns="92391" bIns="4619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770938"/>
            <a:ext cx="3005138" cy="461962"/>
          </a:xfrm>
          <a:prstGeom prst="rect">
            <a:avLst/>
          </a:prstGeom>
          <a:noFill/>
          <a:ln w="9525">
            <a:noFill/>
            <a:miter lim="800000"/>
            <a:headEnd/>
            <a:tailEnd/>
          </a:ln>
          <a:effectLst/>
        </p:spPr>
        <p:txBody>
          <a:bodyPr vert="horz" wrap="square" lIns="92391" tIns="46195" rIns="92391" bIns="46195" numCol="1" anchor="b" anchorCtr="0" compatLnSpc="1">
            <a:prstTxWarp prst="textNoShape">
              <a:avLst/>
            </a:prstTxWarp>
          </a:bodyPr>
          <a:lstStyle>
            <a:lvl1pPr defTabSz="923925" eaLnBrk="1" hangingPunct="1">
              <a:defRPr sz="1200">
                <a:latin typeface="Arial" charset="0"/>
              </a:defRPr>
            </a:lvl1pPr>
          </a:lstStyle>
          <a:p>
            <a:pPr>
              <a:defRPr/>
            </a:pPr>
            <a:endParaRPr lang="en-US"/>
          </a:p>
        </p:txBody>
      </p:sp>
      <p:sp>
        <p:nvSpPr>
          <p:cNvPr id="15367" name="Rectangle 7"/>
          <p:cNvSpPr>
            <a:spLocks noGrp="1" noChangeArrowheads="1"/>
          </p:cNvSpPr>
          <p:nvPr>
            <p:ph type="sldNum" sz="quarter" idx="5"/>
          </p:nvPr>
        </p:nvSpPr>
        <p:spPr bwMode="auto">
          <a:xfrm>
            <a:off x="3927475" y="8770938"/>
            <a:ext cx="3005138" cy="461962"/>
          </a:xfrm>
          <a:prstGeom prst="rect">
            <a:avLst/>
          </a:prstGeom>
          <a:noFill/>
          <a:ln w="9525">
            <a:noFill/>
            <a:miter lim="800000"/>
            <a:headEnd/>
            <a:tailEnd/>
          </a:ln>
          <a:effectLst/>
        </p:spPr>
        <p:txBody>
          <a:bodyPr vert="horz" wrap="square" lIns="92391" tIns="46195" rIns="92391" bIns="46195" numCol="1" anchor="b" anchorCtr="0" compatLnSpc="1">
            <a:prstTxWarp prst="textNoShape">
              <a:avLst/>
            </a:prstTxWarp>
          </a:bodyPr>
          <a:lstStyle>
            <a:lvl1pPr algn="r" defTabSz="923925" eaLnBrk="1" hangingPunct="1">
              <a:defRPr sz="1200">
                <a:latin typeface="Arial" charset="0"/>
              </a:defRPr>
            </a:lvl1pPr>
          </a:lstStyle>
          <a:p>
            <a:pPr>
              <a:defRPr/>
            </a:pPr>
            <a:fld id="{F2B2F7B8-1D9E-42C2-A473-F2B9F1DFB692}" type="slidenum">
              <a:rPr lang="en-US"/>
              <a:pPr>
                <a:defRPr/>
              </a:pPr>
              <a:t>‹#›</a:t>
            </a:fld>
            <a:endParaRPr lang="en-US"/>
          </a:p>
        </p:txBody>
      </p:sp>
    </p:spTree>
    <p:extLst>
      <p:ext uri="{BB962C8B-B14F-4D97-AF65-F5344CB8AC3E}">
        <p14:creationId xmlns:p14="http://schemas.microsoft.com/office/powerpoint/2010/main" val="17713824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60F3A9FA-EEFB-49F1-92CF-4BD7678053E5}" type="slidenum">
              <a:rPr lang="en-US" altLang="en-US" smtClean="0"/>
              <a:pPr/>
              <a:t>1</a:t>
            </a:fld>
            <a:endParaRPr lang="en-US"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76F4F26B-E40C-4D52-81D0-DC6B2E59A12F}" type="slidenum">
              <a:rPr lang="en-US" altLang="en-US" smtClean="0">
                <a:solidFill>
                  <a:prstClr val="black"/>
                </a:solidFill>
              </a:rPr>
              <a:pPr/>
              <a:t>10</a:t>
            </a:fld>
            <a:endParaRPr lang="en-US" alt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76F4F26B-E40C-4D52-81D0-DC6B2E59A12F}" type="slidenum">
              <a:rPr lang="en-US" altLang="en-US" smtClean="0">
                <a:solidFill>
                  <a:prstClr val="black"/>
                </a:solidFill>
              </a:rPr>
              <a:pPr/>
              <a:t>11</a:t>
            </a:fld>
            <a:endParaRPr lang="en-US" alt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76F4F26B-E40C-4D52-81D0-DC6B2E59A12F}" type="slidenum">
              <a:rPr lang="en-US" altLang="en-US" smtClean="0">
                <a:solidFill>
                  <a:prstClr val="black"/>
                </a:solidFill>
              </a:rPr>
              <a:pPr/>
              <a:t>12</a:t>
            </a:fld>
            <a:endParaRPr lang="en-US" alt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From Figure</a:t>
            </a:r>
            <a:r>
              <a:rPr lang="en-US" altLang="en-US" baseline="0" dirty="0" smtClean="0"/>
              <a:t> 2:  </a:t>
            </a:r>
            <a:r>
              <a:rPr lang="en-US" altLang="en-US" dirty="0" smtClean="0"/>
              <a:t>Total</a:t>
            </a:r>
            <a:r>
              <a:rPr lang="en-US" altLang="en-US" baseline="0" dirty="0" smtClean="0"/>
              <a:t> Opioid Patients</a:t>
            </a:r>
          </a:p>
          <a:p>
            <a:pPr eaLnBrk="1" hangingPunct="1"/>
            <a:endParaRPr lang="en-US" altLang="en-US" baseline="0" dirty="0" smtClean="0"/>
          </a:p>
          <a:p>
            <a:pPr eaLnBrk="1" hangingPunct="1"/>
            <a:r>
              <a:rPr lang="en-US" altLang="en-US" baseline="0" dirty="0" smtClean="0"/>
              <a:t>2014 Q1 – 133,523	2016 Q1 – 129,516</a:t>
            </a:r>
          </a:p>
          <a:p>
            <a:pPr eaLnBrk="1" hangingPunct="1"/>
            <a:r>
              <a:rPr lang="en-US" altLang="en-US" baseline="0" dirty="0" smtClean="0"/>
              <a:t>2014 Q2 – 129,923	2016 Q2 – 124,922</a:t>
            </a:r>
          </a:p>
          <a:p>
            <a:pPr eaLnBrk="1" hangingPunct="1"/>
            <a:r>
              <a:rPr lang="en-US" altLang="en-US" baseline="0" dirty="0" smtClean="0"/>
              <a:t>2014 Q3 – 123,632	2016 Q3 – 119,821</a:t>
            </a:r>
          </a:p>
          <a:p>
            <a:pPr eaLnBrk="1" hangingPunct="1"/>
            <a:r>
              <a:rPr lang="en-US" altLang="en-US" baseline="0" dirty="0" smtClean="0"/>
              <a:t>2014 Q4 – 118,597	2016 Q4 – 113,206</a:t>
            </a:r>
          </a:p>
          <a:p>
            <a:pPr eaLnBrk="1" hangingPunct="1"/>
            <a:r>
              <a:rPr lang="en-US" altLang="en-US" baseline="0" dirty="0" smtClean="0"/>
              <a:t>2015 Q1 – 127,396	2017 Q1 – 109,888</a:t>
            </a:r>
          </a:p>
          <a:p>
            <a:pPr eaLnBrk="1" hangingPunct="1"/>
            <a:r>
              <a:rPr lang="en-US" altLang="en-US" baseline="0" dirty="0" smtClean="0"/>
              <a:t>2015 Q2 – 128,552	2017 Q2 – 113,885</a:t>
            </a:r>
          </a:p>
          <a:p>
            <a:pPr eaLnBrk="1" hangingPunct="1"/>
            <a:r>
              <a:rPr lang="en-US" altLang="en-US" baseline="0" dirty="0" smtClean="0"/>
              <a:t>2015 Q3 – 126,118</a:t>
            </a:r>
          </a:p>
          <a:p>
            <a:pPr eaLnBrk="1" hangingPunct="1"/>
            <a:r>
              <a:rPr lang="en-US" altLang="en-US" baseline="0" dirty="0" smtClean="0"/>
              <a:t>2015 Q4 – 121,785</a:t>
            </a:r>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76F4F26B-E40C-4D52-81D0-DC6B2E59A12F}" type="slidenum">
              <a:rPr lang="en-US" altLang="en-US" smtClean="0">
                <a:solidFill>
                  <a:prstClr val="black"/>
                </a:solidFill>
              </a:rPr>
              <a:pPr/>
              <a:t>13</a:t>
            </a:fld>
            <a:endParaRPr lang="en-US" alt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t>Related to Figure 8:  Total Paid for ALL Prescriptions</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2014 Q1 -</a:t>
            </a:r>
            <a:r>
              <a:rPr lang="en-US" altLang="en-US" baseline="0" dirty="0" smtClean="0"/>
              <a:t> $293,678,300	2015 Q3 - $369,345,200	2017 Q1 – $363,358,700</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smtClean="0"/>
              <a:t>2014 Q2 - $318,539,800	2015 Q4 - $352,420,900	2017 Q2 – $361,704,400</a:t>
            </a:r>
          </a:p>
          <a:p>
            <a:pPr eaLnBrk="1" hangingPunct="1"/>
            <a:r>
              <a:rPr lang="en-US" altLang="en-US" baseline="0" dirty="0" smtClean="0"/>
              <a:t>2014 Q3 – $293,678,300	2016 Q1 - $368,738,200</a:t>
            </a:r>
          </a:p>
          <a:p>
            <a:pPr eaLnBrk="1" hangingPunct="1"/>
            <a:r>
              <a:rPr lang="en-US" altLang="en-US" baseline="0" dirty="0" smtClean="0"/>
              <a:t>2014 Q4 – $294,799,000	2016 Q2 – $346,189,100</a:t>
            </a:r>
          </a:p>
          <a:p>
            <a:pPr eaLnBrk="1" hangingPunct="1"/>
            <a:r>
              <a:rPr lang="en-US" altLang="en-US" baseline="0" dirty="0" smtClean="0"/>
              <a:t>2015 Q1 - $362,286,000	2016 Q3 – $331,365,600</a:t>
            </a:r>
          </a:p>
          <a:p>
            <a:pPr eaLnBrk="1" hangingPunct="1"/>
            <a:r>
              <a:rPr lang="en-US" altLang="en-US" baseline="0" dirty="0" smtClean="0"/>
              <a:t>2015 Q2 - $316,124,100	2016 Q4 – $344,996,500</a:t>
            </a:r>
          </a:p>
          <a:p>
            <a:pPr eaLnBrk="1" hangingPunct="1"/>
            <a:r>
              <a:rPr lang="en-US" altLang="en-US" baseline="0" dirty="0" smtClean="0"/>
              <a:t>		</a:t>
            </a:r>
          </a:p>
          <a:p>
            <a:pPr eaLnBrk="1" hangingPunct="1"/>
            <a:r>
              <a:rPr lang="en-US" altLang="en-US" b="1" baseline="0" dirty="0" smtClean="0"/>
              <a:t>Figure 9:  Total paid for ALL Opioid Prescriptions</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2014 Q1 -</a:t>
            </a:r>
            <a:r>
              <a:rPr lang="en-US" altLang="en-US" baseline="0" dirty="0" smtClean="0"/>
              <a:t> $14,405,300	2015 Q3 - $14,599,200	2017 Q1 – $11,284,900</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smtClean="0"/>
              <a:t>2014 Q2 - $14,811,700	2015 Q4 - $14,612,000	2017 Q2 – $11,619,000</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smtClean="0"/>
              <a:t>2014 Q3 – $14,831,100	2016 Q1 - $14,835,200		</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smtClean="0"/>
              <a:t>2014 Q4 – $15,440,200	2016 Q2 – $13,495,200</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smtClean="0"/>
              <a:t>2015 Q1 - $15,485,200	2016 Q3 – $12,590,900</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smtClean="0"/>
              <a:t>2015 Q2 - $15,456,400	2016 Q4 – $11,857,800</a:t>
            </a:r>
          </a:p>
          <a:p>
            <a:pPr eaLnBrk="1" hangingPunct="1"/>
            <a:r>
              <a:rPr lang="en-US" altLang="en-US" baseline="0" dirty="0" smtClean="0"/>
              <a:t>		</a:t>
            </a:r>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76F4F26B-E40C-4D52-81D0-DC6B2E59A12F}" type="slidenum">
              <a:rPr lang="en-US" altLang="en-US" smtClean="0">
                <a:solidFill>
                  <a:prstClr val="black"/>
                </a:solidFill>
              </a:rPr>
              <a:pPr/>
              <a:t>14</a:t>
            </a:fld>
            <a:endParaRPr lang="en-US" alt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76F4F26B-E40C-4D52-81D0-DC6B2E59A12F}" type="slidenum">
              <a:rPr lang="en-US" altLang="en-US" smtClean="0">
                <a:solidFill>
                  <a:prstClr val="black"/>
                </a:solidFill>
              </a:rPr>
              <a:pPr/>
              <a:t>15</a:t>
            </a:fld>
            <a:endParaRPr lang="en-US" alt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Relates</a:t>
            </a:r>
            <a:r>
              <a:rPr lang="en-US" altLang="en-US" baseline="0" dirty="0" smtClean="0"/>
              <a:t> to Figure 14:  Opioid Patients Flagged for SUD QI’s</a:t>
            </a:r>
          </a:p>
          <a:p>
            <a:pPr eaLnBrk="1" hangingPunct="1"/>
            <a:endParaRPr lang="en-US" altLang="en-US" baseline="0" dirty="0" smtClean="0"/>
          </a:p>
          <a:p>
            <a:pPr eaLnBrk="1" hangingPunct="1"/>
            <a:r>
              <a:rPr lang="en-US" altLang="en-US" baseline="0" dirty="0" smtClean="0"/>
              <a:t>2014 Q1 – 7,318	2016 Q1 – 7,214</a:t>
            </a:r>
          </a:p>
          <a:p>
            <a:pPr eaLnBrk="1" hangingPunct="1"/>
            <a:r>
              <a:rPr lang="en-US" altLang="en-US" baseline="0" dirty="0" smtClean="0"/>
              <a:t>2014 Q2 – 7,107	2016 Q2 – 7,009</a:t>
            </a:r>
          </a:p>
          <a:p>
            <a:pPr eaLnBrk="1" hangingPunct="1"/>
            <a:r>
              <a:rPr lang="en-US" altLang="en-US" baseline="0" dirty="0" smtClean="0"/>
              <a:t>2014 Q3 – 6,744	2016 Q3 – 6,636</a:t>
            </a:r>
          </a:p>
          <a:p>
            <a:pPr eaLnBrk="1" hangingPunct="1"/>
            <a:r>
              <a:rPr lang="en-US" altLang="en-US" baseline="0" dirty="0" smtClean="0"/>
              <a:t>2014 Q4 – 6,400	2016 Q4 – 6,337</a:t>
            </a:r>
          </a:p>
          <a:p>
            <a:pPr eaLnBrk="1" hangingPunct="1"/>
            <a:r>
              <a:rPr lang="en-US" altLang="en-US" baseline="0" dirty="0" smtClean="0"/>
              <a:t>2015 Q1 – 6,833	2017 Q1 – 6,350</a:t>
            </a:r>
          </a:p>
          <a:p>
            <a:pPr eaLnBrk="1" hangingPunct="1"/>
            <a:r>
              <a:rPr lang="en-US" altLang="en-US" baseline="0" dirty="0" smtClean="0"/>
              <a:t>2015 Q2 – 6,704	2017 Q2 – 6,410</a:t>
            </a:r>
          </a:p>
          <a:p>
            <a:pPr eaLnBrk="1" hangingPunct="1"/>
            <a:r>
              <a:rPr lang="en-US" altLang="en-US" baseline="0" dirty="0" smtClean="0"/>
              <a:t>2015 Q3 – 6,560</a:t>
            </a:r>
          </a:p>
          <a:p>
            <a:pPr eaLnBrk="1" hangingPunct="1"/>
            <a:r>
              <a:rPr lang="en-US" altLang="en-US" baseline="0" dirty="0" smtClean="0"/>
              <a:t>2015 Q4 – 6,453</a:t>
            </a:r>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A0130E58-0973-44A7-9128-3F0D9699379F}" type="slidenum">
              <a:rPr lang="en-US" altLang="en-US" smtClean="0"/>
              <a:pPr/>
              <a:t>16</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30B919F7-61D5-4C72-A1EB-453AED87DA6B}" type="slidenum">
              <a:rPr lang="en-US" altLang="en-US" smtClean="0"/>
              <a:pPr/>
              <a:t>2</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Additional</a:t>
            </a:r>
            <a:r>
              <a:rPr lang="en-US" altLang="en-US" baseline="0" dirty="0" smtClean="0"/>
              <a:t> </a:t>
            </a:r>
            <a:r>
              <a:rPr lang="en-US" altLang="en-US" dirty="0" smtClean="0"/>
              <a:t>Missouri-Specific</a:t>
            </a:r>
            <a:r>
              <a:rPr lang="en-US" altLang="en-US" baseline="0" dirty="0" smtClean="0"/>
              <a:t> Statistics (including MHD):</a:t>
            </a:r>
          </a:p>
          <a:p>
            <a:pPr eaLnBrk="1" hangingPunct="1"/>
            <a:r>
              <a:rPr lang="en-US" altLang="en-US" baseline="0" dirty="0" smtClean="0"/>
              <a:t>Refer to Slides 12-15</a:t>
            </a:r>
          </a:p>
          <a:p>
            <a:pPr eaLnBrk="1" hangingPunct="1"/>
            <a:endParaRPr lang="en-US" altLang="en-US" baseline="0" dirty="0" smtClean="0"/>
          </a:p>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76F4F26B-E40C-4D52-81D0-DC6B2E59A12F}" type="slidenum">
              <a:rPr lang="en-US" altLang="en-US" smtClean="0"/>
              <a:pPr/>
              <a:t>3</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DUR Board is also responsible for producing Educational Materials (e.g.</a:t>
            </a:r>
            <a:r>
              <a:rPr lang="en-US" altLang="en-US" baseline="0" dirty="0" smtClean="0"/>
              <a:t> Newsletters, etc.) for Providers. From Statute:</a:t>
            </a:r>
          </a:p>
          <a:p>
            <a:pPr eaLnBrk="1" hangingPunct="1"/>
            <a:endParaRPr lang="en-US" altLang="en-US" baseline="0" dirty="0" smtClean="0"/>
          </a:p>
          <a:p>
            <a:r>
              <a:rPr lang="en-US" sz="1200" kern="1200" dirty="0" smtClean="0">
                <a:solidFill>
                  <a:schemeClr val="tx1"/>
                </a:solidFill>
                <a:effectLst/>
                <a:latin typeface="Arial" charset="0"/>
                <a:ea typeface="+mn-ea"/>
                <a:cs typeface="+mn-cs"/>
              </a:rPr>
              <a:t>The drug utilization review board shall, either directly or through contracts between the MO </a:t>
            </a:r>
            <a:r>
              <a:rPr lang="en-US" sz="1200" kern="1200" dirty="0" err="1" smtClean="0">
                <a:solidFill>
                  <a:schemeClr val="tx1"/>
                </a:solidFill>
                <a:effectLst/>
                <a:latin typeface="Arial" charset="0"/>
                <a:ea typeface="+mn-ea"/>
                <a:cs typeface="+mn-cs"/>
              </a:rPr>
              <a:t>HealthNet</a:t>
            </a:r>
            <a:r>
              <a:rPr lang="en-US" sz="1200" kern="1200" dirty="0" smtClean="0">
                <a:solidFill>
                  <a:schemeClr val="tx1"/>
                </a:solidFill>
                <a:effectLst/>
                <a:latin typeface="Arial" charset="0"/>
                <a:ea typeface="+mn-ea"/>
                <a:cs typeface="+mn-cs"/>
              </a:rPr>
              <a:t> division and accredited health care educational institutions, state medical societies or state pharmacist associations or societies or other appropriate organizations, provide for educational outreach programs to educate practitioners on common drug therapy problems with the aim of improving prescribing and dispensing practices.</a:t>
            </a:r>
          </a:p>
          <a:p>
            <a:r>
              <a:rPr lang="en-US" sz="1200" kern="1200" dirty="0" smtClean="0">
                <a:solidFill>
                  <a:schemeClr val="tx1"/>
                </a:solidFill>
                <a:effectLst/>
                <a:latin typeface="Arial" charset="0"/>
                <a:ea typeface="+mn-ea"/>
                <a:cs typeface="+mn-cs"/>
              </a:rPr>
              <a:t>  7.  The drug utilization review board shall monitor drug usage and prescribing practices in the Medicaid program.  The board shall conduct its activities in accordance with the requirements of subsection (g) of section 4401 of the Omnibus Budget Reconciliation Act of 1990 (P.L. 101-508).  The board shall publish an educational newsletter to Missouri Medicaid providers as to its considered opinion of the proper usage of the Medicaid formulary.  It shall advise providers of inappropriate drug utilization when it deems it appropriate to do so.</a:t>
            </a:r>
          </a:p>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76F4F26B-E40C-4D52-81D0-DC6B2E59A12F}" type="slidenum">
              <a:rPr lang="en-US" altLang="en-US" smtClean="0"/>
              <a:pPr/>
              <a:t>4</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May refer to MHD Opioids Road Map Version July 2017</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76F4F26B-E40C-4D52-81D0-DC6B2E59A12F}" type="slidenum">
              <a:rPr lang="en-US" altLang="en-US" smtClean="0"/>
              <a:pPr/>
              <a:t>5</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b="1" dirty="0" smtClean="0"/>
              <a:t>Missouri Behavioral Pharmacy Management &amp; Opioid Pharmacy Intervention Programs</a:t>
            </a:r>
          </a:p>
          <a:p>
            <a:pPr algn="ctr" eaLnBrk="1" hangingPunct="1"/>
            <a:r>
              <a:rPr lang="en-US" altLang="en-US" dirty="0" smtClean="0"/>
              <a:t>Advancing the Development, Expansion and Support of the Statewide and Community Interventions of Missouri’s Behavioral Pharmacy Management (BPM) and Opioid Pharmacy Intervention (OPI) Programs to Strengthen Prescribing Best Practices and Improve Patient Outcomes in Missouri.</a:t>
            </a:r>
          </a:p>
          <a:p>
            <a:pPr eaLnBrk="1" hangingPunct="1"/>
            <a:endParaRPr lang="en-US" altLang="en-US" dirty="0" smtClean="0"/>
          </a:p>
          <a:p>
            <a:pPr eaLnBrk="1" hangingPunct="1"/>
            <a:r>
              <a:rPr lang="en-US" altLang="en-US" dirty="0" smtClean="0"/>
              <a:t>The EIGHT goals for the BPM and OPI Committees include:</a:t>
            </a:r>
          </a:p>
          <a:p>
            <a:pPr marL="228600" indent="-228600" eaLnBrk="1" hangingPunct="1">
              <a:buFont typeface="+mj-lt"/>
              <a:buAutoNum type="arabicPeriod"/>
            </a:pPr>
            <a:r>
              <a:rPr lang="en-US" altLang="en-US" dirty="0" smtClean="0"/>
              <a:t>Align MO </a:t>
            </a:r>
            <a:r>
              <a:rPr lang="en-US" altLang="en-US" dirty="0" err="1" smtClean="0"/>
              <a:t>HealthNet</a:t>
            </a:r>
            <a:r>
              <a:rPr lang="en-US" altLang="en-US" dirty="0" smtClean="0"/>
              <a:t> pharmacy edits with best prescribing practices.</a:t>
            </a:r>
          </a:p>
          <a:p>
            <a:pPr marL="228600" indent="-228600" eaLnBrk="1" hangingPunct="1">
              <a:buFont typeface="+mj-lt"/>
              <a:buAutoNum type="arabicPeriod"/>
            </a:pPr>
            <a:r>
              <a:rPr lang="en-US" altLang="en-US" dirty="0" smtClean="0"/>
              <a:t>Develop a physician education program on quality prescribing.</a:t>
            </a:r>
          </a:p>
          <a:p>
            <a:pPr marL="228600" indent="-228600" eaLnBrk="1" hangingPunct="1">
              <a:buFont typeface="+mj-lt"/>
              <a:buAutoNum type="arabicPeriod"/>
            </a:pPr>
            <a:r>
              <a:rPr lang="en-US" altLang="en-US" dirty="0" smtClean="0"/>
              <a:t>Evaluate current quality indicators for BPM/OPI and update to current standards.</a:t>
            </a:r>
          </a:p>
          <a:p>
            <a:pPr marL="228600" indent="-228600" eaLnBrk="1" hangingPunct="1">
              <a:buFont typeface="+mj-lt"/>
              <a:buAutoNum type="arabicPeriod"/>
            </a:pPr>
            <a:r>
              <a:rPr lang="en-US" altLang="en-US" dirty="0" smtClean="0"/>
              <a:t>Enhance CMHC/FQHC role and interventions with community providers.</a:t>
            </a:r>
          </a:p>
          <a:p>
            <a:pPr marL="228600" indent="-228600" eaLnBrk="1" hangingPunct="1">
              <a:buFont typeface="+mj-lt"/>
              <a:buAutoNum type="arabicPeriod"/>
            </a:pPr>
            <a:r>
              <a:rPr lang="en-US" altLang="en-US" dirty="0" smtClean="0"/>
              <a:t>Improve database for prescriber addresses and the feedback loop.</a:t>
            </a:r>
          </a:p>
          <a:p>
            <a:pPr marL="228600" indent="-228600" eaLnBrk="1" hangingPunct="1">
              <a:buFont typeface="+mj-lt"/>
              <a:buAutoNum type="arabicPeriod"/>
            </a:pPr>
            <a:r>
              <a:rPr lang="en-US" altLang="en-US" dirty="0" smtClean="0"/>
              <a:t>Finalize BPM/OPI mailing and after mailing management reports.</a:t>
            </a:r>
          </a:p>
          <a:p>
            <a:pPr marL="228600" indent="-228600" eaLnBrk="1" hangingPunct="1">
              <a:buFont typeface="+mj-lt"/>
              <a:buAutoNum type="arabicPeriod"/>
            </a:pPr>
            <a:r>
              <a:rPr lang="en-US" altLang="en-US" dirty="0" smtClean="0"/>
              <a:t>Review cost savings methodology used for BPM/OPI.</a:t>
            </a:r>
          </a:p>
          <a:p>
            <a:pPr marL="228600" indent="-228600" eaLnBrk="1" hangingPunct="1">
              <a:buFont typeface="+mj-lt"/>
              <a:buAutoNum type="arabicPeriod"/>
            </a:pPr>
            <a:r>
              <a:rPr lang="en-US" altLang="en-US" dirty="0" smtClean="0"/>
              <a:t>Boost overall BPM/OPI focus and interventions on a state and community level.</a:t>
            </a:r>
          </a:p>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76F4F26B-E40C-4D52-81D0-DC6B2E59A12F}" type="slidenum">
              <a:rPr lang="en-US" altLang="en-US" smtClean="0"/>
              <a:pPr/>
              <a:t>6</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Working with DMH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76F4F26B-E40C-4D52-81D0-DC6B2E59A12F}" type="slidenum">
              <a:rPr lang="en-US" altLang="en-US" smtClean="0"/>
              <a:pPr/>
              <a:t>7</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76F4F26B-E40C-4D52-81D0-DC6B2E59A12F}" type="slidenum">
              <a:rPr lang="en-US" altLang="en-US" smtClean="0">
                <a:solidFill>
                  <a:prstClr val="black"/>
                </a:solidFill>
              </a:rPr>
              <a:pPr/>
              <a:t>8</a:t>
            </a:fld>
            <a:endParaRPr lang="en-US" alt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charset="0"/>
              </a:defRPr>
            </a:lvl1pPr>
            <a:lvl2pPr marL="742950" indent="-285750" defTabSz="923925">
              <a:defRPr>
                <a:solidFill>
                  <a:schemeClr val="tx1"/>
                </a:solidFill>
                <a:latin typeface="Arial" charset="0"/>
              </a:defRPr>
            </a:lvl2pPr>
            <a:lvl3pPr marL="1143000" indent="-228600" defTabSz="923925">
              <a:defRPr>
                <a:solidFill>
                  <a:schemeClr val="tx1"/>
                </a:solidFill>
                <a:latin typeface="Arial" charset="0"/>
              </a:defRPr>
            </a:lvl3pPr>
            <a:lvl4pPr marL="1600200" indent="-228600" defTabSz="923925">
              <a:defRPr>
                <a:solidFill>
                  <a:schemeClr val="tx1"/>
                </a:solidFill>
                <a:latin typeface="Arial" charset="0"/>
              </a:defRPr>
            </a:lvl4pPr>
            <a:lvl5pPr marL="2057400" indent="-228600" defTabSz="923925">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fld id="{76F4F26B-E40C-4D52-81D0-DC6B2E59A12F}" type="slidenum">
              <a:rPr lang="en-US" altLang="en-US" smtClean="0">
                <a:solidFill>
                  <a:prstClr val="black"/>
                </a:solidFill>
              </a:rPr>
              <a:pPr/>
              <a:t>9</a:t>
            </a:fld>
            <a:endParaRPr lang="en-US" altLang="en-US"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11"/>
          <p:cNvGrpSpPr>
            <a:grpSpLocks/>
          </p:cNvGrpSpPr>
          <p:nvPr/>
        </p:nvGrpSpPr>
        <p:grpSpPr bwMode="auto">
          <a:xfrm>
            <a:off x="0" y="914400"/>
            <a:ext cx="8991600" cy="4495800"/>
            <a:chOff x="0" y="584"/>
            <a:chExt cx="5664" cy="2832"/>
          </a:xfrm>
        </p:grpSpPr>
        <p:sp>
          <p:nvSpPr>
            <p:cNvPr id="4" name="AutoShape 3"/>
            <p:cNvSpPr>
              <a:spLocks noChangeArrowheads="1"/>
            </p:cNvSpPr>
            <p:nvPr userDrawn="1"/>
          </p:nvSpPr>
          <p:spPr bwMode="auto">
            <a:xfrm>
              <a:off x="432" y="1304"/>
              <a:ext cx="4656" cy="2112"/>
            </a:xfrm>
            <a:prstGeom prst="roundRect">
              <a:avLst>
                <a:gd name="adj" fmla="val 16667"/>
              </a:avLst>
            </a:prstGeom>
            <a:noFill/>
            <a:ln w="50800">
              <a:solidFill>
                <a:srgbClr val="1D9CD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sp>
          <p:nvSpPr>
            <p:cNvPr id="5" name="Rectangle 4"/>
            <p:cNvSpPr>
              <a:spLocks noChangeArrowheads="1"/>
            </p:cNvSpPr>
            <p:nvPr userDrawn="1"/>
          </p:nvSpPr>
          <p:spPr bwMode="blackWhite">
            <a:xfrm>
              <a:off x="144" y="584"/>
              <a:ext cx="4512" cy="624"/>
            </a:xfrm>
            <a:prstGeom prst="rect">
              <a:avLst/>
            </a:prstGeom>
            <a:solidFill>
              <a:schemeClr val="bg1"/>
            </a:solidFill>
            <a:ln w="57150">
              <a:solidFill>
                <a:srgbClr val="1D9CD5"/>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sp>
          <p:nvSpPr>
            <p:cNvPr id="6" name="AutoShape 5"/>
            <p:cNvSpPr>
              <a:spLocks noChangeArrowheads="1"/>
            </p:cNvSpPr>
            <p:nvPr userDrawn="1"/>
          </p:nvSpPr>
          <p:spPr bwMode="blackWhite">
            <a:xfrm>
              <a:off x="0" y="872"/>
              <a:ext cx="5664" cy="1152"/>
            </a:xfrm>
            <a:custGeom>
              <a:avLst/>
              <a:gdLst>
                <a:gd name="T0" fmla="*/ 0 w 4917"/>
                <a:gd name="T1" fmla="*/ 0 h 1000"/>
                <a:gd name="T2" fmla="*/ 6750 w 4917"/>
                <a:gd name="T3" fmla="*/ 0 h 1000"/>
                <a:gd name="T4" fmla="*/ 7515 w 4917"/>
                <a:gd name="T5" fmla="*/ 765 h 1000"/>
                <a:gd name="T6" fmla="*/ 6751 w 4917"/>
                <a:gd name="T7" fmla="*/ 1529 h 1000"/>
                <a:gd name="T8" fmla="*/ 0 w 4917"/>
                <a:gd name="T9" fmla="*/ 1529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rgbClr val="1D9C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Line 6"/>
            <p:cNvSpPr>
              <a:spLocks noChangeShapeType="1"/>
            </p:cNvSpPr>
            <p:nvPr userDrawn="1"/>
          </p:nvSpPr>
          <p:spPr bwMode="auto">
            <a:xfrm>
              <a:off x="0" y="1928"/>
              <a:ext cx="5232"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8" name="Picture 14" descr="New Imag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24400" y="6086475"/>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MO HealthNet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76400" y="5486400"/>
            <a:ext cx="3048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0" y="1371600"/>
            <a:ext cx="8077200" cy="1609725"/>
          </a:xfrm>
        </p:spPr>
        <p:txBody>
          <a:bodyPr/>
          <a:lstStyle>
            <a:lvl1pPr>
              <a:defRPr sz="4600"/>
            </a:lvl1pPr>
          </a:lstStyle>
          <a:p>
            <a:r>
              <a:rPr lang="en-US"/>
              <a:t>Click to edit Master title style</a:t>
            </a:r>
          </a:p>
        </p:txBody>
      </p:sp>
      <p:sp>
        <p:nvSpPr>
          <p:cNvPr id="10" name="Rectangle 9"/>
          <p:cNvSpPr>
            <a:spLocks noGrp="1" noChangeArrowheads="1"/>
          </p:cNvSpPr>
          <p:nvPr>
            <p:ph type="dt" sz="half" idx="10"/>
          </p:nvPr>
        </p:nvSpPr>
        <p:spPr>
          <a:xfrm>
            <a:off x="457200" y="6248400"/>
            <a:ext cx="2133600" cy="471488"/>
          </a:xfrm>
        </p:spPr>
        <p:txBody>
          <a:bodyPr/>
          <a:lstStyle>
            <a:lvl1pPr>
              <a:defRPr/>
            </a:lvl1pPr>
          </a:lstStyle>
          <a:p>
            <a:pPr>
              <a:defRPr/>
            </a:pPr>
            <a:fld id="{35B7DF89-EF9C-4140-A786-AA22E3A37021}" type="datetime1">
              <a:rPr lang="en-US"/>
              <a:pPr>
                <a:defRPr/>
              </a:pPr>
              <a:t>10/18/2023</a:t>
            </a:fld>
            <a:endParaRPr lang="en-US"/>
          </a:p>
        </p:txBody>
      </p:sp>
      <p:sp>
        <p:nvSpPr>
          <p:cNvPr id="11" name="Rectangle 11"/>
          <p:cNvSpPr>
            <a:spLocks noGrp="1" noChangeArrowheads="1"/>
          </p:cNvSpPr>
          <p:nvPr>
            <p:ph type="sldNum" sz="quarter" idx="11"/>
          </p:nvPr>
        </p:nvSpPr>
        <p:spPr>
          <a:xfrm>
            <a:off x="6553200" y="6248400"/>
            <a:ext cx="2133600" cy="471488"/>
          </a:xfrm>
        </p:spPr>
        <p:txBody>
          <a:bodyPr/>
          <a:lstStyle>
            <a:lvl1pPr>
              <a:defRPr/>
            </a:lvl1pPr>
          </a:lstStyle>
          <a:p>
            <a:pPr>
              <a:defRPr/>
            </a:pPr>
            <a:fld id="{BD81AA31-F6CC-4C5E-B104-EC72A2283DD6}" type="slidenum">
              <a:rPr lang="en-US"/>
              <a:pPr>
                <a:defRPr/>
              </a:pPr>
              <a:t>‹#›</a:t>
            </a:fld>
            <a:endParaRPr lang="en-US"/>
          </a:p>
        </p:txBody>
      </p:sp>
    </p:spTree>
    <p:extLst>
      <p:ext uri="{BB962C8B-B14F-4D97-AF65-F5344CB8AC3E}">
        <p14:creationId xmlns:p14="http://schemas.microsoft.com/office/powerpoint/2010/main" val="2632829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88CB8550-37B7-4445-8EEB-AF2C8AAA0CA5}" type="datetime1">
              <a:rPr lang="en-US"/>
              <a:pPr>
                <a:defRPr/>
              </a:pPr>
              <a:t>10/18/2023</a:t>
            </a:fld>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AE04314D-55B5-4463-A96A-9DA8AEAAFC47}" type="slidenum">
              <a:rPr lang="en-US"/>
              <a:pPr>
                <a:defRPr/>
              </a:pPr>
              <a:t>‹#›</a:t>
            </a:fld>
            <a:endParaRPr lang="en-US"/>
          </a:p>
        </p:txBody>
      </p:sp>
    </p:spTree>
    <p:extLst>
      <p:ext uri="{BB962C8B-B14F-4D97-AF65-F5344CB8AC3E}">
        <p14:creationId xmlns:p14="http://schemas.microsoft.com/office/powerpoint/2010/main" val="1976098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4313" y="228600"/>
            <a:ext cx="2122487"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216650" cy="5897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BDF1ADB0-4781-4004-8A72-87862F40A846}" type="datetime1">
              <a:rPr lang="en-US"/>
              <a:pPr>
                <a:defRPr/>
              </a:pPr>
              <a:t>10/18/2023</a:t>
            </a:fld>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2BC577B7-2EFF-417F-9E0B-61DC03F0F328}" type="slidenum">
              <a:rPr lang="en-US"/>
              <a:pPr>
                <a:defRPr/>
              </a:pPr>
              <a:t>‹#›</a:t>
            </a:fld>
            <a:endParaRPr lang="en-US"/>
          </a:p>
        </p:txBody>
      </p:sp>
    </p:spTree>
    <p:extLst>
      <p:ext uri="{BB962C8B-B14F-4D97-AF65-F5344CB8AC3E}">
        <p14:creationId xmlns:p14="http://schemas.microsoft.com/office/powerpoint/2010/main" val="322644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ln/>
        </p:spPr>
        <p:txBody>
          <a:bodyPr/>
          <a:lstStyle>
            <a:lvl1pPr>
              <a:defRPr/>
            </a:lvl1pPr>
          </a:lstStyle>
          <a:p>
            <a:pPr>
              <a:defRPr/>
            </a:pPr>
            <a:fld id="{02A304CF-5FB5-4042-96A0-1E365C3ADFE0}" type="datetime1">
              <a:rPr lang="en-US"/>
              <a:pPr>
                <a:defRPr/>
              </a:pPr>
              <a:t>10/18/2023</a:t>
            </a:fld>
            <a:endParaRPr lang="en-US"/>
          </a:p>
        </p:txBody>
      </p:sp>
      <p:sp>
        <p:nvSpPr>
          <p:cNvPr id="7" name="Rectangle 10"/>
          <p:cNvSpPr>
            <a:spLocks noGrp="1" noChangeArrowheads="1"/>
          </p:cNvSpPr>
          <p:nvPr>
            <p:ph type="sldNum" sz="quarter" idx="11"/>
          </p:nvPr>
        </p:nvSpPr>
        <p:spPr>
          <a:ln/>
        </p:spPr>
        <p:txBody>
          <a:bodyPr/>
          <a:lstStyle>
            <a:lvl1pPr>
              <a:defRPr/>
            </a:lvl1pPr>
          </a:lstStyle>
          <a:p>
            <a:pPr>
              <a:defRPr/>
            </a:pPr>
            <a:fld id="{507DEB06-EFFC-4C63-ACD6-2BCD8C9B1EF1}" type="slidenum">
              <a:rPr lang="en-US"/>
              <a:pPr>
                <a:defRPr/>
              </a:pPr>
              <a:t>‹#›</a:t>
            </a:fld>
            <a:endParaRPr lang="en-US"/>
          </a:p>
        </p:txBody>
      </p:sp>
    </p:spTree>
    <p:extLst>
      <p:ext uri="{BB962C8B-B14F-4D97-AF65-F5344CB8AC3E}">
        <p14:creationId xmlns:p14="http://schemas.microsoft.com/office/powerpoint/2010/main" val="242417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70AC805F-414A-4E5A-AF6D-79B8F345E468}" type="datetime1">
              <a:rPr lang="en-US"/>
              <a:pPr>
                <a:defRPr/>
              </a:pPr>
              <a:t>10/18/2023</a:t>
            </a:fld>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05AA07D8-28A6-4AB1-A1D5-35951B73FB44}" type="slidenum">
              <a:rPr lang="en-US"/>
              <a:pPr>
                <a:defRPr/>
              </a:pPr>
              <a:t>‹#›</a:t>
            </a:fld>
            <a:endParaRPr lang="en-US"/>
          </a:p>
        </p:txBody>
      </p:sp>
    </p:spTree>
    <p:extLst>
      <p:ext uri="{BB962C8B-B14F-4D97-AF65-F5344CB8AC3E}">
        <p14:creationId xmlns:p14="http://schemas.microsoft.com/office/powerpoint/2010/main" val="4278606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fld id="{7CB6E970-A259-4B89-BF64-9F2BED8A6131}" type="datetime1">
              <a:rPr lang="en-US"/>
              <a:pPr>
                <a:defRPr/>
              </a:pPr>
              <a:t>10/18/2023</a:t>
            </a:fld>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9156DFF2-B777-4547-BC93-14BBC810CE2C}" type="slidenum">
              <a:rPr lang="en-US"/>
              <a:pPr>
                <a:defRPr/>
              </a:pPr>
              <a:t>‹#›</a:t>
            </a:fld>
            <a:endParaRPr lang="en-US"/>
          </a:p>
        </p:txBody>
      </p:sp>
    </p:spTree>
    <p:extLst>
      <p:ext uri="{BB962C8B-B14F-4D97-AF65-F5344CB8AC3E}">
        <p14:creationId xmlns:p14="http://schemas.microsoft.com/office/powerpoint/2010/main" val="130761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fld id="{FAE5743F-15F2-4BF7-83A8-EE459C4B0CE8}" type="datetime1">
              <a:rPr lang="en-US"/>
              <a:pPr>
                <a:defRPr/>
              </a:pPr>
              <a:t>10/18/2023</a:t>
            </a:fld>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3E291139-AFF8-4BED-93CF-48FEC7149596}" type="slidenum">
              <a:rPr lang="en-US"/>
              <a:pPr>
                <a:defRPr/>
              </a:pPr>
              <a:t>‹#›</a:t>
            </a:fld>
            <a:endParaRPr lang="en-US"/>
          </a:p>
        </p:txBody>
      </p:sp>
    </p:spTree>
    <p:extLst>
      <p:ext uri="{BB962C8B-B14F-4D97-AF65-F5344CB8AC3E}">
        <p14:creationId xmlns:p14="http://schemas.microsoft.com/office/powerpoint/2010/main" val="1655845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fld id="{DEDA71FB-5D33-4A4B-899D-00696F94C9BD}" type="datetime1">
              <a:rPr lang="en-US"/>
              <a:pPr>
                <a:defRPr/>
              </a:pPr>
              <a:t>10/18/2023</a:t>
            </a:fld>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35DFD625-6AC6-454B-BCAC-C24E8D948BCD}" type="slidenum">
              <a:rPr lang="en-US"/>
              <a:pPr>
                <a:defRPr/>
              </a:pPr>
              <a:t>‹#›</a:t>
            </a:fld>
            <a:endParaRPr lang="en-US"/>
          </a:p>
        </p:txBody>
      </p:sp>
    </p:spTree>
    <p:extLst>
      <p:ext uri="{BB962C8B-B14F-4D97-AF65-F5344CB8AC3E}">
        <p14:creationId xmlns:p14="http://schemas.microsoft.com/office/powerpoint/2010/main" val="2880843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fld id="{5233238A-8CB3-46E0-AA89-479C0811E856}" type="datetime1">
              <a:rPr lang="en-US"/>
              <a:pPr>
                <a:defRPr/>
              </a:pPr>
              <a:t>10/18/2023</a:t>
            </a:fld>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39D23F23-AEBE-4925-9293-625FCCD6C69D}" type="slidenum">
              <a:rPr lang="en-US"/>
              <a:pPr>
                <a:defRPr/>
              </a:pPr>
              <a:t>‹#›</a:t>
            </a:fld>
            <a:endParaRPr lang="en-US"/>
          </a:p>
        </p:txBody>
      </p:sp>
    </p:spTree>
    <p:extLst>
      <p:ext uri="{BB962C8B-B14F-4D97-AF65-F5344CB8AC3E}">
        <p14:creationId xmlns:p14="http://schemas.microsoft.com/office/powerpoint/2010/main" val="2571518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7139E994-D7CE-4B59-8C56-208FECEE6E09}" type="datetime1">
              <a:rPr lang="en-US"/>
              <a:pPr>
                <a:defRPr/>
              </a:pPr>
              <a:t>10/18/2023</a:t>
            </a:fld>
            <a:endParaRPr lang="en-US"/>
          </a:p>
        </p:txBody>
      </p:sp>
      <p:sp>
        <p:nvSpPr>
          <p:cNvPr id="3" name="Rectangle 10"/>
          <p:cNvSpPr>
            <a:spLocks noGrp="1" noChangeArrowheads="1"/>
          </p:cNvSpPr>
          <p:nvPr>
            <p:ph type="sldNum" sz="quarter" idx="11"/>
          </p:nvPr>
        </p:nvSpPr>
        <p:spPr>
          <a:ln/>
        </p:spPr>
        <p:txBody>
          <a:bodyPr/>
          <a:lstStyle>
            <a:lvl1pPr>
              <a:defRPr/>
            </a:lvl1pPr>
          </a:lstStyle>
          <a:p>
            <a:pPr>
              <a:defRPr/>
            </a:pPr>
            <a:fld id="{A10A26AF-D4C0-43AF-B437-001DBDB60534}" type="slidenum">
              <a:rPr lang="en-US"/>
              <a:pPr>
                <a:defRPr/>
              </a:pPr>
              <a:t>‹#›</a:t>
            </a:fld>
            <a:endParaRPr lang="en-US"/>
          </a:p>
        </p:txBody>
      </p:sp>
    </p:spTree>
    <p:extLst>
      <p:ext uri="{BB962C8B-B14F-4D97-AF65-F5344CB8AC3E}">
        <p14:creationId xmlns:p14="http://schemas.microsoft.com/office/powerpoint/2010/main" val="3206245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445655B7-B56A-456C-97CE-CD760862E31B}" type="datetime1">
              <a:rPr lang="en-US"/>
              <a:pPr>
                <a:defRPr/>
              </a:pPr>
              <a:t>10/18/2023</a:t>
            </a:fld>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CAC7836D-21F5-4B5B-BA34-EF2D74DE0710}" type="slidenum">
              <a:rPr lang="en-US"/>
              <a:pPr>
                <a:defRPr/>
              </a:pPr>
              <a:t>‹#›</a:t>
            </a:fld>
            <a:endParaRPr lang="en-US"/>
          </a:p>
        </p:txBody>
      </p:sp>
    </p:spTree>
    <p:extLst>
      <p:ext uri="{BB962C8B-B14F-4D97-AF65-F5344CB8AC3E}">
        <p14:creationId xmlns:p14="http://schemas.microsoft.com/office/powerpoint/2010/main" val="103164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49363166-581E-4CA8-B451-A38C6E8F79D5}" type="datetime1">
              <a:rPr lang="en-US"/>
              <a:pPr>
                <a:defRPr/>
              </a:pPr>
              <a:t>10/18/2023</a:t>
            </a:fld>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CED4A2EE-D408-4673-A729-30F928DFB6C1}" type="slidenum">
              <a:rPr lang="en-US"/>
              <a:pPr>
                <a:defRPr/>
              </a:pPr>
              <a:t>‹#›</a:t>
            </a:fld>
            <a:endParaRPr lang="en-US"/>
          </a:p>
        </p:txBody>
      </p:sp>
    </p:spTree>
    <p:extLst>
      <p:ext uri="{BB962C8B-B14F-4D97-AF65-F5344CB8AC3E}">
        <p14:creationId xmlns:p14="http://schemas.microsoft.com/office/powerpoint/2010/main" val="1332037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2400"/>
            <a:ext cx="8686800" cy="6096000"/>
            <a:chOff x="0" y="96"/>
            <a:chExt cx="5472" cy="3840"/>
          </a:xfrm>
        </p:grpSpPr>
        <p:sp>
          <p:nvSpPr>
            <p:cNvPr id="1033" name="AutoShape 3"/>
            <p:cNvSpPr>
              <a:spLocks noChangeArrowheads="1"/>
            </p:cNvSpPr>
            <p:nvPr/>
          </p:nvSpPr>
          <p:spPr bwMode="auto">
            <a:xfrm>
              <a:off x="240" y="336"/>
              <a:ext cx="5232" cy="3600"/>
            </a:xfrm>
            <a:prstGeom prst="roundRect">
              <a:avLst>
                <a:gd name="adj" fmla="val 13727"/>
              </a:avLst>
            </a:prstGeom>
            <a:noFill/>
            <a:ln w="50800">
              <a:solidFill>
                <a:srgbClr val="1D9CD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sp>
          <p:nvSpPr>
            <p:cNvPr id="1034" name="AutoShape 4"/>
            <p:cNvSpPr>
              <a:spLocks noChangeArrowheads="1"/>
            </p:cNvSpPr>
            <p:nvPr/>
          </p:nvSpPr>
          <p:spPr bwMode="blackWhite">
            <a:xfrm>
              <a:off x="0" y="96"/>
              <a:ext cx="5376" cy="768"/>
            </a:xfrm>
            <a:custGeom>
              <a:avLst/>
              <a:gdLst>
                <a:gd name="T0" fmla="*/ 0 w 7000"/>
                <a:gd name="T1" fmla="*/ 0 h 1000"/>
                <a:gd name="T2" fmla="*/ 2944 w 7000"/>
                <a:gd name="T3" fmla="*/ 0 h 1000"/>
                <a:gd name="T4" fmla="*/ 3171 w 7000"/>
                <a:gd name="T5" fmla="*/ 227 h 1000"/>
                <a:gd name="T6" fmla="*/ 2945 w 7000"/>
                <a:gd name="T7" fmla="*/ 453 h 1000"/>
                <a:gd name="T8" fmla="*/ 0 w 7000"/>
                <a:gd name="T9" fmla="*/ 453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rgbClr val="1D9C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5" name="Line 5"/>
            <p:cNvSpPr>
              <a:spLocks noChangeShapeType="1"/>
            </p:cNvSpPr>
            <p:nvPr/>
          </p:nvSpPr>
          <p:spPr bwMode="auto">
            <a:xfrm>
              <a:off x="0" y="768"/>
              <a:ext cx="508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7" name="Rectangle 6"/>
          <p:cNvSpPr>
            <a:spLocks noGrp="1" noChangeArrowheads="1"/>
          </p:cNvSpPr>
          <p:nvPr>
            <p:ph type="title"/>
          </p:nvPr>
        </p:nvSpPr>
        <p:spPr bwMode="auto">
          <a:xfrm>
            <a:off x="195263" y="228600"/>
            <a:ext cx="80152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BD28BAA9-07FF-4864-B281-83407A66D2A2}" type="datetime1">
              <a:rPr lang="en-US"/>
              <a:pPr>
                <a:defRPr/>
              </a:pPr>
              <a:t>10/18/2023</a:t>
            </a:fld>
            <a:endParaRPr lang="en-US"/>
          </a:p>
        </p:txBody>
      </p:sp>
      <p:sp>
        <p:nvSpPr>
          <p:cNvPr id="410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3BAE1072-EA4E-4BA6-B984-F9C68BAA1686}" type="slidenum">
              <a:rPr lang="en-US"/>
              <a:pPr>
                <a:defRPr/>
              </a:pPr>
              <a:t>‹#›</a:t>
            </a:fld>
            <a:endParaRPr lang="en-US"/>
          </a:p>
        </p:txBody>
      </p:sp>
      <p:sp>
        <p:nvSpPr>
          <p:cNvPr id="1030" name="Text Box 20"/>
          <p:cNvSpPr txBox="1">
            <a:spLocks noChangeArrowheads="1"/>
          </p:cNvSpPr>
          <p:nvPr userDrawn="1"/>
        </p:nvSpPr>
        <p:spPr bwMode="auto">
          <a:xfrm>
            <a:off x="3048000" y="4800600"/>
            <a:ext cx="373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endParaRPr lang="en-US" altLang="en-US" smtClean="0"/>
          </a:p>
        </p:txBody>
      </p:sp>
      <p:pic>
        <p:nvPicPr>
          <p:cNvPr id="1031" name="Picture 22" descr="MO HealthNet 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743200" y="6400800"/>
            <a:ext cx="167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3" descr="New Image (2)"/>
          <p:cNvPicPr>
            <a:picLocks noChangeAspect="1" noChangeArrowheads="1"/>
          </p:cNvPicPr>
          <p:nvPr userDrawn="1"/>
        </p:nvPicPr>
        <p:blipFill>
          <a:blip r:embed="rId15">
            <a:lum bright="-56000" contrast="50000"/>
            <a:extLst>
              <a:ext uri="{28A0092B-C50C-407E-A947-70E740481C1C}">
                <a14:useLocalDpi xmlns:a14="http://schemas.microsoft.com/office/drawing/2010/main" val="0"/>
              </a:ext>
            </a:extLst>
          </a:blip>
          <a:srcRect/>
          <a:stretch>
            <a:fillRect/>
          </a:stretch>
        </p:blipFill>
        <p:spPr bwMode="auto">
          <a:xfrm>
            <a:off x="4572000" y="6400800"/>
            <a:ext cx="14620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2"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rgbClr val="000000"/>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rgbClr val="000000"/>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tephen.Calloway@dss.mo.gov"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hyperlink" Target="http://www.dss.mo.gov/eachday.ht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524000"/>
            <a:ext cx="8534400" cy="1609725"/>
          </a:xfrm>
        </p:spPr>
        <p:txBody>
          <a:bodyPr/>
          <a:lstStyle/>
          <a:p>
            <a:pPr algn="ctr" eaLnBrk="1" hangingPunct="1"/>
            <a:r>
              <a:rPr lang="en-US" altLang="en-US" sz="3600" b="1" dirty="0" smtClean="0"/>
              <a:t>MO </a:t>
            </a:r>
            <a:r>
              <a:rPr lang="en-US" altLang="en-US" sz="3600" b="1" dirty="0" err="1" smtClean="0"/>
              <a:t>HealthNet</a:t>
            </a:r>
            <a:r>
              <a:rPr lang="en-US" altLang="en-US" sz="3600" b="1" dirty="0" smtClean="0"/>
              <a:t> Pharmacy Program</a:t>
            </a:r>
            <a:br>
              <a:rPr lang="en-US" altLang="en-US" sz="3600" b="1" dirty="0" smtClean="0"/>
            </a:br>
            <a:r>
              <a:rPr lang="en-US" altLang="en-US" sz="3600" b="1" dirty="0" smtClean="0"/>
              <a:t>Opioid Interventions</a:t>
            </a:r>
          </a:p>
        </p:txBody>
      </p:sp>
      <p:sp>
        <p:nvSpPr>
          <p:cNvPr id="3076" name="Text Box 4"/>
          <p:cNvSpPr txBox="1">
            <a:spLocks noChangeArrowheads="1"/>
          </p:cNvSpPr>
          <p:nvPr/>
        </p:nvSpPr>
        <p:spPr bwMode="auto">
          <a:xfrm>
            <a:off x="990600" y="3429005"/>
            <a:ext cx="6858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b="1" dirty="0" smtClean="0">
                <a:latin typeface="+mn-lt"/>
              </a:rPr>
              <a:t>MO </a:t>
            </a:r>
            <a:r>
              <a:rPr lang="en-US" altLang="en-US" sz="2800" b="1" dirty="0" err="1" smtClean="0">
                <a:latin typeface="+mn-lt"/>
              </a:rPr>
              <a:t>HealthNet</a:t>
            </a:r>
            <a:r>
              <a:rPr lang="en-US" altLang="en-US" sz="2800" b="1" dirty="0" smtClean="0">
                <a:latin typeface="+mn-lt"/>
              </a:rPr>
              <a:t> Oversight Committee</a:t>
            </a:r>
          </a:p>
          <a:p>
            <a:pPr algn="ctr"/>
            <a:r>
              <a:rPr lang="en-US" altLang="en-US" sz="2800" dirty="0" smtClean="0">
                <a:latin typeface="+mn-lt"/>
              </a:rPr>
              <a:t>Tuesday, August 15, 2017</a:t>
            </a:r>
          </a:p>
          <a:p>
            <a:pPr algn="ctr"/>
            <a:r>
              <a:rPr lang="en-US" altLang="en-US" sz="2800" dirty="0" smtClean="0">
                <a:latin typeface="+mn-lt"/>
              </a:rPr>
              <a:t>Stephen Calloway, </a:t>
            </a:r>
            <a:r>
              <a:rPr lang="en-US" altLang="en-US" sz="2800" dirty="0" err="1" smtClean="0">
                <a:latin typeface="+mn-lt"/>
              </a:rPr>
              <a:t>RPh</a:t>
            </a:r>
            <a:endParaRPr lang="en-US" altLang="en-US" sz="2800" dirty="0">
              <a:latin typeface="+mn-lt"/>
            </a:endParaRPr>
          </a:p>
          <a:p>
            <a:pPr algn="ctr"/>
            <a:r>
              <a:rPr lang="en-US" altLang="en-US" sz="2800" dirty="0" smtClean="0">
                <a:latin typeface="+mn-lt"/>
              </a:rPr>
              <a:t>Director of Pharmacy</a:t>
            </a:r>
            <a:endParaRPr lang="en-US" altLang="en-US" sz="2800" dirty="0">
              <a:latin typeface="+mn-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8C9EF1-ACDA-4908-89E3-D84DE6DF4E53}" type="slidenum">
              <a:rPr lang="en-US" altLang="en-US" smtClean="0">
                <a:solidFill>
                  <a:srgbClr val="000000"/>
                </a:solidFill>
                <a:latin typeface="Arial Black" pitchFamily="34" charset="0"/>
              </a:rPr>
              <a:pPr/>
              <a:t>10</a:t>
            </a:fld>
            <a:endParaRPr lang="en-US" altLang="en-US" smtClean="0">
              <a:solidFill>
                <a:srgbClr val="000000"/>
              </a:solidFill>
              <a:latin typeface="Arial Black" pitchFamily="34" charset="0"/>
            </a:endParaRPr>
          </a:p>
        </p:txBody>
      </p:sp>
      <p:sp>
        <p:nvSpPr>
          <p:cNvPr id="5123" name="Rectangle 2"/>
          <p:cNvSpPr>
            <a:spLocks noGrp="1" noChangeArrowheads="1"/>
          </p:cNvSpPr>
          <p:nvPr>
            <p:ph type="title"/>
          </p:nvPr>
        </p:nvSpPr>
        <p:spPr/>
        <p:txBody>
          <a:bodyPr/>
          <a:lstStyle/>
          <a:p>
            <a:pPr algn="ctr">
              <a:defRPr sz="1800" b="1" i="0" u="none" strike="noStrike" kern="1200" baseline="0">
                <a:solidFill>
                  <a:srgbClr val="000000"/>
                </a:solidFill>
                <a:latin typeface="+mn-lt"/>
                <a:ea typeface="+mn-ea"/>
                <a:cs typeface="+mn-cs"/>
              </a:defRPr>
            </a:pPr>
            <a:r>
              <a:rPr lang="en-US" sz="3800" b="1" kern="1200" dirty="0">
                <a:solidFill>
                  <a:schemeClr val="bg1"/>
                </a:solidFill>
              </a:rPr>
              <a:t>Short Acting Combination </a:t>
            </a:r>
            <a:r>
              <a:rPr lang="en-US" sz="3800" b="1" kern="1200" dirty="0" smtClean="0">
                <a:solidFill>
                  <a:schemeClr val="bg1"/>
                </a:solidFill>
              </a:rPr>
              <a:t>Opioids Claims </a:t>
            </a:r>
            <a:r>
              <a:rPr lang="en-US" sz="3800" b="1" kern="1200" dirty="0">
                <a:solidFill>
                  <a:schemeClr val="bg1"/>
                </a:solidFill>
              </a:rPr>
              <a:t>Trend</a:t>
            </a:r>
          </a:p>
        </p:txBody>
      </p:sp>
      <p:sp>
        <p:nvSpPr>
          <p:cNvPr id="3" name="AutoShape 2"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 name="AutoShape 4"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 name="AutoShape 6"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aphicFrame>
        <p:nvGraphicFramePr>
          <p:cNvPr id="9" name="Chart 8"/>
          <p:cNvGraphicFramePr/>
          <p:nvPr>
            <p:extLst>
              <p:ext uri="{D42A27DB-BD31-4B8C-83A1-F6EECF244321}">
                <p14:modId xmlns:p14="http://schemas.microsoft.com/office/powerpoint/2010/main" val="1387921826"/>
              </p:ext>
            </p:extLst>
          </p:nvPr>
        </p:nvGraphicFramePr>
        <p:xfrm>
          <a:off x="332422" y="1447800"/>
          <a:ext cx="8479155" cy="4547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69025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8C9EF1-ACDA-4908-89E3-D84DE6DF4E53}" type="slidenum">
              <a:rPr lang="en-US" altLang="en-US" smtClean="0">
                <a:solidFill>
                  <a:srgbClr val="000000"/>
                </a:solidFill>
                <a:latin typeface="Arial Black" pitchFamily="34" charset="0"/>
              </a:rPr>
              <a:pPr/>
              <a:t>11</a:t>
            </a:fld>
            <a:endParaRPr lang="en-US" altLang="en-US" smtClean="0">
              <a:solidFill>
                <a:srgbClr val="000000"/>
              </a:solidFill>
              <a:latin typeface="Arial Black" pitchFamily="34" charset="0"/>
            </a:endParaRPr>
          </a:p>
        </p:txBody>
      </p:sp>
      <p:sp>
        <p:nvSpPr>
          <p:cNvPr id="5123" name="Rectangle 2"/>
          <p:cNvSpPr>
            <a:spLocks noGrp="1" noChangeArrowheads="1"/>
          </p:cNvSpPr>
          <p:nvPr>
            <p:ph type="title"/>
          </p:nvPr>
        </p:nvSpPr>
        <p:spPr/>
        <p:txBody>
          <a:bodyPr/>
          <a:lstStyle/>
          <a:p>
            <a:pPr algn="ctr">
              <a:defRPr sz="1800" b="1" i="0" u="none" strike="noStrike" kern="1200" baseline="0">
                <a:solidFill>
                  <a:srgbClr val="000000"/>
                </a:solidFill>
                <a:latin typeface="+mn-lt"/>
                <a:ea typeface="+mn-ea"/>
                <a:cs typeface="+mn-cs"/>
              </a:defRPr>
            </a:pPr>
            <a:r>
              <a:rPr lang="en-US" sz="3800" b="1" kern="1200" dirty="0">
                <a:solidFill>
                  <a:schemeClr val="bg1"/>
                </a:solidFill>
              </a:rPr>
              <a:t>Short Acting Single Agent </a:t>
            </a:r>
            <a:r>
              <a:rPr lang="en-US" sz="3800" b="1" kern="1200" dirty="0" smtClean="0">
                <a:solidFill>
                  <a:schemeClr val="bg1"/>
                </a:solidFill>
              </a:rPr>
              <a:t>Opioids Claims </a:t>
            </a:r>
            <a:r>
              <a:rPr lang="en-US" sz="3800" b="1" kern="1200" dirty="0">
                <a:solidFill>
                  <a:schemeClr val="bg1"/>
                </a:solidFill>
              </a:rPr>
              <a:t>Trend</a:t>
            </a:r>
          </a:p>
        </p:txBody>
      </p:sp>
      <p:sp>
        <p:nvSpPr>
          <p:cNvPr id="3" name="AutoShape 2"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 name="AutoShape 4"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 name="AutoShape 6"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aphicFrame>
        <p:nvGraphicFramePr>
          <p:cNvPr id="8" name="Chart 7"/>
          <p:cNvGraphicFramePr/>
          <p:nvPr>
            <p:extLst>
              <p:ext uri="{D42A27DB-BD31-4B8C-83A1-F6EECF244321}">
                <p14:modId xmlns:p14="http://schemas.microsoft.com/office/powerpoint/2010/main" val="2546749844"/>
              </p:ext>
            </p:extLst>
          </p:nvPr>
        </p:nvGraphicFramePr>
        <p:xfrm>
          <a:off x="483235" y="1447800"/>
          <a:ext cx="8177530" cy="47028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296928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8C9EF1-ACDA-4908-89E3-D84DE6DF4E53}" type="slidenum">
              <a:rPr lang="en-US" altLang="en-US" smtClean="0">
                <a:solidFill>
                  <a:srgbClr val="000000"/>
                </a:solidFill>
                <a:latin typeface="Arial Black" pitchFamily="34" charset="0"/>
              </a:rPr>
              <a:pPr/>
              <a:t>12</a:t>
            </a:fld>
            <a:endParaRPr lang="en-US" altLang="en-US" smtClean="0">
              <a:solidFill>
                <a:srgbClr val="000000"/>
              </a:solidFill>
              <a:latin typeface="Arial Black" pitchFamily="34" charset="0"/>
            </a:endParaRPr>
          </a:p>
        </p:txBody>
      </p:sp>
      <p:sp>
        <p:nvSpPr>
          <p:cNvPr id="5123" name="Rectangle 2"/>
          <p:cNvSpPr>
            <a:spLocks noGrp="1" noChangeArrowheads="1"/>
          </p:cNvSpPr>
          <p:nvPr>
            <p:ph type="title"/>
          </p:nvPr>
        </p:nvSpPr>
        <p:spPr/>
        <p:txBody>
          <a:bodyPr/>
          <a:lstStyle/>
          <a:p>
            <a:pPr algn="ctr">
              <a:defRPr sz="1800" b="1" i="0" u="none" strike="noStrike" kern="1200" baseline="0">
                <a:solidFill>
                  <a:srgbClr val="000000"/>
                </a:solidFill>
                <a:latin typeface="+mn-lt"/>
                <a:ea typeface="+mn-ea"/>
                <a:cs typeface="+mn-cs"/>
              </a:defRPr>
            </a:pPr>
            <a:r>
              <a:rPr lang="en-US" sz="3800" b="1" kern="1200" dirty="0" smtClean="0">
                <a:solidFill>
                  <a:schemeClr val="bg1"/>
                </a:solidFill>
              </a:rPr>
              <a:t>OPI Data Graphs</a:t>
            </a:r>
            <a:endParaRPr lang="en-US" sz="3800" b="1" kern="1200" dirty="0">
              <a:solidFill>
                <a:schemeClr val="bg1"/>
              </a:solidFill>
            </a:endParaRPr>
          </a:p>
        </p:txBody>
      </p:sp>
      <p:sp>
        <p:nvSpPr>
          <p:cNvPr id="3" name="AutoShape 2"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 name="AutoShape 4"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 name="AutoShape 6"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aphicFrame>
        <p:nvGraphicFramePr>
          <p:cNvPr id="9" name="Chart 8"/>
          <p:cNvGraphicFramePr>
            <a:graphicFrameLocks/>
          </p:cNvGraphicFramePr>
          <p:nvPr>
            <p:extLst>
              <p:ext uri="{D42A27DB-BD31-4B8C-83A1-F6EECF244321}">
                <p14:modId xmlns:p14="http://schemas.microsoft.com/office/powerpoint/2010/main" val="956625406"/>
              </p:ext>
            </p:extLst>
          </p:nvPr>
        </p:nvGraphicFramePr>
        <p:xfrm>
          <a:off x="612775" y="1600200"/>
          <a:ext cx="758952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00863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8C9EF1-ACDA-4908-89E3-D84DE6DF4E53}" type="slidenum">
              <a:rPr lang="en-US" altLang="en-US" smtClean="0">
                <a:solidFill>
                  <a:srgbClr val="000000"/>
                </a:solidFill>
                <a:latin typeface="Arial Black" pitchFamily="34" charset="0"/>
              </a:rPr>
              <a:pPr/>
              <a:t>13</a:t>
            </a:fld>
            <a:endParaRPr lang="en-US" altLang="en-US" smtClean="0">
              <a:solidFill>
                <a:srgbClr val="000000"/>
              </a:solidFill>
              <a:latin typeface="Arial Black" pitchFamily="34" charset="0"/>
            </a:endParaRPr>
          </a:p>
        </p:txBody>
      </p:sp>
      <p:sp>
        <p:nvSpPr>
          <p:cNvPr id="5123" name="Rectangle 2"/>
          <p:cNvSpPr>
            <a:spLocks noGrp="1" noChangeArrowheads="1"/>
          </p:cNvSpPr>
          <p:nvPr>
            <p:ph type="title"/>
          </p:nvPr>
        </p:nvSpPr>
        <p:spPr/>
        <p:txBody>
          <a:bodyPr/>
          <a:lstStyle/>
          <a:p>
            <a:pPr algn="ctr">
              <a:defRPr sz="1800" b="1" i="0" u="none" strike="noStrike" kern="1200" baseline="0">
                <a:solidFill>
                  <a:srgbClr val="000000"/>
                </a:solidFill>
                <a:latin typeface="+mn-lt"/>
                <a:ea typeface="+mn-ea"/>
                <a:cs typeface="+mn-cs"/>
              </a:defRPr>
            </a:pPr>
            <a:r>
              <a:rPr lang="en-US" sz="3800" b="1" kern="1200" dirty="0" smtClean="0">
                <a:solidFill>
                  <a:schemeClr val="bg1"/>
                </a:solidFill>
              </a:rPr>
              <a:t>OPI Data Graphs</a:t>
            </a:r>
            <a:endParaRPr lang="en-US" sz="3800" b="1" kern="1200" dirty="0">
              <a:solidFill>
                <a:schemeClr val="bg1"/>
              </a:solidFill>
            </a:endParaRPr>
          </a:p>
        </p:txBody>
      </p:sp>
      <p:sp>
        <p:nvSpPr>
          <p:cNvPr id="3" name="AutoShape 2"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 name="AutoShape 4"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 name="AutoShape 6"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aphicFrame>
        <p:nvGraphicFramePr>
          <p:cNvPr id="8" name="Chart 7"/>
          <p:cNvGraphicFramePr>
            <a:graphicFrameLocks/>
          </p:cNvGraphicFramePr>
          <p:nvPr>
            <p:extLst>
              <p:ext uri="{D42A27DB-BD31-4B8C-83A1-F6EECF244321}">
                <p14:modId xmlns:p14="http://schemas.microsoft.com/office/powerpoint/2010/main" val="3115585388"/>
              </p:ext>
            </p:extLst>
          </p:nvPr>
        </p:nvGraphicFramePr>
        <p:xfrm>
          <a:off x="584200" y="1600200"/>
          <a:ext cx="7902575"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72964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8C9EF1-ACDA-4908-89E3-D84DE6DF4E53}" type="slidenum">
              <a:rPr lang="en-US" altLang="en-US" smtClean="0">
                <a:solidFill>
                  <a:srgbClr val="000000"/>
                </a:solidFill>
                <a:latin typeface="Arial Black" pitchFamily="34" charset="0"/>
              </a:rPr>
              <a:pPr/>
              <a:t>14</a:t>
            </a:fld>
            <a:endParaRPr lang="en-US" altLang="en-US" smtClean="0">
              <a:solidFill>
                <a:srgbClr val="000000"/>
              </a:solidFill>
              <a:latin typeface="Arial Black" pitchFamily="34" charset="0"/>
            </a:endParaRPr>
          </a:p>
        </p:txBody>
      </p:sp>
      <p:sp>
        <p:nvSpPr>
          <p:cNvPr id="5123" name="Rectangle 2"/>
          <p:cNvSpPr>
            <a:spLocks noGrp="1" noChangeArrowheads="1"/>
          </p:cNvSpPr>
          <p:nvPr>
            <p:ph type="title"/>
          </p:nvPr>
        </p:nvSpPr>
        <p:spPr/>
        <p:txBody>
          <a:bodyPr/>
          <a:lstStyle/>
          <a:p>
            <a:pPr algn="ctr">
              <a:defRPr sz="1800" b="1" i="0" u="none" strike="noStrike" kern="1200" baseline="0">
                <a:solidFill>
                  <a:srgbClr val="000000"/>
                </a:solidFill>
                <a:latin typeface="+mn-lt"/>
                <a:ea typeface="+mn-ea"/>
                <a:cs typeface="+mn-cs"/>
              </a:defRPr>
            </a:pPr>
            <a:r>
              <a:rPr lang="en-US" sz="3800" b="1" kern="1200" dirty="0" smtClean="0">
                <a:solidFill>
                  <a:schemeClr val="bg1"/>
                </a:solidFill>
              </a:rPr>
              <a:t>OPI Data Graphs</a:t>
            </a:r>
            <a:endParaRPr lang="en-US" sz="3800" b="1" kern="1200" dirty="0">
              <a:solidFill>
                <a:schemeClr val="bg1"/>
              </a:solidFill>
            </a:endParaRPr>
          </a:p>
        </p:txBody>
      </p:sp>
      <p:sp>
        <p:nvSpPr>
          <p:cNvPr id="3" name="AutoShape 2"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 name="AutoShape 4"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 name="AutoShape 6"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aphicFrame>
        <p:nvGraphicFramePr>
          <p:cNvPr id="9" name="Chart 8"/>
          <p:cNvGraphicFramePr>
            <a:graphicFrameLocks/>
          </p:cNvGraphicFramePr>
          <p:nvPr>
            <p:extLst>
              <p:ext uri="{D42A27DB-BD31-4B8C-83A1-F6EECF244321}">
                <p14:modId xmlns:p14="http://schemas.microsoft.com/office/powerpoint/2010/main" val="2300346884"/>
              </p:ext>
            </p:extLst>
          </p:nvPr>
        </p:nvGraphicFramePr>
        <p:xfrm>
          <a:off x="612775" y="1600200"/>
          <a:ext cx="7769225"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318454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8C9EF1-ACDA-4908-89E3-D84DE6DF4E53}" type="slidenum">
              <a:rPr lang="en-US" altLang="en-US" smtClean="0">
                <a:solidFill>
                  <a:srgbClr val="000000"/>
                </a:solidFill>
                <a:latin typeface="Arial Black" pitchFamily="34" charset="0"/>
              </a:rPr>
              <a:pPr/>
              <a:t>15</a:t>
            </a:fld>
            <a:endParaRPr lang="en-US" altLang="en-US" smtClean="0">
              <a:solidFill>
                <a:srgbClr val="000000"/>
              </a:solidFill>
              <a:latin typeface="Arial Black" pitchFamily="34" charset="0"/>
            </a:endParaRPr>
          </a:p>
        </p:txBody>
      </p:sp>
      <p:sp>
        <p:nvSpPr>
          <p:cNvPr id="5123" name="Rectangle 2"/>
          <p:cNvSpPr>
            <a:spLocks noGrp="1" noChangeArrowheads="1"/>
          </p:cNvSpPr>
          <p:nvPr>
            <p:ph type="title"/>
          </p:nvPr>
        </p:nvSpPr>
        <p:spPr/>
        <p:txBody>
          <a:bodyPr/>
          <a:lstStyle/>
          <a:p>
            <a:pPr algn="ctr">
              <a:defRPr sz="1800" b="1" i="0" u="none" strike="noStrike" kern="1200" baseline="0">
                <a:solidFill>
                  <a:srgbClr val="000000"/>
                </a:solidFill>
                <a:latin typeface="+mn-lt"/>
                <a:ea typeface="+mn-ea"/>
                <a:cs typeface="+mn-cs"/>
              </a:defRPr>
            </a:pPr>
            <a:r>
              <a:rPr lang="en-US" sz="3800" b="1" kern="1200" dirty="0" smtClean="0">
                <a:solidFill>
                  <a:schemeClr val="bg1"/>
                </a:solidFill>
              </a:rPr>
              <a:t>OPI Data Graphs</a:t>
            </a:r>
            <a:endParaRPr lang="en-US" sz="3800" b="1" kern="1200" dirty="0">
              <a:solidFill>
                <a:schemeClr val="bg1"/>
              </a:solidFill>
            </a:endParaRPr>
          </a:p>
        </p:txBody>
      </p:sp>
      <p:sp>
        <p:nvSpPr>
          <p:cNvPr id="3" name="AutoShape 2"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 name="AutoShape 4"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 name="AutoShape 6"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aphicFrame>
        <p:nvGraphicFramePr>
          <p:cNvPr id="8" name="Chart 7"/>
          <p:cNvGraphicFramePr>
            <a:graphicFrameLocks/>
          </p:cNvGraphicFramePr>
          <p:nvPr>
            <p:extLst>
              <p:ext uri="{D42A27DB-BD31-4B8C-83A1-F6EECF244321}">
                <p14:modId xmlns:p14="http://schemas.microsoft.com/office/powerpoint/2010/main" val="4255487404"/>
              </p:ext>
            </p:extLst>
          </p:nvPr>
        </p:nvGraphicFramePr>
        <p:xfrm>
          <a:off x="479425" y="1600200"/>
          <a:ext cx="7902575"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472661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7"/>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6639A7C-ED87-4DCD-A82F-C99973DB5605}" type="slidenum">
              <a:rPr lang="en-US" altLang="en-US" smtClean="0">
                <a:latin typeface="Arial Black" pitchFamily="34" charset="0"/>
              </a:rPr>
              <a:pPr/>
              <a:t>16</a:t>
            </a:fld>
            <a:endParaRPr lang="en-US" altLang="en-US" smtClean="0">
              <a:latin typeface="Arial Black" pitchFamily="34" charset="0"/>
            </a:endParaRPr>
          </a:p>
        </p:txBody>
      </p:sp>
      <p:sp>
        <p:nvSpPr>
          <p:cNvPr id="18435" name="Rectangle 2"/>
          <p:cNvSpPr>
            <a:spLocks noGrp="1" noChangeArrowheads="1"/>
          </p:cNvSpPr>
          <p:nvPr>
            <p:ph type="title"/>
          </p:nvPr>
        </p:nvSpPr>
        <p:spPr/>
        <p:txBody>
          <a:bodyPr/>
          <a:lstStyle/>
          <a:p>
            <a:pPr eaLnBrk="1" hangingPunct="1"/>
            <a:r>
              <a:rPr lang="en-US" altLang="en-US" dirty="0" smtClean="0"/>
              <a:t>     Discussion</a:t>
            </a:r>
          </a:p>
        </p:txBody>
      </p:sp>
      <p:sp>
        <p:nvSpPr>
          <p:cNvPr id="18436" name="Rectangle 3"/>
          <p:cNvSpPr>
            <a:spLocks noGrp="1" noChangeArrowheads="1"/>
          </p:cNvSpPr>
          <p:nvPr>
            <p:ph type="body" sz="half" idx="1"/>
          </p:nvPr>
        </p:nvSpPr>
        <p:spPr bwMode="auto">
          <a:xfrm>
            <a:off x="457200" y="1600200"/>
            <a:ext cx="77724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dirty="0" smtClean="0"/>
              <a:t>Questions?</a:t>
            </a:r>
          </a:p>
          <a:p>
            <a:pPr eaLnBrk="1" hangingPunct="1"/>
            <a:endParaRPr lang="en-US" altLang="en-US" sz="3600" dirty="0"/>
          </a:p>
          <a:p>
            <a:pPr marL="0" indent="0" eaLnBrk="1" hangingPunct="1">
              <a:buNone/>
            </a:pPr>
            <a:r>
              <a:rPr lang="en-US" altLang="en-US" dirty="0" smtClean="0">
                <a:hlinkClick r:id="rId3"/>
              </a:rPr>
              <a:t>Stephen.Calloway@dss.mo.gov</a:t>
            </a:r>
            <a:endParaRPr lang="en-US" altLang="en-US" dirty="0" smtClean="0"/>
          </a:p>
          <a:p>
            <a:pPr marL="0" indent="0" eaLnBrk="1" hangingPunct="1">
              <a:buNone/>
            </a:pPr>
            <a:r>
              <a:rPr lang="en-US" altLang="en-US" dirty="0" smtClean="0"/>
              <a:t>  (573) 751-6961</a:t>
            </a:r>
          </a:p>
        </p:txBody>
      </p:sp>
      <p:sp>
        <p:nvSpPr>
          <p:cNvPr id="18437" name="Text Box 4"/>
          <p:cNvSpPr txBox="1">
            <a:spLocks noChangeArrowheads="1"/>
          </p:cNvSpPr>
          <p:nvPr/>
        </p:nvSpPr>
        <p:spPr bwMode="auto">
          <a:xfrm>
            <a:off x="990600" y="4641273"/>
            <a:ext cx="3276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4000" dirty="0">
                <a:latin typeface="Arial" panose="020B0604020202020204" pitchFamily="34" charset="0"/>
                <a:cs typeface="Arial" panose="020B0604020202020204" pitchFamily="34" charset="0"/>
              </a:rPr>
              <a:t>Thank </a:t>
            </a:r>
            <a:r>
              <a:rPr lang="en-US" altLang="en-US" sz="4000" dirty="0" smtClean="0">
                <a:latin typeface="Arial" panose="020B0604020202020204" pitchFamily="34" charset="0"/>
                <a:cs typeface="Arial" panose="020B0604020202020204" pitchFamily="34" charset="0"/>
              </a:rPr>
              <a:t>you!</a:t>
            </a:r>
            <a:endParaRPr lang="en-US" altLang="en-US" sz="4000" dirty="0">
              <a:latin typeface="Arial" panose="020B0604020202020204" pitchFamily="34" charset="0"/>
              <a:cs typeface="Arial" panose="020B0604020202020204" pitchFamily="34" charset="0"/>
            </a:endParaRPr>
          </a:p>
        </p:txBody>
      </p:sp>
      <p:pic>
        <p:nvPicPr>
          <p:cNvPr id="18438" name="Picture 5" descr="Missouri Outline  with photos of children in center.  Link to Each Day information">
            <a:hlinkClick r:id="rId4"/>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bwMode="auto">
          <a:xfrm>
            <a:off x="6477000" y="4800600"/>
            <a:ext cx="1676400" cy="1395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52AC6A8-D1FB-4AC6-BC55-3CBEDA6D473B}" type="slidenum">
              <a:rPr lang="en-US" altLang="en-US" smtClean="0">
                <a:latin typeface="Arial Black" pitchFamily="34" charset="0"/>
              </a:rPr>
              <a:pPr/>
              <a:t>2</a:t>
            </a:fld>
            <a:endParaRPr lang="en-US" altLang="en-US" smtClean="0">
              <a:latin typeface="Arial Black" pitchFamily="34" charset="0"/>
            </a:endParaRPr>
          </a:p>
        </p:txBody>
      </p:sp>
      <p:sp>
        <p:nvSpPr>
          <p:cNvPr id="4099" name="Rectangle 2"/>
          <p:cNvSpPr>
            <a:spLocks noGrp="1" noChangeArrowheads="1"/>
          </p:cNvSpPr>
          <p:nvPr>
            <p:ph type="title"/>
          </p:nvPr>
        </p:nvSpPr>
        <p:spPr/>
        <p:txBody>
          <a:bodyPr/>
          <a:lstStyle/>
          <a:p>
            <a:pPr algn="ctr" eaLnBrk="1" hangingPunct="1"/>
            <a:r>
              <a:rPr lang="en-US" altLang="en-US" sz="3800" dirty="0" smtClean="0"/>
              <a:t>Missouri Opioid Response Efforts</a:t>
            </a:r>
          </a:p>
        </p:txBody>
      </p:sp>
      <p:sp>
        <p:nvSpPr>
          <p:cNvPr id="2" name="TextBox 1"/>
          <p:cNvSpPr txBox="1"/>
          <p:nvPr/>
        </p:nvSpPr>
        <p:spPr>
          <a:xfrm>
            <a:off x="581891" y="1752600"/>
            <a:ext cx="7696200" cy="369332"/>
          </a:xfrm>
          <a:prstGeom prst="rect">
            <a:avLst/>
          </a:prstGeom>
          <a:noFill/>
        </p:spPr>
        <p:txBody>
          <a:bodyPr wrap="square" rtlCol="0">
            <a:spAutoFit/>
          </a:bodyPr>
          <a:lstStyle/>
          <a:p>
            <a:endParaRPr lang="en-US" dirty="0"/>
          </a:p>
        </p:txBody>
      </p:sp>
      <p:sp>
        <p:nvSpPr>
          <p:cNvPr id="3" name="TextBox 2"/>
          <p:cNvSpPr txBox="1"/>
          <p:nvPr/>
        </p:nvSpPr>
        <p:spPr>
          <a:xfrm>
            <a:off x="581891" y="1524000"/>
            <a:ext cx="769620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80% of all the oral opioids used in the world are used in the U.S.</a:t>
            </a:r>
          </a:p>
          <a:p>
            <a:pPr marL="285750" indent="-285750">
              <a:buFont typeface="Arial" panose="020B0604020202020204" pitchFamily="34" charset="0"/>
              <a:buChar char="•"/>
            </a:pPr>
            <a:r>
              <a:rPr lang="en-US" sz="2400" dirty="0" smtClean="0"/>
              <a:t>There are 89,000 prescriptions for opioids for every 100,000 Missourians</a:t>
            </a:r>
          </a:p>
          <a:p>
            <a:pPr marL="285750" indent="-285750">
              <a:buFont typeface="Arial" panose="020B0604020202020204" pitchFamily="34" charset="0"/>
              <a:buChar char="•"/>
            </a:pPr>
            <a:r>
              <a:rPr lang="en-US" sz="2400" dirty="0" smtClean="0"/>
              <a:t>80% of all people who use heroin initially used prescription opioids</a:t>
            </a:r>
          </a:p>
          <a:p>
            <a:pPr marL="285750" indent="-285750">
              <a:buFont typeface="Arial" panose="020B0604020202020204" pitchFamily="34" charset="0"/>
              <a:buChar char="•"/>
            </a:pPr>
            <a:r>
              <a:rPr lang="en-US" sz="2400" dirty="0" smtClean="0"/>
              <a:t>2 people die from opioid overdose and 2 babies are born that are treated for opioid withdrawal every day somewhere in Missouri</a:t>
            </a:r>
          </a:p>
          <a:p>
            <a:pPr marL="285750" indent="-285750">
              <a:buFont typeface="Arial" panose="020B0604020202020204" pitchFamily="34" charset="0"/>
              <a:buChar char="•"/>
            </a:pPr>
            <a:endParaRPr lang="en-US" sz="2400" dirty="0"/>
          </a:p>
          <a:p>
            <a:r>
              <a:rPr lang="en-US" sz="2000" dirty="0" smtClean="0"/>
              <a:t>*Selected points from the joint directors of DSS, DMH, DHSS, </a:t>
            </a:r>
            <a:r>
              <a:rPr lang="en-US" sz="2000" dirty="0" err="1" smtClean="0"/>
              <a:t>Dept</a:t>
            </a:r>
            <a:r>
              <a:rPr lang="en-US" sz="2000" dirty="0" smtClean="0"/>
              <a:t> of Public Safety, </a:t>
            </a:r>
            <a:r>
              <a:rPr lang="en-US" sz="2000" dirty="0" err="1" smtClean="0"/>
              <a:t>Dept</a:t>
            </a:r>
            <a:r>
              <a:rPr lang="en-US" sz="2000" dirty="0" smtClean="0"/>
              <a:t> of Corrections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8C9EF1-ACDA-4908-89E3-D84DE6DF4E53}" type="slidenum">
              <a:rPr lang="en-US" altLang="en-US" smtClean="0">
                <a:latin typeface="Arial Black" pitchFamily="34" charset="0"/>
              </a:rPr>
              <a:pPr/>
              <a:t>3</a:t>
            </a:fld>
            <a:endParaRPr lang="en-US" altLang="en-US" smtClean="0">
              <a:latin typeface="Arial Black" pitchFamily="34" charset="0"/>
            </a:endParaRPr>
          </a:p>
        </p:txBody>
      </p:sp>
      <p:sp>
        <p:nvSpPr>
          <p:cNvPr id="5123" name="Rectangle 2"/>
          <p:cNvSpPr>
            <a:spLocks noGrp="1" noChangeArrowheads="1"/>
          </p:cNvSpPr>
          <p:nvPr>
            <p:ph type="title"/>
          </p:nvPr>
        </p:nvSpPr>
        <p:spPr/>
        <p:txBody>
          <a:bodyPr/>
          <a:lstStyle/>
          <a:p>
            <a:pPr algn="ctr" eaLnBrk="1" hangingPunct="1"/>
            <a:r>
              <a:rPr lang="en-US" altLang="en-US" sz="3800" dirty="0" smtClean="0"/>
              <a:t>MO </a:t>
            </a:r>
            <a:r>
              <a:rPr lang="en-US" altLang="en-US" sz="3800" dirty="0" err="1" smtClean="0"/>
              <a:t>HealthNet</a:t>
            </a:r>
            <a:r>
              <a:rPr lang="en-US" altLang="en-US" sz="3800" dirty="0" smtClean="0"/>
              <a:t> Pharmacy </a:t>
            </a:r>
            <a:br>
              <a:rPr lang="en-US" altLang="en-US" sz="3800" dirty="0" smtClean="0"/>
            </a:br>
            <a:r>
              <a:rPr lang="en-US" altLang="en-US" sz="3800" dirty="0" smtClean="0"/>
              <a:t>Activities on Opioid Issues</a:t>
            </a:r>
          </a:p>
        </p:txBody>
      </p:sp>
      <p:sp>
        <p:nvSpPr>
          <p:cNvPr id="2" name="TextBox 1"/>
          <p:cNvSpPr txBox="1"/>
          <p:nvPr/>
        </p:nvSpPr>
        <p:spPr>
          <a:xfrm>
            <a:off x="443345" y="1600200"/>
            <a:ext cx="7848600" cy="2805896"/>
          </a:xfrm>
          <a:prstGeom prst="rect">
            <a:avLst/>
          </a:prstGeom>
          <a:noFill/>
        </p:spPr>
        <p:txBody>
          <a:bodyPr wrap="square" rtlCol="0">
            <a:spAutoFit/>
          </a:bodyPr>
          <a:lstStyle/>
          <a:p>
            <a:pPr marL="457200" indent="-457200">
              <a:buFont typeface="+mj-lt"/>
              <a:buAutoNum type="arabicPeriod"/>
            </a:pPr>
            <a:r>
              <a:rPr lang="en-US" sz="2400" b="1" dirty="0" smtClean="0"/>
              <a:t>Centers for Medicare and Medicaid (CMS) </a:t>
            </a:r>
            <a:r>
              <a:rPr lang="en-US" sz="2400" dirty="0" smtClean="0"/>
              <a:t>– </a:t>
            </a:r>
            <a:r>
              <a:rPr lang="en-US" sz="2400" b="1" dirty="0" smtClean="0"/>
              <a:t>prospective and retrospective Drug Utilization Review (DUR) in MO </a:t>
            </a:r>
            <a:r>
              <a:rPr lang="en-US" sz="2400" b="1" dirty="0" err="1" smtClean="0"/>
              <a:t>HealthNet</a:t>
            </a:r>
            <a:r>
              <a:rPr lang="en-US" sz="2400" b="1" dirty="0" smtClean="0"/>
              <a:t> Program, including Opioids</a:t>
            </a:r>
          </a:p>
          <a:p>
            <a:pPr marL="914400" lvl="1" indent="-457200">
              <a:spcBef>
                <a:spcPts val="1000"/>
              </a:spcBef>
              <a:buFont typeface="Arial" panose="020B0604020202020204" pitchFamily="34" charset="0"/>
              <a:buChar char="•"/>
            </a:pPr>
            <a:r>
              <a:rPr lang="en-US" sz="2400" dirty="0" smtClean="0"/>
              <a:t>Drug Prior Authorization Committee and Drug Utilization Review Board provide input to MHD Pharmacy Program on drug access and utilization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8C9EF1-ACDA-4908-89E3-D84DE6DF4E53}" type="slidenum">
              <a:rPr lang="en-US" altLang="en-US" smtClean="0">
                <a:latin typeface="Arial Black" pitchFamily="34" charset="0"/>
              </a:rPr>
              <a:pPr/>
              <a:t>4</a:t>
            </a:fld>
            <a:endParaRPr lang="en-US" altLang="en-US" smtClean="0">
              <a:latin typeface="Arial Black" pitchFamily="34" charset="0"/>
            </a:endParaRPr>
          </a:p>
        </p:txBody>
      </p:sp>
      <p:sp>
        <p:nvSpPr>
          <p:cNvPr id="5123" name="Rectangle 2"/>
          <p:cNvSpPr>
            <a:spLocks noGrp="1" noChangeArrowheads="1"/>
          </p:cNvSpPr>
          <p:nvPr>
            <p:ph type="title"/>
          </p:nvPr>
        </p:nvSpPr>
        <p:spPr/>
        <p:txBody>
          <a:bodyPr/>
          <a:lstStyle/>
          <a:p>
            <a:pPr algn="ctr" eaLnBrk="1" hangingPunct="1"/>
            <a:r>
              <a:rPr lang="en-US" altLang="en-US" sz="3800" dirty="0" smtClean="0"/>
              <a:t>MO </a:t>
            </a:r>
            <a:r>
              <a:rPr lang="en-US" altLang="en-US" sz="3800" dirty="0" err="1" smtClean="0"/>
              <a:t>HealthNet</a:t>
            </a:r>
            <a:r>
              <a:rPr lang="en-US" altLang="en-US" sz="3800" dirty="0" smtClean="0"/>
              <a:t> Pharmacy </a:t>
            </a:r>
            <a:br>
              <a:rPr lang="en-US" altLang="en-US" sz="3800" dirty="0" smtClean="0"/>
            </a:br>
            <a:r>
              <a:rPr lang="en-US" altLang="en-US" sz="3800" dirty="0" smtClean="0"/>
              <a:t>Activities on Opioid Issues</a:t>
            </a:r>
          </a:p>
        </p:txBody>
      </p:sp>
      <p:sp>
        <p:nvSpPr>
          <p:cNvPr id="2" name="TextBox 1"/>
          <p:cNvSpPr txBox="1"/>
          <p:nvPr/>
        </p:nvSpPr>
        <p:spPr>
          <a:xfrm>
            <a:off x="443345" y="1600200"/>
            <a:ext cx="7848600" cy="4375557"/>
          </a:xfrm>
          <a:prstGeom prst="rect">
            <a:avLst/>
          </a:prstGeom>
          <a:noFill/>
        </p:spPr>
        <p:txBody>
          <a:bodyPr wrap="square" rtlCol="0">
            <a:spAutoFit/>
          </a:bodyPr>
          <a:lstStyle/>
          <a:p>
            <a:pPr marL="457200" indent="-457200">
              <a:buFont typeface="+mj-lt"/>
              <a:buAutoNum type="arabicPeriod" startAt="2"/>
            </a:pPr>
            <a:r>
              <a:rPr lang="en-US" sz="2400" b="1" dirty="0" smtClean="0"/>
              <a:t>MO </a:t>
            </a:r>
            <a:r>
              <a:rPr lang="en-US" sz="2400" b="1" dirty="0" err="1" smtClean="0"/>
              <a:t>HealthNet</a:t>
            </a:r>
            <a:r>
              <a:rPr lang="en-US" sz="2400" b="1" dirty="0" smtClean="0"/>
              <a:t> Implementation of Clinical Edits to Ensure Appropriate Access to Opioids</a:t>
            </a:r>
          </a:p>
          <a:p>
            <a:pPr marL="914400" lvl="1" indent="-457200">
              <a:spcBef>
                <a:spcPts val="1000"/>
              </a:spcBef>
              <a:buFont typeface="Arial" panose="020B0604020202020204" pitchFamily="34" charset="0"/>
              <a:buChar char="•"/>
            </a:pPr>
            <a:r>
              <a:rPr lang="en-US" sz="2400" dirty="0" smtClean="0"/>
              <a:t>Follow Centers for Disease and Control (CDC) Guideline on Prescribing Opioids for Chronic Pain</a:t>
            </a:r>
          </a:p>
          <a:p>
            <a:pPr marL="914400" lvl="1" indent="-457200">
              <a:spcBef>
                <a:spcPts val="600"/>
              </a:spcBef>
              <a:buFont typeface="Arial" panose="020B0604020202020204" pitchFamily="34" charset="0"/>
              <a:buChar char="•"/>
            </a:pPr>
            <a:r>
              <a:rPr lang="en-US" sz="2400" dirty="0" smtClean="0"/>
              <a:t>Reduce Morphine-Equivalent-Doses</a:t>
            </a:r>
          </a:p>
          <a:p>
            <a:pPr marL="914400" lvl="1" indent="-457200">
              <a:spcBef>
                <a:spcPts val="600"/>
              </a:spcBef>
              <a:buFont typeface="Arial" panose="020B0604020202020204" pitchFamily="34" charset="0"/>
              <a:buChar char="•"/>
            </a:pPr>
            <a:r>
              <a:rPr lang="en-US" sz="2400" dirty="0" smtClean="0"/>
              <a:t>7-Day Limit on New Rx’s for Opioid-Naïve pts</a:t>
            </a:r>
          </a:p>
          <a:p>
            <a:pPr marL="914400" lvl="1" indent="-457200">
              <a:spcBef>
                <a:spcPts val="600"/>
              </a:spcBef>
              <a:buFont typeface="Arial" panose="020B0604020202020204" pitchFamily="34" charset="0"/>
              <a:buChar char="•"/>
            </a:pPr>
            <a:r>
              <a:rPr lang="en-US" sz="2400" dirty="0" smtClean="0"/>
              <a:t>Restrict Codeine and Tramadol &lt; 12 </a:t>
            </a:r>
            <a:r>
              <a:rPr lang="en-US" sz="2400" dirty="0" err="1" smtClean="0"/>
              <a:t>yrs</a:t>
            </a:r>
            <a:endParaRPr lang="en-US" sz="2400" dirty="0" smtClean="0"/>
          </a:p>
          <a:p>
            <a:pPr marL="914400" lvl="1" indent="-457200">
              <a:spcBef>
                <a:spcPts val="600"/>
              </a:spcBef>
              <a:buFont typeface="Arial" panose="020B0604020202020204" pitchFamily="34" charset="0"/>
              <a:buChar char="•"/>
            </a:pPr>
            <a:r>
              <a:rPr lang="en-US" sz="2400" dirty="0" smtClean="0"/>
              <a:t>Manage utilization of Methadone for chronic pain</a:t>
            </a:r>
          </a:p>
          <a:p>
            <a:pPr marL="914400" lvl="1" indent="-457200">
              <a:spcBef>
                <a:spcPts val="600"/>
              </a:spcBef>
              <a:buFont typeface="Arial" panose="020B0604020202020204" pitchFamily="34" charset="0"/>
              <a:buChar char="•"/>
            </a:pPr>
            <a:r>
              <a:rPr lang="en-US" sz="2400" dirty="0" smtClean="0"/>
              <a:t>Appropriate pain indications for Opioids</a:t>
            </a:r>
          </a:p>
          <a:p>
            <a:pPr marL="914400" lvl="1" indent="-457200">
              <a:spcBef>
                <a:spcPts val="600"/>
              </a:spcBef>
              <a:buFont typeface="Arial" panose="020B0604020202020204" pitchFamily="34" charset="0"/>
              <a:buChar char="•"/>
            </a:pPr>
            <a:r>
              <a:rPr lang="en-US" sz="2400" dirty="0" smtClean="0"/>
              <a:t>Lock-in Activities as appropriate</a:t>
            </a:r>
          </a:p>
        </p:txBody>
      </p:sp>
    </p:spTree>
    <p:extLst>
      <p:ext uri="{BB962C8B-B14F-4D97-AF65-F5344CB8AC3E}">
        <p14:creationId xmlns:p14="http://schemas.microsoft.com/office/powerpoint/2010/main" val="271424902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8C9EF1-ACDA-4908-89E3-D84DE6DF4E53}" type="slidenum">
              <a:rPr lang="en-US" altLang="en-US" smtClean="0">
                <a:latin typeface="Arial Black" pitchFamily="34" charset="0"/>
              </a:rPr>
              <a:pPr/>
              <a:t>5</a:t>
            </a:fld>
            <a:endParaRPr lang="en-US" altLang="en-US" smtClean="0">
              <a:latin typeface="Arial Black" pitchFamily="34" charset="0"/>
            </a:endParaRPr>
          </a:p>
        </p:txBody>
      </p:sp>
      <p:sp>
        <p:nvSpPr>
          <p:cNvPr id="5123" name="Rectangle 2"/>
          <p:cNvSpPr>
            <a:spLocks noGrp="1" noChangeArrowheads="1"/>
          </p:cNvSpPr>
          <p:nvPr>
            <p:ph type="title"/>
          </p:nvPr>
        </p:nvSpPr>
        <p:spPr/>
        <p:txBody>
          <a:bodyPr/>
          <a:lstStyle/>
          <a:p>
            <a:pPr algn="ctr" eaLnBrk="1" hangingPunct="1"/>
            <a:r>
              <a:rPr lang="en-US" altLang="en-US" sz="3800" dirty="0" smtClean="0"/>
              <a:t>MO </a:t>
            </a:r>
            <a:r>
              <a:rPr lang="en-US" altLang="en-US" sz="3800" dirty="0" err="1" smtClean="0"/>
              <a:t>HealthNet</a:t>
            </a:r>
            <a:r>
              <a:rPr lang="en-US" altLang="en-US" sz="3800" dirty="0" smtClean="0"/>
              <a:t> Pharmacy </a:t>
            </a:r>
            <a:br>
              <a:rPr lang="en-US" altLang="en-US" sz="3800" dirty="0" smtClean="0"/>
            </a:br>
            <a:r>
              <a:rPr lang="en-US" altLang="en-US" sz="3800" dirty="0" smtClean="0"/>
              <a:t>Activities on Opioid Issues</a:t>
            </a:r>
          </a:p>
        </p:txBody>
      </p:sp>
      <p:sp>
        <p:nvSpPr>
          <p:cNvPr id="2" name="TextBox 1"/>
          <p:cNvSpPr txBox="1"/>
          <p:nvPr/>
        </p:nvSpPr>
        <p:spPr>
          <a:xfrm>
            <a:off x="443344" y="1600200"/>
            <a:ext cx="8091055" cy="4462760"/>
          </a:xfrm>
          <a:prstGeom prst="rect">
            <a:avLst/>
          </a:prstGeom>
          <a:noFill/>
        </p:spPr>
        <p:txBody>
          <a:bodyPr wrap="square" rtlCol="0">
            <a:spAutoFit/>
          </a:bodyPr>
          <a:lstStyle/>
          <a:p>
            <a:pPr marL="457200" indent="-457200">
              <a:buFont typeface="+mj-lt"/>
              <a:buAutoNum type="arabicPeriod" startAt="3"/>
            </a:pPr>
            <a:r>
              <a:rPr lang="en-US" sz="2400" b="1" dirty="0" smtClean="0"/>
              <a:t>Opioid Pharmacy Intervention (OPI) Program</a:t>
            </a:r>
          </a:p>
          <a:p>
            <a:pPr marL="914400" lvl="1" indent="-457200">
              <a:spcBef>
                <a:spcPts val="600"/>
              </a:spcBef>
              <a:buFont typeface="Arial" panose="020B0604020202020204" pitchFamily="34" charset="0"/>
              <a:buChar char="•"/>
            </a:pPr>
            <a:r>
              <a:rPr lang="en-US" sz="2400" dirty="0" smtClean="0"/>
              <a:t>Collaboration with Department of Behavioral Health (</a:t>
            </a:r>
            <a:r>
              <a:rPr lang="en-US" sz="2400" dirty="0" err="1" smtClean="0"/>
              <a:t>Dept</a:t>
            </a:r>
            <a:r>
              <a:rPr lang="en-US" sz="2400" dirty="0" smtClean="0"/>
              <a:t> of Mental Health) and Relias Learning (formerly Care Management Technologies)</a:t>
            </a:r>
          </a:p>
          <a:p>
            <a:pPr marL="914400" lvl="1" indent="-457200">
              <a:spcBef>
                <a:spcPts val="600"/>
              </a:spcBef>
              <a:buFont typeface="Arial" panose="020B0604020202020204" pitchFamily="34" charset="0"/>
              <a:buChar char="•"/>
            </a:pPr>
            <a:r>
              <a:rPr lang="en-US" sz="2400" dirty="0" smtClean="0"/>
              <a:t>Uses an Educational Intervention initiative designed to improve the safety and health outcomes for MO </a:t>
            </a:r>
            <a:r>
              <a:rPr lang="en-US" sz="2400" dirty="0" err="1" smtClean="0"/>
              <a:t>HealthNet</a:t>
            </a:r>
            <a:r>
              <a:rPr lang="en-US" sz="2400" dirty="0" smtClean="0"/>
              <a:t> participants receiving opioids</a:t>
            </a:r>
          </a:p>
          <a:p>
            <a:pPr marL="914400" lvl="1" indent="-457200">
              <a:spcBef>
                <a:spcPts val="600"/>
              </a:spcBef>
              <a:buFont typeface="Arial" panose="020B0604020202020204" pitchFamily="34" charset="0"/>
              <a:buChar char="•"/>
            </a:pPr>
            <a:r>
              <a:rPr lang="en-US" sz="2400" dirty="0" smtClean="0"/>
              <a:t>Customized packet to providers identifies Quality Indicators on opioid usage for their patients and recommends best practices</a:t>
            </a:r>
          </a:p>
          <a:p>
            <a:pPr marL="914400" lvl="1" indent="-457200">
              <a:spcBef>
                <a:spcPts val="600"/>
              </a:spcBef>
              <a:buFont typeface="Arial" panose="020B0604020202020204" pitchFamily="34" charset="0"/>
              <a:buChar char="•"/>
            </a:pPr>
            <a:r>
              <a:rPr lang="en-US" sz="2400" dirty="0" smtClean="0"/>
              <a:t>Expanded Mailings July 2017</a:t>
            </a:r>
          </a:p>
        </p:txBody>
      </p:sp>
    </p:spTree>
    <p:extLst>
      <p:ext uri="{BB962C8B-B14F-4D97-AF65-F5344CB8AC3E}">
        <p14:creationId xmlns:p14="http://schemas.microsoft.com/office/powerpoint/2010/main" val="302099827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8C9EF1-ACDA-4908-89E3-D84DE6DF4E53}" type="slidenum">
              <a:rPr lang="en-US" altLang="en-US" smtClean="0">
                <a:latin typeface="Arial Black" pitchFamily="34" charset="0"/>
              </a:rPr>
              <a:pPr/>
              <a:t>6</a:t>
            </a:fld>
            <a:endParaRPr lang="en-US" altLang="en-US" smtClean="0">
              <a:latin typeface="Arial Black" pitchFamily="34" charset="0"/>
            </a:endParaRPr>
          </a:p>
        </p:txBody>
      </p:sp>
      <p:sp>
        <p:nvSpPr>
          <p:cNvPr id="5123" name="Rectangle 2"/>
          <p:cNvSpPr>
            <a:spLocks noGrp="1" noChangeArrowheads="1"/>
          </p:cNvSpPr>
          <p:nvPr>
            <p:ph type="title"/>
          </p:nvPr>
        </p:nvSpPr>
        <p:spPr/>
        <p:txBody>
          <a:bodyPr/>
          <a:lstStyle/>
          <a:p>
            <a:pPr algn="ctr" eaLnBrk="1" hangingPunct="1"/>
            <a:r>
              <a:rPr lang="en-US" altLang="en-US" sz="3800" dirty="0" smtClean="0"/>
              <a:t>MO </a:t>
            </a:r>
            <a:r>
              <a:rPr lang="en-US" altLang="en-US" sz="3800" dirty="0" err="1" smtClean="0"/>
              <a:t>HealthNet</a:t>
            </a:r>
            <a:r>
              <a:rPr lang="en-US" altLang="en-US" sz="3800" dirty="0" smtClean="0"/>
              <a:t> Pharmacy </a:t>
            </a:r>
            <a:br>
              <a:rPr lang="en-US" altLang="en-US" sz="3800" dirty="0" smtClean="0"/>
            </a:br>
            <a:r>
              <a:rPr lang="en-US" altLang="en-US" sz="3800" dirty="0" smtClean="0"/>
              <a:t>Activities on Opioid Issues</a:t>
            </a:r>
          </a:p>
        </p:txBody>
      </p:sp>
      <p:sp>
        <p:nvSpPr>
          <p:cNvPr id="2" name="TextBox 1"/>
          <p:cNvSpPr txBox="1"/>
          <p:nvPr/>
        </p:nvSpPr>
        <p:spPr>
          <a:xfrm>
            <a:off x="443344" y="1600200"/>
            <a:ext cx="8091055" cy="4170372"/>
          </a:xfrm>
          <a:prstGeom prst="rect">
            <a:avLst/>
          </a:prstGeom>
          <a:noFill/>
        </p:spPr>
        <p:txBody>
          <a:bodyPr wrap="square" rtlCol="0">
            <a:spAutoFit/>
          </a:bodyPr>
          <a:lstStyle/>
          <a:p>
            <a:pPr marL="457200" indent="-457200">
              <a:buFont typeface="+mj-lt"/>
              <a:buAutoNum type="arabicPeriod" startAt="4"/>
            </a:pPr>
            <a:r>
              <a:rPr lang="en-US" sz="2400" b="1" dirty="0" smtClean="0"/>
              <a:t>Access to Medication-Assisted-Treatment (MAT) and </a:t>
            </a:r>
            <a:r>
              <a:rPr lang="en-US" sz="2400" b="1" dirty="0" err="1" smtClean="0"/>
              <a:t>Narcan</a:t>
            </a:r>
            <a:r>
              <a:rPr lang="en-US" sz="2400" b="1" dirty="0" smtClean="0">
                <a:sym typeface="Symbol"/>
              </a:rPr>
              <a:t></a:t>
            </a:r>
            <a:r>
              <a:rPr lang="en-US" sz="2400" b="1" dirty="0" smtClean="0"/>
              <a:t> (Naloxone)</a:t>
            </a:r>
          </a:p>
          <a:p>
            <a:pPr marL="914400" lvl="1" indent="-457200">
              <a:spcBef>
                <a:spcPts val="1000"/>
              </a:spcBef>
              <a:buFont typeface="Arial" panose="020B0604020202020204" pitchFamily="34" charset="0"/>
              <a:buChar char="•"/>
            </a:pPr>
            <a:r>
              <a:rPr lang="en-US" sz="2400" dirty="0" smtClean="0"/>
              <a:t>Working with Missouri Opioid </a:t>
            </a:r>
            <a:r>
              <a:rPr lang="en-US" sz="2400" dirty="0" err="1" smtClean="0"/>
              <a:t>StateTargeted</a:t>
            </a:r>
            <a:r>
              <a:rPr lang="en-US" sz="2400" dirty="0" smtClean="0"/>
              <a:t> Response (STR) to support best practices in treating Opioid Use Disorder (OUD), including Medication-Assisted-Treatment (MAT)</a:t>
            </a:r>
          </a:p>
          <a:p>
            <a:pPr marL="914400" lvl="1" indent="-457200">
              <a:spcBef>
                <a:spcPts val="1000"/>
              </a:spcBef>
              <a:buFont typeface="Arial" panose="020B0604020202020204" pitchFamily="34" charset="0"/>
              <a:buChar char="•"/>
            </a:pPr>
            <a:r>
              <a:rPr lang="en-US" sz="2400" dirty="0" smtClean="0"/>
              <a:t>Reduce barriers to MAT by revising or removing Prior Authorization criteria for Opioid Dependence Medications [e.g. </a:t>
            </a:r>
            <a:r>
              <a:rPr lang="en-US" sz="2400" dirty="0" err="1" smtClean="0"/>
              <a:t>Suboxone</a:t>
            </a:r>
            <a:r>
              <a:rPr lang="en-US" sz="2400" dirty="0" smtClean="0">
                <a:sym typeface="Symbol"/>
              </a:rPr>
              <a:t></a:t>
            </a:r>
            <a:r>
              <a:rPr lang="en-US" sz="2400" dirty="0" smtClean="0"/>
              <a:t> (Buprenorphine)]</a:t>
            </a:r>
          </a:p>
          <a:p>
            <a:pPr marL="914400" lvl="1" indent="-457200">
              <a:spcBef>
                <a:spcPts val="1000"/>
              </a:spcBef>
              <a:buFont typeface="Arial" panose="020B0604020202020204" pitchFamily="34" charset="0"/>
              <a:buChar char="•"/>
            </a:pPr>
            <a:r>
              <a:rPr lang="en-US" sz="2400" dirty="0" smtClean="0"/>
              <a:t>Removed Prior Authorization for </a:t>
            </a:r>
            <a:r>
              <a:rPr lang="en-US" sz="2400" dirty="0" err="1" smtClean="0"/>
              <a:t>Narcan</a:t>
            </a:r>
            <a:r>
              <a:rPr lang="en-US" sz="2400" b="1" dirty="0" smtClean="0">
                <a:sym typeface="Symbol"/>
              </a:rPr>
              <a:t></a:t>
            </a:r>
            <a:endParaRPr lang="en-US" sz="2400" dirty="0" smtClean="0"/>
          </a:p>
        </p:txBody>
      </p:sp>
    </p:spTree>
    <p:extLst>
      <p:ext uri="{BB962C8B-B14F-4D97-AF65-F5344CB8AC3E}">
        <p14:creationId xmlns:p14="http://schemas.microsoft.com/office/powerpoint/2010/main" val="60091339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8C9EF1-ACDA-4908-89E3-D84DE6DF4E53}" type="slidenum">
              <a:rPr lang="en-US" altLang="en-US" smtClean="0">
                <a:latin typeface="Arial Black" pitchFamily="34" charset="0"/>
              </a:rPr>
              <a:pPr/>
              <a:t>7</a:t>
            </a:fld>
            <a:endParaRPr lang="en-US" altLang="en-US" smtClean="0">
              <a:latin typeface="Arial Black" pitchFamily="34" charset="0"/>
            </a:endParaRPr>
          </a:p>
        </p:txBody>
      </p:sp>
      <p:sp>
        <p:nvSpPr>
          <p:cNvPr id="5123" name="Rectangle 2"/>
          <p:cNvSpPr>
            <a:spLocks noGrp="1" noChangeArrowheads="1"/>
          </p:cNvSpPr>
          <p:nvPr>
            <p:ph type="title"/>
          </p:nvPr>
        </p:nvSpPr>
        <p:spPr/>
        <p:txBody>
          <a:bodyPr/>
          <a:lstStyle/>
          <a:p>
            <a:pPr algn="ctr" eaLnBrk="1" hangingPunct="1"/>
            <a:r>
              <a:rPr lang="en-US" altLang="en-US" sz="3800" dirty="0" smtClean="0"/>
              <a:t>MO </a:t>
            </a:r>
            <a:r>
              <a:rPr lang="en-US" altLang="en-US" sz="3800" dirty="0" err="1" smtClean="0"/>
              <a:t>HealthNet</a:t>
            </a:r>
            <a:r>
              <a:rPr lang="en-US" altLang="en-US" sz="3800" dirty="0" smtClean="0"/>
              <a:t> Pharmacy </a:t>
            </a:r>
            <a:br>
              <a:rPr lang="en-US" altLang="en-US" sz="3800" dirty="0" smtClean="0"/>
            </a:br>
            <a:r>
              <a:rPr lang="en-US" altLang="en-US" sz="3800" dirty="0" smtClean="0"/>
              <a:t>Activities on Opioid Issues</a:t>
            </a:r>
          </a:p>
        </p:txBody>
      </p:sp>
      <p:sp>
        <p:nvSpPr>
          <p:cNvPr id="2" name="TextBox 1"/>
          <p:cNvSpPr txBox="1"/>
          <p:nvPr/>
        </p:nvSpPr>
        <p:spPr>
          <a:xfrm>
            <a:off x="443344" y="1600200"/>
            <a:ext cx="8091055" cy="3636893"/>
          </a:xfrm>
          <a:prstGeom prst="rect">
            <a:avLst/>
          </a:prstGeom>
          <a:noFill/>
        </p:spPr>
        <p:txBody>
          <a:bodyPr wrap="square" rtlCol="0">
            <a:spAutoFit/>
          </a:bodyPr>
          <a:lstStyle/>
          <a:p>
            <a:pPr marL="457200" indent="-457200">
              <a:spcAft>
                <a:spcPts val="1000"/>
              </a:spcAft>
              <a:buFont typeface="+mj-lt"/>
              <a:buAutoNum type="arabicPeriod" startAt="5"/>
            </a:pPr>
            <a:r>
              <a:rPr lang="en-US" sz="2400" b="1" dirty="0" smtClean="0"/>
              <a:t>Working with Managed Care Organizations</a:t>
            </a:r>
          </a:p>
          <a:p>
            <a:pPr marL="914400" lvl="1" indent="-457200">
              <a:spcAft>
                <a:spcPts val="600"/>
              </a:spcAft>
              <a:buFont typeface="Arial" panose="020B0604020202020204" pitchFamily="34" charset="0"/>
              <a:buChar char="•"/>
            </a:pPr>
            <a:r>
              <a:rPr lang="en-US" sz="2400" dirty="0" smtClean="0"/>
              <a:t>Assuring Access to Needed OUD Resources</a:t>
            </a:r>
          </a:p>
          <a:p>
            <a:pPr marL="914400" lvl="1" indent="-457200">
              <a:spcAft>
                <a:spcPts val="600"/>
              </a:spcAft>
              <a:buFont typeface="Arial" panose="020B0604020202020204" pitchFamily="34" charset="0"/>
              <a:buChar char="•"/>
            </a:pPr>
            <a:r>
              <a:rPr lang="en-US" sz="2400" dirty="0" smtClean="0"/>
              <a:t>Supporting MCO Opioid Education activities</a:t>
            </a:r>
          </a:p>
          <a:p>
            <a:pPr marL="914400" lvl="1" indent="-457200">
              <a:spcAft>
                <a:spcPts val="600"/>
              </a:spcAft>
              <a:buFont typeface="Arial" panose="020B0604020202020204" pitchFamily="34" charset="0"/>
              <a:buChar char="•"/>
            </a:pPr>
            <a:r>
              <a:rPr lang="en-US" sz="2400" dirty="0" smtClean="0"/>
              <a:t>Connecting MCO’s to Missouri Opioid STR</a:t>
            </a:r>
          </a:p>
          <a:p>
            <a:pPr marL="914400" lvl="1" indent="-457200">
              <a:spcAft>
                <a:spcPts val="600"/>
              </a:spcAft>
              <a:buFont typeface="Arial" panose="020B0604020202020204" pitchFamily="34" charset="0"/>
              <a:buChar char="•"/>
            </a:pPr>
            <a:r>
              <a:rPr lang="en-US" sz="2400" dirty="0" smtClean="0"/>
              <a:t>Availability of </a:t>
            </a:r>
            <a:r>
              <a:rPr lang="en-US" sz="2400" dirty="0" err="1" smtClean="0"/>
              <a:t>Narcan</a:t>
            </a:r>
            <a:r>
              <a:rPr lang="en-US" sz="2400" b="1" dirty="0" smtClean="0">
                <a:sym typeface="Symbol"/>
              </a:rPr>
              <a:t></a:t>
            </a:r>
            <a:r>
              <a:rPr lang="en-US" sz="2400" dirty="0" smtClean="0"/>
              <a:t> for participants</a:t>
            </a:r>
          </a:p>
          <a:p>
            <a:pPr marL="914400" lvl="1" indent="-457200">
              <a:spcAft>
                <a:spcPts val="600"/>
              </a:spcAft>
              <a:buFont typeface="Arial" panose="020B0604020202020204" pitchFamily="34" charset="0"/>
              <a:buChar char="•"/>
            </a:pPr>
            <a:r>
              <a:rPr lang="en-US" sz="2400" dirty="0" smtClean="0"/>
              <a:t>Ongoing Communication and Outreach</a:t>
            </a:r>
          </a:p>
          <a:p>
            <a:pPr marL="914400" lvl="1" indent="-457200">
              <a:spcAft>
                <a:spcPts val="600"/>
              </a:spcAft>
              <a:buFont typeface="Arial" panose="020B0604020202020204" pitchFamily="34" charset="0"/>
              <a:buChar char="•"/>
            </a:pPr>
            <a:r>
              <a:rPr lang="en-US" sz="2400" dirty="0" smtClean="0"/>
              <a:t>Potential project regarding OUD and Pregnancy</a:t>
            </a:r>
          </a:p>
          <a:p>
            <a:pPr marL="914400" lvl="1" indent="-457200">
              <a:spcAft>
                <a:spcPts val="600"/>
              </a:spcAft>
              <a:buFont typeface="Arial" panose="020B0604020202020204" pitchFamily="34" charset="0"/>
              <a:buChar char="•"/>
            </a:pPr>
            <a:r>
              <a:rPr lang="en-US" sz="2400" dirty="0" smtClean="0"/>
              <a:t>Strategies regarding Neonatal Abstinence</a:t>
            </a:r>
          </a:p>
        </p:txBody>
      </p:sp>
    </p:spTree>
    <p:extLst>
      <p:ext uri="{BB962C8B-B14F-4D97-AF65-F5344CB8AC3E}">
        <p14:creationId xmlns:p14="http://schemas.microsoft.com/office/powerpoint/2010/main" val="331384515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8C9EF1-ACDA-4908-89E3-D84DE6DF4E53}" type="slidenum">
              <a:rPr lang="en-US" altLang="en-US" smtClean="0">
                <a:solidFill>
                  <a:srgbClr val="000000"/>
                </a:solidFill>
                <a:latin typeface="Arial Black" pitchFamily="34" charset="0"/>
              </a:rPr>
              <a:pPr/>
              <a:t>8</a:t>
            </a:fld>
            <a:endParaRPr lang="en-US" altLang="en-US" smtClean="0">
              <a:solidFill>
                <a:srgbClr val="000000"/>
              </a:solidFill>
              <a:latin typeface="Arial Black" pitchFamily="34" charset="0"/>
            </a:endParaRPr>
          </a:p>
        </p:txBody>
      </p:sp>
      <p:sp>
        <p:nvSpPr>
          <p:cNvPr id="5123" name="Rectangle 2"/>
          <p:cNvSpPr>
            <a:spLocks noGrp="1" noChangeArrowheads="1"/>
          </p:cNvSpPr>
          <p:nvPr>
            <p:ph type="title"/>
          </p:nvPr>
        </p:nvSpPr>
        <p:spPr/>
        <p:txBody>
          <a:bodyPr/>
          <a:lstStyle/>
          <a:p>
            <a:pPr algn="ctr" eaLnBrk="1" hangingPunct="1"/>
            <a:r>
              <a:rPr lang="en-US" altLang="en-US" sz="3800" dirty="0" smtClean="0"/>
              <a:t>Report</a:t>
            </a:r>
          </a:p>
        </p:txBody>
      </p:sp>
      <p:sp>
        <p:nvSpPr>
          <p:cNvPr id="3" name="AutoShape 2"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 name="AutoShape 4"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 name="AutoShape 6"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079635485"/>
              </p:ext>
            </p:extLst>
          </p:nvPr>
        </p:nvGraphicFramePr>
        <p:xfrm>
          <a:off x="520478" y="1558191"/>
          <a:ext cx="8046719" cy="4233008"/>
        </p:xfrm>
        <a:graphic>
          <a:graphicData uri="http://schemas.openxmlformats.org/drawingml/2006/table">
            <a:tbl>
              <a:tblPr firstRow="1" firstCol="1" bandRow="1">
                <a:tableStyleId>{5C22544A-7EE6-4342-B048-85BDC9FD1C3A}</a:tableStyleId>
              </a:tblPr>
              <a:tblGrid>
                <a:gridCol w="2092092">
                  <a:extLst>
                    <a:ext uri="{9D8B030D-6E8A-4147-A177-3AD203B41FA5}">
                      <a16:colId xmlns:a16="http://schemas.microsoft.com/office/drawing/2014/main" val="20000"/>
                    </a:ext>
                  </a:extLst>
                </a:gridCol>
                <a:gridCol w="1054506">
                  <a:extLst>
                    <a:ext uri="{9D8B030D-6E8A-4147-A177-3AD203B41FA5}">
                      <a16:colId xmlns:a16="http://schemas.microsoft.com/office/drawing/2014/main" val="20001"/>
                    </a:ext>
                  </a:extLst>
                </a:gridCol>
                <a:gridCol w="1011136">
                  <a:extLst>
                    <a:ext uri="{9D8B030D-6E8A-4147-A177-3AD203B41FA5}">
                      <a16:colId xmlns:a16="http://schemas.microsoft.com/office/drawing/2014/main" val="20002"/>
                    </a:ext>
                  </a:extLst>
                </a:gridCol>
                <a:gridCol w="1011136">
                  <a:extLst>
                    <a:ext uri="{9D8B030D-6E8A-4147-A177-3AD203B41FA5}">
                      <a16:colId xmlns:a16="http://schemas.microsoft.com/office/drawing/2014/main" val="20003"/>
                    </a:ext>
                  </a:extLst>
                </a:gridCol>
                <a:gridCol w="2177831">
                  <a:extLst>
                    <a:ext uri="{9D8B030D-6E8A-4147-A177-3AD203B41FA5}">
                      <a16:colId xmlns:a16="http://schemas.microsoft.com/office/drawing/2014/main" val="20004"/>
                    </a:ext>
                  </a:extLst>
                </a:gridCol>
                <a:gridCol w="700018">
                  <a:extLst>
                    <a:ext uri="{9D8B030D-6E8A-4147-A177-3AD203B41FA5}">
                      <a16:colId xmlns:a16="http://schemas.microsoft.com/office/drawing/2014/main" val="20005"/>
                    </a:ext>
                  </a:extLst>
                </a:gridCol>
              </a:tblGrid>
              <a:tr h="356124">
                <a:tc gridSpan="6">
                  <a:txBody>
                    <a:bodyPr/>
                    <a:lstStyle/>
                    <a:p>
                      <a:pPr marL="0" marR="0" algn="ctr">
                        <a:lnSpc>
                          <a:spcPct val="115000"/>
                        </a:lnSpc>
                        <a:spcBef>
                          <a:spcPts val="0"/>
                        </a:spcBef>
                        <a:spcAft>
                          <a:spcPts val="0"/>
                        </a:spcAft>
                      </a:pPr>
                      <a:r>
                        <a:rPr lang="en-US" sz="1400" dirty="0">
                          <a:effectLst/>
                        </a:rPr>
                        <a:t>Short Acting Single Agent </a:t>
                      </a:r>
                      <a:r>
                        <a:rPr lang="en-US" sz="1400" dirty="0" smtClean="0">
                          <a:effectLst/>
                        </a:rPr>
                        <a:t>Opioids</a:t>
                      </a:r>
                      <a:r>
                        <a:rPr lang="en-US" sz="1400" baseline="0" dirty="0" smtClean="0">
                          <a:effectLst/>
                        </a:rPr>
                        <a:t> </a:t>
                      </a:r>
                      <a:r>
                        <a:rPr lang="en-US" sz="1400" dirty="0" smtClean="0">
                          <a:effectLst/>
                        </a:rPr>
                        <a:t>Report </a:t>
                      </a:r>
                      <a:r>
                        <a:rPr lang="en-US" sz="1400" dirty="0">
                          <a:effectLst/>
                        </a:rPr>
                        <a:t>- April 2017</a:t>
                      </a:r>
                      <a:endParaRPr lang="en-US" sz="1400" dirty="0">
                        <a:solidFill>
                          <a:srgbClr val="000000"/>
                        </a:solidFill>
                        <a:effectLst/>
                        <a:latin typeface="Calibri"/>
                        <a:ea typeface="Calibri"/>
                        <a:cs typeface="Times New Roman"/>
                      </a:endParaRPr>
                    </a:p>
                  </a:txBody>
                  <a:tcPr marL="62864" marR="62864"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78204">
                <a:tc>
                  <a:txBody>
                    <a:bodyPr/>
                    <a:lstStyle/>
                    <a:p>
                      <a:pPr marL="0" marR="0">
                        <a:lnSpc>
                          <a:spcPct val="115000"/>
                        </a:lnSpc>
                        <a:spcBef>
                          <a:spcPts val="0"/>
                        </a:spcBef>
                        <a:spcAft>
                          <a:spcPts val="0"/>
                        </a:spcAft>
                      </a:pPr>
                      <a:r>
                        <a:rPr lang="en-US" sz="1200" b="1" dirty="0" smtClean="0">
                          <a:effectLst/>
                        </a:rPr>
                        <a:t>Drug Name</a:t>
                      </a:r>
                      <a:endParaRPr lang="en-US" sz="1200" b="1" dirty="0">
                        <a:solidFill>
                          <a:srgbClr val="000000"/>
                        </a:solidFill>
                        <a:effectLst/>
                        <a:latin typeface="Calibri"/>
                        <a:ea typeface="Calibri"/>
                        <a:cs typeface="Times New Roman"/>
                      </a:endParaRPr>
                    </a:p>
                  </a:txBody>
                  <a:tcPr marL="62864" marR="62864" marT="0" marB="0" anchor="ctr"/>
                </a:tc>
                <a:tc>
                  <a:txBody>
                    <a:bodyPr/>
                    <a:lstStyle/>
                    <a:p>
                      <a:pPr marL="0" marR="0" algn="ctr">
                        <a:lnSpc>
                          <a:spcPct val="115000"/>
                        </a:lnSpc>
                        <a:spcBef>
                          <a:spcPts val="0"/>
                        </a:spcBef>
                        <a:spcAft>
                          <a:spcPts val="0"/>
                        </a:spcAft>
                      </a:pPr>
                      <a:r>
                        <a:rPr lang="en-US" sz="1100" b="1" dirty="0">
                          <a:effectLst/>
                        </a:rPr>
                        <a:t>Transactions over 120 Morphine Equivalents </a:t>
                      </a:r>
                      <a:endParaRPr lang="en-US" sz="1100" b="1" dirty="0">
                        <a:solidFill>
                          <a:srgbClr val="000000"/>
                        </a:solidFill>
                        <a:effectLst/>
                        <a:latin typeface="Calibri"/>
                        <a:ea typeface="Calibri"/>
                        <a:cs typeface="Times New Roman"/>
                      </a:endParaRPr>
                    </a:p>
                  </a:txBody>
                  <a:tcPr marL="62864" marR="62864" marT="0" marB="0" anchor="ctr"/>
                </a:tc>
                <a:tc>
                  <a:txBody>
                    <a:bodyPr/>
                    <a:lstStyle/>
                    <a:p>
                      <a:pPr marL="0" marR="0" algn="ctr">
                        <a:lnSpc>
                          <a:spcPct val="115000"/>
                        </a:lnSpc>
                        <a:spcBef>
                          <a:spcPts val="0"/>
                        </a:spcBef>
                        <a:spcAft>
                          <a:spcPts val="0"/>
                        </a:spcAft>
                      </a:pPr>
                      <a:r>
                        <a:rPr lang="en-US" sz="1200" b="1" dirty="0">
                          <a:effectLst/>
                        </a:rPr>
                        <a:t>Current Max Dose (mg)</a:t>
                      </a:r>
                      <a:endParaRPr lang="en-US" sz="1200" b="1" dirty="0">
                        <a:solidFill>
                          <a:srgbClr val="000000"/>
                        </a:solidFill>
                        <a:effectLst/>
                        <a:latin typeface="Calibri"/>
                        <a:ea typeface="Calibri"/>
                        <a:cs typeface="Times New Roman"/>
                      </a:endParaRPr>
                    </a:p>
                  </a:txBody>
                  <a:tcPr marL="62864" marR="62864" marT="0" marB="0" anchor="ctr"/>
                </a:tc>
                <a:tc>
                  <a:txBody>
                    <a:bodyPr/>
                    <a:lstStyle/>
                    <a:p>
                      <a:pPr marL="0" marR="0" algn="ctr">
                        <a:lnSpc>
                          <a:spcPct val="115000"/>
                        </a:lnSpc>
                        <a:spcBef>
                          <a:spcPts val="0"/>
                        </a:spcBef>
                        <a:spcAft>
                          <a:spcPts val="0"/>
                        </a:spcAft>
                      </a:pPr>
                      <a:r>
                        <a:rPr lang="en-US" sz="1200" b="1" dirty="0">
                          <a:effectLst/>
                        </a:rPr>
                        <a:t>Current Max Morphine Equivalents</a:t>
                      </a:r>
                      <a:endParaRPr lang="en-US" sz="1200" b="1" dirty="0">
                        <a:solidFill>
                          <a:srgbClr val="000000"/>
                        </a:solidFill>
                        <a:effectLst/>
                        <a:latin typeface="Calibri"/>
                        <a:ea typeface="Calibri"/>
                        <a:cs typeface="Times New Roman"/>
                      </a:endParaRPr>
                    </a:p>
                  </a:txBody>
                  <a:tcPr marL="62864" marR="62864" marT="0" marB="0" anchor="ctr"/>
                </a:tc>
                <a:tc>
                  <a:txBody>
                    <a:bodyPr/>
                    <a:lstStyle/>
                    <a:p>
                      <a:pPr marL="0" marR="0" algn="ctr">
                        <a:lnSpc>
                          <a:spcPct val="115000"/>
                        </a:lnSpc>
                        <a:spcBef>
                          <a:spcPts val="0"/>
                        </a:spcBef>
                        <a:spcAft>
                          <a:spcPts val="0"/>
                        </a:spcAft>
                      </a:pPr>
                      <a:r>
                        <a:rPr lang="en-US" sz="1200" b="1" dirty="0">
                          <a:effectLst/>
                        </a:rPr>
                        <a:t>Average Daily Dose for patients over 120 Morphine Equivalents (% change</a:t>
                      </a:r>
                      <a:r>
                        <a:rPr lang="en-US" sz="1200" b="1" dirty="0" smtClean="0">
                          <a:effectLst/>
                        </a:rPr>
                        <a:t>) </a:t>
                      </a:r>
                      <a:br>
                        <a:rPr lang="en-US" sz="1200" b="1" dirty="0" smtClean="0">
                          <a:effectLst/>
                        </a:rPr>
                      </a:br>
                      <a:r>
                        <a:rPr lang="en-US" sz="1200" b="1" dirty="0" smtClean="0">
                          <a:effectLst/>
                        </a:rPr>
                        <a:t>Since January 2017</a:t>
                      </a:r>
                      <a:endParaRPr lang="en-US" sz="1200" b="1" dirty="0">
                        <a:solidFill>
                          <a:srgbClr val="000000"/>
                        </a:solidFill>
                        <a:effectLst/>
                        <a:latin typeface="Calibri"/>
                        <a:ea typeface="Calibri"/>
                        <a:cs typeface="Times New Roman"/>
                      </a:endParaRPr>
                    </a:p>
                  </a:txBody>
                  <a:tcPr marL="62864" marR="62864" marT="0" marB="0" anchor="ctr"/>
                </a:tc>
                <a:tc>
                  <a:txBody>
                    <a:bodyPr/>
                    <a:lstStyle/>
                    <a:p>
                      <a:pPr marL="0" marR="0" algn="ctr">
                        <a:lnSpc>
                          <a:spcPct val="115000"/>
                        </a:lnSpc>
                        <a:spcBef>
                          <a:spcPts val="0"/>
                        </a:spcBef>
                        <a:spcAft>
                          <a:spcPts val="0"/>
                        </a:spcAft>
                      </a:pPr>
                      <a:r>
                        <a:rPr lang="en-US" sz="1200" b="1" dirty="0">
                          <a:effectLst/>
                        </a:rPr>
                        <a:t>Total </a:t>
                      </a:r>
                      <a:endParaRPr lang="en-US" sz="1200" b="1" dirty="0" smtClean="0">
                        <a:effectLst/>
                      </a:endParaRPr>
                    </a:p>
                    <a:p>
                      <a:pPr marL="0" marR="0" algn="ctr">
                        <a:lnSpc>
                          <a:spcPct val="115000"/>
                        </a:lnSpc>
                        <a:spcBef>
                          <a:spcPts val="0"/>
                        </a:spcBef>
                        <a:spcAft>
                          <a:spcPts val="0"/>
                        </a:spcAft>
                      </a:pPr>
                      <a:r>
                        <a:rPr lang="en-US" sz="1200" b="1" dirty="0" smtClean="0">
                          <a:effectLst/>
                        </a:rPr>
                        <a:t>Units</a:t>
                      </a:r>
                      <a:endParaRPr lang="en-US" sz="1200" b="1" dirty="0">
                        <a:solidFill>
                          <a:srgbClr val="000000"/>
                        </a:solidFill>
                        <a:effectLst/>
                        <a:latin typeface="Calibri"/>
                        <a:ea typeface="Calibri"/>
                        <a:cs typeface="Times New Roman"/>
                      </a:endParaRPr>
                    </a:p>
                  </a:txBody>
                  <a:tcPr marL="62864" marR="62864" marT="0" marB="0" anchor="ctr"/>
                </a:tc>
                <a:extLst>
                  <a:ext uri="{0D108BD9-81ED-4DB2-BD59-A6C34878D82A}">
                    <a16:rowId xmlns:a16="http://schemas.microsoft.com/office/drawing/2014/main" val="10001"/>
                  </a:ext>
                </a:extLst>
              </a:tr>
              <a:tr h="289868">
                <a:tc>
                  <a:txBody>
                    <a:bodyPr/>
                    <a:lstStyle/>
                    <a:p>
                      <a:pPr marL="0" marR="0">
                        <a:lnSpc>
                          <a:spcPct val="115000"/>
                        </a:lnSpc>
                        <a:spcBef>
                          <a:spcPts val="0"/>
                        </a:spcBef>
                        <a:spcAft>
                          <a:spcPts val="0"/>
                        </a:spcAft>
                      </a:pPr>
                      <a:r>
                        <a:rPr lang="en-US" sz="1200">
                          <a:effectLst/>
                        </a:rPr>
                        <a:t>Oxycodone IR 10 mg tab</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dirty="0">
                          <a:effectLst/>
                        </a:rPr>
                        <a:t>54</a:t>
                      </a:r>
                      <a:endParaRPr lang="en-US" sz="1200" dirty="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120</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180</a:t>
                      </a:r>
                      <a:endParaRPr lang="en-US" sz="1200">
                        <a:solidFill>
                          <a:srgbClr val="000000"/>
                        </a:solidFill>
                        <a:effectLst/>
                        <a:latin typeface="Calibri"/>
                        <a:ea typeface="Calibri"/>
                        <a:cs typeface="Times New Roman"/>
                      </a:endParaRPr>
                    </a:p>
                  </a:txBody>
                  <a:tcPr marL="62864" marR="62864" marT="0" marB="0"/>
                </a:tc>
                <a:tc>
                  <a:txBody>
                    <a:bodyPr/>
                    <a:lstStyle/>
                    <a:p>
                      <a:pPr marL="0" marR="0">
                        <a:lnSpc>
                          <a:spcPct val="115000"/>
                        </a:lnSpc>
                        <a:spcBef>
                          <a:spcPts val="0"/>
                        </a:spcBef>
                        <a:spcAft>
                          <a:spcPts val="0"/>
                        </a:spcAft>
                      </a:pPr>
                      <a:r>
                        <a:rPr lang="en-US" sz="1200">
                          <a:effectLst/>
                        </a:rPr>
                        <a:t>107 mg (7.4% decrease)</a:t>
                      </a:r>
                      <a:endParaRPr lang="en-US" sz="1200">
                        <a:solidFill>
                          <a:srgbClr val="000000"/>
                        </a:solidFill>
                        <a:effectLst/>
                        <a:latin typeface="Calibri"/>
                        <a:ea typeface="Calibri"/>
                        <a:cs typeface="Times New Roman"/>
                      </a:endParaRPr>
                    </a:p>
                  </a:txBody>
                  <a:tcPr marL="62864" marR="62864" marT="0" marB="0"/>
                </a:tc>
                <a:tc>
                  <a:txBody>
                    <a:bodyPr/>
                    <a:lstStyle/>
                    <a:p>
                      <a:pPr marL="0" marR="0" algn="r">
                        <a:lnSpc>
                          <a:spcPct val="115000"/>
                        </a:lnSpc>
                        <a:spcBef>
                          <a:spcPts val="0"/>
                        </a:spcBef>
                        <a:spcAft>
                          <a:spcPts val="0"/>
                        </a:spcAft>
                      </a:pPr>
                      <a:r>
                        <a:rPr lang="en-US" sz="1200" dirty="0" smtClean="0">
                          <a:effectLst/>
                        </a:rPr>
                        <a:t>7,454</a:t>
                      </a:r>
                      <a:endParaRPr lang="en-US" sz="1200" dirty="0">
                        <a:solidFill>
                          <a:srgbClr val="000000"/>
                        </a:solidFill>
                        <a:effectLst/>
                        <a:latin typeface="Calibri"/>
                        <a:ea typeface="Calibri"/>
                        <a:cs typeface="Times New Roman"/>
                      </a:endParaRPr>
                    </a:p>
                  </a:txBody>
                  <a:tcPr marL="62864" marR="62864" marT="0" marB="0"/>
                </a:tc>
                <a:extLst>
                  <a:ext uri="{0D108BD9-81ED-4DB2-BD59-A6C34878D82A}">
                    <a16:rowId xmlns:a16="http://schemas.microsoft.com/office/drawing/2014/main" val="10002"/>
                  </a:ext>
                </a:extLst>
              </a:tr>
              <a:tr h="289868">
                <a:tc>
                  <a:txBody>
                    <a:bodyPr/>
                    <a:lstStyle/>
                    <a:p>
                      <a:pPr marL="0" marR="0">
                        <a:lnSpc>
                          <a:spcPct val="115000"/>
                        </a:lnSpc>
                        <a:spcBef>
                          <a:spcPts val="0"/>
                        </a:spcBef>
                        <a:spcAft>
                          <a:spcPts val="0"/>
                        </a:spcAft>
                      </a:pPr>
                      <a:r>
                        <a:rPr lang="en-US" sz="1200">
                          <a:effectLst/>
                        </a:rPr>
                        <a:t>Oxycodone IR 15 mg tab</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208</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120</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180</a:t>
                      </a:r>
                      <a:endParaRPr lang="en-US" sz="1200">
                        <a:solidFill>
                          <a:srgbClr val="000000"/>
                        </a:solidFill>
                        <a:effectLst/>
                        <a:latin typeface="Calibri"/>
                        <a:ea typeface="Calibri"/>
                        <a:cs typeface="Times New Roman"/>
                      </a:endParaRPr>
                    </a:p>
                  </a:txBody>
                  <a:tcPr marL="62864" marR="62864" marT="0" marB="0"/>
                </a:tc>
                <a:tc>
                  <a:txBody>
                    <a:bodyPr/>
                    <a:lstStyle/>
                    <a:p>
                      <a:pPr marL="0" marR="0">
                        <a:lnSpc>
                          <a:spcPct val="115000"/>
                        </a:lnSpc>
                        <a:spcBef>
                          <a:spcPts val="0"/>
                        </a:spcBef>
                        <a:spcAft>
                          <a:spcPts val="0"/>
                        </a:spcAft>
                      </a:pPr>
                      <a:r>
                        <a:rPr lang="en-US" sz="1200">
                          <a:effectLst/>
                        </a:rPr>
                        <a:t>96.1 mg (7% decrease)</a:t>
                      </a:r>
                      <a:endParaRPr lang="en-US" sz="1200">
                        <a:solidFill>
                          <a:srgbClr val="000000"/>
                        </a:solidFill>
                        <a:effectLst/>
                        <a:latin typeface="Calibri"/>
                        <a:ea typeface="Calibri"/>
                        <a:cs typeface="Times New Roman"/>
                      </a:endParaRPr>
                    </a:p>
                  </a:txBody>
                  <a:tcPr marL="62864" marR="62864" marT="0" marB="0"/>
                </a:tc>
                <a:tc>
                  <a:txBody>
                    <a:bodyPr/>
                    <a:lstStyle/>
                    <a:p>
                      <a:pPr marL="0" marR="0" algn="r">
                        <a:lnSpc>
                          <a:spcPct val="115000"/>
                        </a:lnSpc>
                        <a:spcBef>
                          <a:spcPts val="0"/>
                        </a:spcBef>
                        <a:spcAft>
                          <a:spcPts val="0"/>
                        </a:spcAft>
                      </a:pPr>
                      <a:r>
                        <a:rPr lang="en-US" sz="1200" dirty="0" smtClean="0">
                          <a:effectLst/>
                        </a:rPr>
                        <a:t>31,289</a:t>
                      </a:r>
                      <a:endParaRPr lang="en-US" sz="1200" dirty="0">
                        <a:solidFill>
                          <a:srgbClr val="000000"/>
                        </a:solidFill>
                        <a:effectLst/>
                        <a:latin typeface="Calibri"/>
                        <a:ea typeface="Calibri"/>
                        <a:cs typeface="Times New Roman"/>
                      </a:endParaRPr>
                    </a:p>
                  </a:txBody>
                  <a:tcPr marL="62864" marR="62864" marT="0" marB="0"/>
                </a:tc>
                <a:extLst>
                  <a:ext uri="{0D108BD9-81ED-4DB2-BD59-A6C34878D82A}">
                    <a16:rowId xmlns:a16="http://schemas.microsoft.com/office/drawing/2014/main" val="10003"/>
                  </a:ext>
                </a:extLst>
              </a:tr>
              <a:tr h="289868">
                <a:tc>
                  <a:txBody>
                    <a:bodyPr/>
                    <a:lstStyle/>
                    <a:p>
                      <a:pPr marL="0" marR="0">
                        <a:lnSpc>
                          <a:spcPct val="115000"/>
                        </a:lnSpc>
                        <a:spcBef>
                          <a:spcPts val="0"/>
                        </a:spcBef>
                        <a:spcAft>
                          <a:spcPts val="0"/>
                        </a:spcAft>
                      </a:pPr>
                      <a:r>
                        <a:rPr lang="en-US" sz="1200">
                          <a:effectLst/>
                        </a:rPr>
                        <a:t>Oxycodone IR 20 mg tab</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172</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120</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180</a:t>
                      </a:r>
                      <a:endParaRPr lang="en-US" sz="1200">
                        <a:solidFill>
                          <a:srgbClr val="000000"/>
                        </a:solidFill>
                        <a:effectLst/>
                        <a:latin typeface="Calibri"/>
                        <a:ea typeface="Calibri"/>
                        <a:cs typeface="Times New Roman"/>
                      </a:endParaRPr>
                    </a:p>
                  </a:txBody>
                  <a:tcPr marL="62864" marR="62864" marT="0" marB="0"/>
                </a:tc>
                <a:tc>
                  <a:txBody>
                    <a:bodyPr/>
                    <a:lstStyle/>
                    <a:p>
                      <a:pPr marL="0" marR="0">
                        <a:lnSpc>
                          <a:spcPct val="115000"/>
                        </a:lnSpc>
                        <a:spcBef>
                          <a:spcPts val="0"/>
                        </a:spcBef>
                        <a:spcAft>
                          <a:spcPts val="0"/>
                        </a:spcAft>
                      </a:pPr>
                      <a:r>
                        <a:rPr lang="en-US" sz="1200">
                          <a:effectLst/>
                        </a:rPr>
                        <a:t>117.6 mg (1.8% decrease)</a:t>
                      </a:r>
                      <a:endParaRPr lang="en-US" sz="1200">
                        <a:solidFill>
                          <a:srgbClr val="000000"/>
                        </a:solidFill>
                        <a:effectLst/>
                        <a:latin typeface="Calibri"/>
                        <a:ea typeface="Calibri"/>
                        <a:cs typeface="Times New Roman"/>
                      </a:endParaRPr>
                    </a:p>
                  </a:txBody>
                  <a:tcPr marL="62864" marR="62864" marT="0" marB="0"/>
                </a:tc>
                <a:tc>
                  <a:txBody>
                    <a:bodyPr/>
                    <a:lstStyle/>
                    <a:p>
                      <a:pPr marL="0" marR="0" algn="r">
                        <a:lnSpc>
                          <a:spcPct val="115000"/>
                        </a:lnSpc>
                        <a:spcBef>
                          <a:spcPts val="0"/>
                        </a:spcBef>
                        <a:spcAft>
                          <a:spcPts val="0"/>
                        </a:spcAft>
                      </a:pPr>
                      <a:r>
                        <a:rPr lang="en-US" sz="1200" dirty="0" smtClean="0">
                          <a:effectLst/>
                        </a:rPr>
                        <a:t>23,013</a:t>
                      </a:r>
                      <a:endParaRPr lang="en-US" sz="1200" dirty="0">
                        <a:solidFill>
                          <a:srgbClr val="000000"/>
                        </a:solidFill>
                        <a:effectLst/>
                        <a:latin typeface="Calibri"/>
                        <a:ea typeface="Calibri"/>
                        <a:cs typeface="Times New Roman"/>
                      </a:endParaRPr>
                    </a:p>
                  </a:txBody>
                  <a:tcPr marL="62864" marR="62864" marT="0" marB="0"/>
                </a:tc>
                <a:extLst>
                  <a:ext uri="{0D108BD9-81ED-4DB2-BD59-A6C34878D82A}">
                    <a16:rowId xmlns:a16="http://schemas.microsoft.com/office/drawing/2014/main" val="10004"/>
                  </a:ext>
                </a:extLst>
              </a:tr>
              <a:tr h="289868">
                <a:tc>
                  <a:txBody>
                    <a:bodyPr/>
                    <a:lstStyle/>
                    <a:p>
                      <a:pPr marL="0" marR="0">
                        <a:lnSpc>
                          <a:spcPct val="115000"/>
                        </a:lnSpc>
                        <a:spcBef>
                          <a:spcPts val="0"/>
                        </a:spcBef>
                        <a:spcAft>
                          <a:spcPts val="0"/>
                        </a:spcAft>
                      </a:pPr>
                      <a:r>
                        <a:rPr lang="en-US" sz="1200" dirty="0">
                          <a:effectLst/>
                        </a:rPr>
                        <a:t>Oxycodone 20 mg/ml </a:t>
                      </a:r>
                      <a:r>
                        <a:rPr lang="en-US" sz="1100" dirty="0" err="1" smtClean="0">
                          <a:effectLst/>
                        </a:rPr>
                        <a:t>soln</a:t>
                      </a:r>
                      <a:endParaRPr lang="en-US" sz="1100" dirty="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dirty="0">
                          <a:effectLst/>
                        </a:rPr>
                        <a:t>6</a:t>
                      </a:r>
                      <a:endParaRPr lang="en-US" sz="1200" dirty="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120</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180</a:t>
                      </a:r>
                      <a:endParaRPr lang="en-US" sz="1200">
                        <a:solidFill>
                          <a:srgbClr val="000000"/>
                        </a:solidFill>
                        <a:effectLst/>
                        <a:latin typeface="Calibri"/>
                        <a:ea typeface="Calibri"/>
                        <a:cs typeface="Times New Roman"/>
                      </a:endParaRPr>
                    </a:p>
                  </a:txBody>
                  <a:tcPr marL="62864" marR="62864" marT="0" marB="0"/>
                </a:tc>
                <a:tc>
                  <a:txBody>
                    <a:bodyPr/>
                    <a:lstStyle/>
                    <a:p>
                      <a:pPr marL="0" marR="0">
                        <a:lnSpc>
                          <a:spcPct val="115000"/>
                        </a:lnSpc>
                        <a:spcBef>
                          <a:spcPts val="0"/>
                        </a:spcBef>
                        <a:spcAft>
                          <a:spcPts val="0"/>
                        </a:spcAft>
                      </a:pPr>
                      <a:r>
                        <a:rPr lang="en-US" sz="1200">
                          <a:effectLst/>
                        </a:rPr>
                        <a:t>125.6 mg (61% decrease)</a:t>
                      </a:r>
                      <a:endParaRPr lang="en-US" sz="1200">
                        <a:solidFill>
                          <a:srgbClr val="000000"/>
                        </a:solidFill>
                        <a:effectLst/>
                        <a:latin typeface="Calibri"/>
                        <a:ea typeface="Calibri"/>
                        <a:cs typeface="Times New Roman"/>
                      </a:endParaRPr>
                    </a:p>
                  </a:txBody>
                  <a:tcPr marL="62864" marR="62864" marT="0" marB="0"/>
                </a:tc>
                <a:tc>
                  <a:txBody>
                    <a:bodyPr/>
                    <a:lstStyle/>
                    <a:p>
                      <a:pPr marL="0" marR="0" algn="r">
                        <a:lnSpc>
                          <a:spcPct val="115000"/>
                        </a:lnSpc>
                        <a:spcBef>
                          <a:spcPts val="0"/>
                        </a:spcBef>
                        <a:spcAft>
                          <a:spcPts val="0"/>
                        </a:spcAft>
                      </a:pPr>
                      <a:r>
                        <a:rPr lang="en-US" sz="1200" dirty="0">
                          <a:effectLst/>
                        </a:rPr>
                        <a:t>360</a:t>
                      </a:r>
                      <a:endParaRPr lang="en-US" sz="1200" dirty="0">
                        <a:solidFill>
                          <a:srgbClr val="000000"/>
                        </a:solidFill>
                        <a:effectLst/>
                        <a:latin typeface="Calibri"/>
                        <a:ea typeface="Calibri"/>
                        <a:cs typeface="Times New Roman"/>
                      </a:endParaRPr>
                    </a:p>
                  </a:txBody>
                  <a:tcPr marL="62864" marR="62864" marT="0" marB="0"/>
                </a:tc>
                <a:extLst>
                  <a:ext uri="{0D108BD9-81ED-4DB2-BD59-A6C34878D82A}">
                    <a16:rowId xmlns:a16="http://schemas.microsoft.com/office/drawing/2014/main" val="10005"/>
                  </a:ext>
                </a:extLst>
              </a:tr>
              <a:tr h="289868">
                <a:tc>
                  <a:txBody>
                    <a:bodyPr/>
                    <a:lstStyle/>
                    <a:p>
                      <a:pPr marL="0" marR="0">
                        <a:lnSpc>
                          <a:spcPct val="115000"/>
                        </a:lnSpc>
                        <a:spcBef>
                          <a:spcPts val="0"/>
                        </a:spcBef>
                        <a:spcAft>
                          <a:spcPts val="0"/>
                        </a:spcAft>
                      </a:pPr>
                      <a:r>
                        <a:rPr lang="en-US" sz="1200" dirty="0">
                          <a:effectLst/>
                        </a:rPr>
                        <a:t>Oxycodone IR 30 mg tab</a:t>
                      </a:r>
                      <a:endParaRPr lang="en-US" sz="1200" dirty="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311</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120</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180</a:t>
                      </a:r>
                      <a:endParaRPr lang="en-US" sz="1200">
                        <a:solidFill>
                          <a:srgbClr val="000000"/>
                        </a:solidFill>
                        <a:effectLst/>
                        <a:latin typeface="Calibri"/>
                        <a:ea typeface="Calibri"/>
                        <a:cs typeface="Times New Roman"/>
                      </a:endParaRPr>
                    </a:p>
                  </a:txBody>
                  <a:tcPr marL="62864" marR="62864" marT="0" marB="0"/>
                </a:tc>
                <a:tc>
                  <a:txBody>
                    <a:bodyPr/>
                    <a:lstStyle/>
                    <a:p>
                      <a:pPr marL="0" marR="0">
                        <a:lnSpc>
                          <a:spcPct val="115000"/>
                        </a:lnSpc>
                        <a:spcBef>
                          <a:spcPts val="0"/>
                        </a:spcBef>
                        <a:spcAft>
                          <a:spcPts val="0"/>
                        </a:spcAft>
                      </a:pPr>
                      <a:r>
                        <a:rPr lang="en-US" sz="1200">
                          <a:effectLst/>
                        </a:rPr>
                        <a:t>128.6 mg (16.8% decrease)</a:t>
                      </a:r>
                      <a:endParaRPr lang="en-US" sz="1200">
                        <a:solidFill>
                          <a:srgbClr val="000000"/>
                        </a:solidFill>
                        <a:effectLst/>
                        <a:latin typeface="Calibri"/>
                        <a:ea typeface="Calibri"/>
                        <a:cs typeface="Times New Roman"/>
                      </a:endParaRPr>
                    </a:p>
                  </a:txBody>
                  <a:tcPr marL="62864" marR="62864" marT="0" marB="0"/>
                </a:tc>
                <a:tc>
                  <a:txBody>
                    <a:bodyPr/>
                    <a:lstStyle/>
                    <a:p>
                      <a:pPr marL="0" marR="0" algn="r">
                        <a:lnSpc>
                          <a:spcPct val="115000"/>
                        </a:lnSpc>
                        <a:spcBef>
                          <a:spcPts val="0"/>
                        </a:spcBef>
                        <a:spcAft>
                          <a:spcPts val="0"/>
                        </a:spcAft>
                      </a:pPr>
                      <a:r>
                        <a:rPr lang="en-US" sz="1200" dirty="0" smtClean="0">
                          <a:effectLst/>
                        </a:rPr>
                        <a:t>34,963</a:t>
                      </a:r>
                      <a:endParaRPr lang="en-US" sz="1200" dirty="0">
                        <a:solidFill>
                          <a:srgbClr val="000000"/>
                        </a:solidFill>
                        <a:effectLst/>
                        <a:latin typeface="Calibri"/>
                        <a:ea typeface="Calibri"/>
                        <a:cs typeface="Times New Roman"/>
                      </a:endParaRPr>
                    </a:p>
                  </a:txBody>
                  <a:tcPr marL="62864" marR="62864" marT="0" marB="0"/>
                </a:tc>
                <a:extLst>
                  <a:ext uri="{0D108BD9-81ED-4DB2-BD59-A6C34878D82A}">
                    <a16:rowId xmlns:a16="http://schemas.microsoft.com/office/drawing/2014/main" val="10006"/>
                  </a:ext>
                </a:extLst>
              </a:tr>
              <a:tr h="289868">
                <a:tc>
                  <a:txBody>
                    <a:bodyPr/>
                    <a:lstStyle/>
                    <a:p>
                      <a:pPr marL="0" marR="0">
                        <a:lnSpc>
                          <a:spcPct val="115000"/>
                        </a:lnSpc>
                        <a:spcBef>
                          <a:spcPts val="0"/>
                        </a:spcBef>
                        <a:spcAft>
                          <a:spcPts val="0"/>
                        </a:spcAft>
                      </a:pPr>
                      <a:r>
                        <a:rPr lang="en-US" sz="1200">
                          <a:effectLst/>
                        </a:rPr>
                        <a:t>Oxycodone IR 5 mg tab</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12</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dirty="0">
                          <a:effectLst/>
                        </a:rPr>
                        <a:t>120</a:t>
                      </a:r>
                      <a:endParaRPr lang="en-US" sz="1200" dirty="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180</a:t>
                      </a:r>
                      <a:endParaRPr lang="en-US" sz="1200">
                        <a:solidFill>
                          <a:srgbClr val="000000"/>
                        </a:solidFill>
                        <a:effectLst/>
                        <a:latin typeface="Calibri"/>
                        <a:ea typeface="Calibri"/>
                        <a:cs typeface="Times New Roman"/>
                      </a:endParaRPr>
                    </a:p>
                  </a:txBody>
                  <a:tcPr marL="62864" marR="62864" marT="0" marB="0"/>
                </a:tc>
                <a:tc>
                  <a:txBody>
                    <a:bodyPr/>
                    <a:lstStyle/>
                    <a:p>
                      <a:pPr marL="0" marR="0">
                        <a:lnSpc>
                          <a:spcPct val="115000"/>
                        </a:lnSpc>
                        <a:spcBef>
                          <a:spcPts val="0"/>
                        </a:spcBef>
                        <a:spcAft>
                          <a:spcPts val="0"/>
                        </a:spcAft>
                      </a:pPr>
                      <a:r>
                        <a:rPr lang="en-US" sz="1200">
                          <a:effectLst/>
                        </a:rPr>
                        <a:t>95.4 mg (10.8% decrease)</a:t>
                      </a:r>
                      <a:endParaRPr lang="en-US" sz="1200">
                        <a:solidFill>
                          <a:srgbClr val="000000"/>
                        </a:solidFill>
                        <a:effectLst/>
                        <a:latin typeface="Calibri"/>
                        <a:ea typeface="Calibri"/>
                        <a:cs typeface="Times New Roman"/>
                      </a:endParaRPr>
                    </a:p>
                  </a:txBody>
                  <a:tcPr marL="62864" marR="62864" marT="0" marB="0"/>
                </a:tc>
                <a:tc>
                  <a:txBody>
                    <a:bodyPr/>
                    <a:lstStyle/>
                    <a:p>
                      <a:pPr marL="0" marR="0" algn="r">
                        <a:lnSpc>
                          <a:spcPct val="115000"/>
                        </a:lnSpc>
                        <a:spcBef>
                          <a:spcPts val="0"/>
                        </a:spcBef>
                        <a:spcAft>
                          <a:spcPts val="0"/>
                        </a:spcAft>
                      </a:pPr>
                      <a:r>
                        <a:rPr lang="en-US" sz="1200" dirty="0" smtClean="0">
                          <a:effectLst/>
                        </a:rPr>
                        <a:t>1,538</a:t>
                      </a:r>
                      <a:endParaRPr lang="en-US" sz="1200" dirty="0">
                        <a:solidFill>
                          <a:srgbClr val="000000"/>
                        </a:solidFill>
                        <a:effectLst/>
                        <a:latin typeface="Calibri"/>
                        <a:ea typeface="Calibri"/>
                        <a:cs typeface="Times New Roman"/>
                      </a:endParaRPr>
                    </a:p>
                  </a:txBody>
                  <a:tcPr marL="62864" marR="62864" marT="0" marB="0"/>
                </a:tc>
                <a:extLst>
                  <a:ext uri="{0D108BD9-81ED-4DB2-BD59-A6C34878D82A}">
                    <a16:rowId xmlns:a16="http://schemas.microsoft.com/office/drawing/2014/main" val="10007"/>
                  </a:ext>
                </a:extLst>
              </a:tr>
              <a:tr h="289868">
                <a:tc>
                  <a:txBody>
                    <a:bodyPr/>
                    <a:lstStyle/>
                    <a:p>
                      <a:pPr marL="0" marR="0">
                        <a:lnSpc>
                          <a:spcPct val="115000"/>
                        </a:lnSpc>
                        <a:spcBef>
                          <a:spcPts val="0"/>
                        </a:spcBef>
                        <a:spcAft>
                          <a:spcPts val="0"/>
                        </a:spcAft>
                      </a:pPr>
                      <a:r>
                        <a:rPr lang="en-US" sz="1200" dirty="0">
                          <a:effectLst/>
                        </a:rPr>
                        <a:t>Oxycodone 5 </a:t>
                      </a:r>
                      <a:r>
                        <a:rPr lang="en-US" sz="1200" dirty="0" smtClean="0">
                          <a:effectLst/>
                        </a:rPr>
                        <a:t>mg/5ml </a:t>
                      </a:r>
                      <a:r>
                        <a:rPr lang="en-US" sz="1100" dirty="0" err="1" smtClean="0">
                          <a:effectLst/>
                        </a:rPr>
                        <a:t>soln</a:t>
                      </a:r>
                      <a:endParaRPr lang="en-US" sz="1100" dirty="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15</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120</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180</a:t>
                      </a:r>
                      <a:endParaRPr lang="en-US" sz="1200">
                        <a:solidFill>
                          <a:srgbClr val="000000"/>
                        </a:solidFill>
                        <a:effectLst/>
                        <a:latin typeface="Calibri"/>
                        <a:ea typeface="Calibri"/>
                        <a:cs typeface="Times New Roman"/>
                      </a:endParaRPr>
                    </a:p>
                  </a:txBody>
                  <a:tcPr marL="62864" marR="62864" marT="0" marB="0"/>
                </a:tc>
                <a:tc>
                  <a:txBody>
                    <a:bodyPr/>
                    <a:lstStyle/>
                    <a:p>
                      <a:pPr marL="0" marR="0">
                        <a:lnSpc>
                          <a:spcPct val="115000"/>
                        </a:lnSpc>
                        <a:spcBef>
                          <a:spcPts val="0"/>
                        </a:spcBef>
                        <a:spcAft>
                          <a:spcPts val="0"/>
                        </a:spcAft>
                      </a:pPr>
                      <a:r>
                        <a:rPr lang="en-US" sz="1200">
                          <a:effectLst/>
                        </a:rPr>
                        <a:t>206 mg (111.9% increase)</a:t>
                      </a:r>
                      <a:endParaRPr lang="en-US" sz="1200">
                        <a:solidFill>
                          <a:srgbClr val="000000"/>
                        </a:solidFill>
                        <a:effectLst/>
                        <a:latin typeface="Calibri"/>
                        <a:ea typeface="Calibri"/>
                        <a:cs typeface="Times New Roman"/>
                      </a:endParaRPr>
                    </a:p>
                  </a:txBody>
                  <a:tcPr marL="62864" marR="62864" marT="0" marB="0"/>
                </a:tc>
                <a:tc>
                  <a:txBody>
                    <a:bodyPr/>
                    <a:lstStyle/>
                    <a:p>
                      <a:pPr marL="0" marR="0" algn="r">
                        <a:lnSpc>
                          <a:spcPct val="115000"/>
                        </a:lnSpc>
                        <a:spcBef>
                          <a:spcPts val="0"/>
                        </a:spcBef>
                        <a:spcAft>
                          <a:spcPts val="0"/>
                        </a:spcAft>
                      </a:pPr>
                      <a:r>
                        <a:rPr lang="en-US" sz="1200" dirty="0" smtClean="0">
                          <a:effectLst/>
                        </a:rPr>
                        <a:t>18,933</a:t>
                      </a:r>
                      <a:endParaRPr lang="en-US" sz="1200" dirty="0">
                        <a:solidFill>
                          <a:srgbClr val="000000"/>
                        </a:solidFill>
                        <a:effectLst/>
                        <a:latin typeface="Calibri"/>
                        <a:ea typeface="Calibri"/>
                        <a:cs typeface="Times New Roman"/>
                      </a:endParaRPr>
                    </a:p>
                  </a:txBody>
                  <a:tcPr marL="62864" marR="62864" marT="0" marB="0"/>
                </a:tc>
                <a:extLst>
                  <a:ext uri="{0D108BD9-81ED-4DB2-BD59-A6C34878D82A}">
                    <a16:rowId xmlns:a16="http://schemas.microsoft.com/office/drawing/2014/main" val="10008"/>
                  </a:ext>
                </a:extLst>
              </a:tr>
              <a:tr h="289868">
                <a:tc>
                  <a:txBody>
                    <a:bodyPr/>
                    <a:lstStyle/>
                    <a:p>
                      <a:pPr marL="0" marR="0">
                        <a:lnSpc>
                          <a:spcPct val="115000"/>
                        </a:lnSpc>
                        <a:spcBef>
                          <a:spcPts val="0"/>
                        </a:spcBef>
                        <a:spcAft>
                          <a:spcPts val="0"/>
                        </a:spcAft>
                      </a:pPr>
                      <a:r>
                        <a:rPr lang="en-US" sz="1200" dirty="0">
                          <a:effectLst/>
                        </a:rPr>
                        <a:t>Morphine IR 15 mg tab</a:t>
                      </a:r>
                      <a:endParaRPr lang="en-US" sz="1200" dirty="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120</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120</a:t>
                      </a:r>
                      <a:endParaRPr lang="en-US" sz="1200">
                        <a:solidFill>
                          <a:srgbClr val="000000"/>
                        </a:solidFill>
                        <a:effectLst/>
                        <a:latin typeface="Calibri"/>
                        <a:ea typeface="Calibri"/>
                        <a:cs typeface="Times New Roman"/>
                      </a:endParaRPr>
                    </a:p>
                  </a:txBody>
                  <a:tcPr marL="62864" marR="62864" marT="0" marB="0"/>
                </a:tc>
                <a:tc>
                  <a:txBody>
                    <a:bodyPr/>
                    <a:lstStyle/>
                    <a:p>
                      <a:pPr marL="0" marR="0">
                        <a:lnSpc>
                          <a:spcPct val="115000"/>
                        </a:lnSpc>
                        <a:spcBef>
                          <a:spcPts val="0"/>
                        </a:spcBef>
                        <a:spcAft>
                          <a:spcPts val="0"/>
                        </a:spcAft>
                      </a:pPr>
                      <a:r>
                        <a:rPr lang="en-US" sz="1200">
                          <a:effectLst/>
                        </a:rPr>
                        <a:t>125 mg (25.6% decrease)</a:t>
                      </a:r>
                      <a:endParaRPr lang="en-US" sz="1200">
                        <a:solidFill>
                          <a:srgbClr val="000000"/>
                        </a:solidFill>
                        <a:effectLst/>
                        <a:latin typeface="Calibri"/>
                        <a:ea typeface="Calibri"/>
                        <a:cs typeface="Times New Roman"/>
                      </a:endParaRPr>
                    </a:p>
                  </a:txBody>
                  <a:tcPr marL="62864" marR="62864" marT="0" marB="0"/>
                </a:tc>
                <a:tc>
                  <a:txBody>
                    <a:bodyPr/>
                    <a:lstStyle/>
                    <a:p>
                      <a:pPr marL="0" marR="0" algn="r">
                        <a:lnSpc>
                          <a:spcPct val="115000"/>
                        </a:lnSpc>
                        <a:spcBef>
                          <a:spcPts val="0"/>
                        </a:spcBef>
                        <a:spcAft>
                          <a:spcPts val="0"/>
                        </a:spcAft>
                      </a:pPr>
                      <a:r>
                        <a:rPr lang="en-US" sz="1200" dirty="0">
                          <a:effectLst/>
                        </a:rPr>
                        <a:t>100</a:t>
                      </a:r>
                      <a:endParaRPr lang="en-US" sz="1200" dirty="0">
                        <a:solidFill>
                          <a:srgbClr val="000000"/>
                        </a:solidFill>
                        <a:effectLst/>
                        <a:latin typeface="Calibri"/>
                        <a:ea typeface="Calibri"/>
                        <a:cs typeface="Times New Roman"/>
                      </a:endParaRPr>
                    </a:p>
                  </a:txBody>
                  <a:tcPr marL="62864" marR="62864" marT="0" marB="0"/>
                </a:tc>
                <a:extLst>
                  <a:ext uri="{0D108BD9-81ED-4DB2-BD59-A6C34878D82A}">
                    <a16:rowId xmlns:a16="http://schemas.microsoft.com/office/drawing/2014/main" val="10009"/>
                  </a:ext>
                </a:extLst>
              </a:tr>
              <a:tr h="289868">
                <a:tc>
                  <a:txBody>
                    <a:bodyPr/>
                    <a:lstStyle/>
                    <a:p>
                      <a:pPr marL="0" marR="0">
                        <a:lnSpc>
                          <a:spcPct val="115000"/>
                        </a:lnSpc>
                        <a:spcBef>
                          <a:spcPts val="0"/>
                        </a:spcBef>
                        <a:spcAft>
                          <a:spcPts val="0"/>
                        </a:spcAft>
                      </a:pPr>
                      <a:r>
                        <a:rPr lang="en-US" sz="1200">
                          <a:effectLst/>
                        </a:rPr>
                        <a:t>Morphine IR 30 mg tab</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10</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120</a:t>
                      </a:r>
                      <a:endParaRPr lang="en-US" sz="120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a:effectLst/>
                        </a:rPr>
                        <a:t>120</a:t>
                      </a:r>
                      <a:endParaRPr lang="en-US" sz="1200">
                        <a:solidFill>
                          <a:srgbClr val="000000"/>
                        </a:solidFill>
                        <a:effectLst/>
                        <a:latin typeface="Calibri"/>
                        <a:ea typeface="Calibri"/>
                        <a:cs typeface="Times New Roman"/>
                      </a:endParaRPr>
                    </a:p>
                  </a:txBody>
                  <a:tcPr marL="62864" marR="62864" marT="0" marB="0"/>
                </a:tc>
                <a:tc>
                  <a:txBody>
                    <a:bodyPr/>
                    <a:lstStyle/>
                    <a:p>
                      <a:pPr marL="0" marR="0">
                        <a:lnSpc>
                          <a:spcPct val="115000"/>
                        </a:lnSpc>
                        <a:spcBef>
                          <a:spcPts val="0"/>
                        </a:spcBef>
                        <a:spcAft>
                          <a:spcPts val="0"/>
                        </a:spcAft>
                      </a:pPr>
                      <a:r>
                        <a:rPr lang="en-US" sz="1200">
                          <a:effectLst/>
                        </a:rPr>
                        <a:t>237.5 mg (12.9% increase)</a:t>
                      </a:r>
                      <a:endParaRPr lang="en-US" sz="1200">
                        <a:solidFill>
                          <a:srgbClr val="000000"/>
                        </a:solidFill>
                        <a:effectLst/>
                        <a:latin typeface="Calibri"/>
                        <a:ea typeface="Calibri"/>
                        <a:cs typeface="Times New Roman"/>
                      </a:endParaRPr>
                    </a:p>
                  </a:txBody>
                  <a:tcPr marL="62864" marR="62864" marT="0" marB="0"/>
                </a:tc>
                <a:tc>
                  <a:txBody>
                    <a:bodyPr/>
                    <a:lstStyle/>
                    <a:p>
                      <a:pPr marL="0" marR="0" algn="r">
                        <a:lnSpc>
                          <a:spcPct val="115000"/>
                        </a:lnSpc>
                        <a:spcBef>
                          <a:spcPts val="0"/>
                        </a:spcBef>
                        <a:spcAft>
                          <a:spcPts val="0"/>
                        </a:spcAft>
                      </a:pPr>
                      <a:r>
                        <a:rPr lang="en-US" sz="1200" dirty="0" smtClean="0">
                          <a:effectLst/>
                        </a:rPr>
                        <a:t>1,875</a:t>
                      </a:r>
                      <a:endParaRPr lang="en-US" sz="1200" dirty="0">
                        <a:solidFill>
                          <a:srgbClr val="000000"/>
                        </a:solidFill>
                        <a:effectLst/>
                        <a:latin typeface="Calibri"/>
                        <a:ea typeface="Calibri"/>
                        <a:cs typeface="Times New Roman"/>
                      </a:endParaRPr>
                    </a:p>
                  </a:txBody>
                  <a:tcPr marL="62864" marR="62864" marT="0" marB="0"/>
                </a:tc>
                <a:extLst>
                  <a:ext uri="{0D108BD9-81ED-4DB2-BD59-A6C34878D82A}">
                    <a16:rowId xmlns:a16="http://schemas.microsoft.com/office/drawing/2014/main" val="10010"/>
                  </a:ext>
                </a:extLst>
              </a:tr>
              <a:tr h="289868">
                <a:tc>
                  <a:txBody>
                    <a:bodyPr/>
                    <a:lstStyle/>
                    <a:p>
                      <a:pPr marL="0" marR="0">
                        <a:lnSpc>
                          <a:spcPct val="115000"/>
                        </a:lnSpc>
                        <a:spcBef>
                          <a:spcPts val="0"/>
                        </a:spcBef>
                        <a:spcAft>
                          <a:spcPts val="0"/>
                        </a:spcAft>
                      </a:pPr>
                      <a:r>
                        <a:rPr lang="en-US" sz="1200" dirty="0">
                          <a:effectLst/>
                        </a:rPr>
                        <a:t>Morphine 100 mg/5 ml </a:t>
                      </a:r>
                      <a:r>
                        <a:rPr lang="en-US" sz="1100" dirty="0" err="1" smtClean="0">
                          <a:effectLst/>
                        </a:rPr>
                        <a:t>soln</a:t>
                      </a:r>
                      <a:endParaRPr lang="en-US" sz="1100" dirty="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dirty="0">
                          <a:effectLst/>
                        </a:rPr>
                        <a:t>1</a:t>
                      </a:r>
                      <a:endParaRPr lang="en-US" sz="1200" dirty="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dirty="0">
                          <a:effectLst/>
                        </a:rPr>
                        <a:t>120</a:t>
                      </a:r>
                      <a:endParaRPr lang="en-US" sz="1200" dirty="0">
                        <a:solidFill>
                          <a:srgbClr val="000000"/>
                        </a:solidFill>
                        <a:effectLst/>
                        <a:latin typeface="Calibri"/>
                        <a:ea typeface="Calibri"/>
                        <a:cs typeface="Times New Roman"/>
                      </a:endParaRPr>
                    </a:p>
                  </a:txBody>
                  <a:tcPr marL="62864" marR="62864" marT="0" marB="0"/>
                </a:tc>
                <a:tc>
                  <a:txBody>
                    <a:bodyPr/>
                    <a:lstStyle/>
                    <a:p>
                      <a:pPr marL="0" marR="0" algn="ctr">
                        <a:lnSpc>
                          <a:spcPct val="115000"/>
                        </a:lnSpc>
                        <a:spcBef>
                          <a:spcPts val="0"/>
                        </a:spcBef>
                        <a:spcAft>
                          <a:spcPts val="0"/>
                        </a:spcAft>
                      </a:pPr>
                      <a:r>
                        <a:rPr lang="en-US" sz="1200" dirty="0">
                          <a:effectLst/>
                        </a:rPr>
                        <a:t>120</a:t>
                      </a:r>
                      <a:endParaRPr lang="en-US" sz="1200" dirty="0">
                        <a:solidFill>
                          <a:srgbClr val="000000"/>
                        </a:solidFill>
                        <a:effectLst/>
                        <a:latin typeface="Calibri"/>
                        <a:ea typeface="Calibri"/>
                        <a:cs typeface="Times New Roman"/>
                      </a:endParaRPr>
                    </a:p>
                  </a:txBody>
                  <a:tcPr marL="62864" marR="62864" marT="0" marB="0"/>
                </a:tc>
                <a:tc>
                  <a:txBody>
                    <a:bodyPr/>
                    <a:lstStyle/>
                    <a:p>
                      <a:pPr marL="0" marR="0">
                        <a:lnSpc>
                          <a:spcPct val="115000"/>
                        </a:lnSpc>
                        <a:spcBef>
                          <a:spcPts val="0"/>
                        </a:spcBef>
                        <a:spcAft>
                          <a:spcPts val="0"/>
                        </a:spcAft>
                      </a:pPr>
                      <a:r>
                        <a:rPr lang="en-US" sz="1200" dirty="0">
                          <a:effectLst/>
                        </a:rPr>
                        <a:t>300 mg (56.3% increase)</a:t>
                      </a:r>
                      <a:endParaRPr lang="en-US" sz="1200" dirty="0">
                        <a:solidFill>
                          <a:srgbClr val="000000"/>
                        </a:solidFill>
                        <a:effectLst/>
                        <a:latin typeface="Calibri"/>
                        <a:ea typeface="Calibri"/>
                        <a:cs typeface="Times New Roman"/>
                      </a:endParaRPr>
                    </a:p>
                  </a:txBody>
                  <a:tcPr marL="62864" marR="62864" marT="0" marB="0"/>
                </a:tc>
                <a:tc>
                  <a:txBody>
                    <a:bodyPr/>
                    <a:lstStyle/>
                    <a:p>
                      <a:pPr marL="0" marR="0" algn="r">
                        <a:lnSpc>
                          <a:spcPct val="115000"/>
                        </a:lnSpc>
                        <a:spcBef>
                          <a:spcPts val="0"/>
                        </a:spcBef>
                        <a:spcAft>
                          <a:spcPts val="0"/>
                        </a:spcAft>
                      </a:pPr>
                      <a:r>
                        <a:rPr lang="en-US" sz="1200" dirty="0">
                          <a:effectLst/>
                        </a:rPr>
                        <a:t>30</a:t>
                      </a:r>
                      <a:endParaRPr lang="en-US" sz="1200" dirty="0">
                        <a:solidFill>
                          <a:srgbClr val="000000"/>
                        </a:solidFill>
                        <a:effectLst/>
                        <a:latin typeface="Calibri"/>
                        <a:ea typeface="Calibri"/>
                        <a:cs typeface="Times New Roman"/>
                      </a:endParaRPr>
                    </a:p>
                  </a:txBody>
                  <a:tcPr marL="62864" marR="62864"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81572018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8C9EF1-ACDA-4908-89E3-D84DE6DF4E53}" type="slidenum">
              <a:rPr lang="en-US" altLang="en-US" smtClean="0">
                <a:solidFill>
                  <a:srgbClr val="000000"/>
                </a:solidFill>
                <a:latin typeface="Arial Black" pitchFamily="34" charset="0"/>
              </a:rPr>
              <a:pPr/>
              <a:t>9</a:t>
            </a:fld>
            <a:endParaRPr lang="en-US" altLang="en-US" smtClean="0">
              <a:solidFill>
                <a:srgbClr val="000000"/>
              </a:solidFill>
              <a:latin typeface="Arial Black" pitchFamily="34" charset="0"/>
            </a:endParaRPr>
          </a:p>
        </p:txBody>
      </p:sp>
      <p:sp>
        <p:nvSpPr>
          <p:cNvPr id="5123" name="Rectangle 2"/>
          <p:cNvSpPr>
            <a:spLocks noGrp="1" noChangeArrowheads="1"/>
          </p:cNvSpPr>
          <p:nvPr>
            <p:ph type="title"/>
          </p:nvPr>
        </p:nvSpPr>
        <p:spPr/>
        <p:txBody>
          <a:bodyPr/>
          <a:lstStyle/>
          <a:p>
            <a:pPr algn="ctr" eaLnBrk="1" hangingPunct="1"/>
            <a:r>
              <a:rPr lang="en-US" altLang="en-US" sz="3800" dirty="0" smtClean="0"/>
              <a:t>Report</a:t>
            </a:r>
          </a:p>
        </p:txBody>
      </p:sp>
      <p:sp>
        <p:nvSpPr>
          <p:cNvPr id="3" name="AutoShape 2"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 name="AutoShape 4"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 name="AutoShape 6" descr="data:image/png;base64,iVBORw0KGgoAAAANSUhEUgAAA2gAAAIGCAYAAAFWmJw1AAAAAXNSR0IArs4c6QAAAARnQU1BAACxjwv8YQUAAAAJcEhZcwAADsMAAA7DAcdvqGQAAGn8SURBVHhe7d1vjCR5fed5HtWTetTP6kn1s5JQPyye9RM/GWnQ4cLVRy/rmWWXG3zcrA9zxzY2xy4cLQPyGCRjGR/S4tvm0KHuOrjVmr2zd734jLrdzCxtI1kwQiPLmhaDLTQqoUHIlEqjEsrLT2R+k2/9+huRkZm/yPj3fknfqsyIyMj494tvfDMjI95y586dye/8zu8QPYq36A/6hZXWQxuttKOjo8lb3vKWIuTi4mKys7MzOTk5WXS7devW5PT0tHis4e2/9df/3d3d4rFoeOtnbPizs7N5l5lHjx5Nrl69WjzWe2uY4+Pj4rl1f/jwYdH99u3bi2kTpYXofQ4PDy/1s9f7cVt/380/Pj8/v/T88ePHi9fYPNj0Kla11kq7cuVK8V8LQW+qBSJ6rImz56IFaxOmBSD2OtF/e6wF+tprr13qJ37Bpf20QMSeG99dK0PTlE6brVh7rZ8uTbdJx+1Xms1THfYa/9ier4LdYw/1bqVpy/S7001Ya5R019tlnV5pWkFpLkh3J7YbU/7wuy2jx34l++dRrpF0HF3D7rGHWGk9xErroXCl7e3tLXIFK7WaLw22ZWlLY6V1z9or7Vd++y9KA83aeKV98x1vL4KVtj3ZW9q7P/GfipX4+O5X5kMit63sHv/qgx8oVuTQ6LPKNlxaafaptP2XHCstopX4nQ9/aP4Mq+jMgcirX/5SsSJ//uab8y4o05mVFtFKHOJudVOdXmmpn3zvu8VKPH3ppXmXcerVSou02Ro7cSAS6fpKi2gl/u0X/nD+bHgurTQ7hyM9eowiWlkW0fBtxn989leLFRn1WyfaNsiWVodW4kvve+/8Wb+MdqWlfvC1rxYr8v7xbG/TZay0DXAggtpYaT10aaUdHBws/i/75jpaWRZoFi2th1hpG9CBiP1OYZtYaT3ESushVloPsdIyipaBPs9V7tNv1ox+m6YQ/bRLvyfQcq77+4HFStNI0h/iCSutHJ+IoDZWWkb2gbP+/+jPvzHvOpk899xzl04fv3nzZrEn+8hHPjK5du3apV+ninal2mXqv/rZz4GtvGCl9RArbQNpC9kWVloPLVaajhj1Eyep81OnaGVZ9E00DxZdREubiubBootYaVPRPFh0ESttKpoHiyq5Lo2xKlbaVDQPFl3ESpuK5sGii8KVNrSTVZdFNA8W0fBto6VNRfNg0UWstKloHiyq2GUIt42VNhXNg0UXsdKmonmw6CJW2lQ0DxZddGmlbfOH8l0SzYNFF9HSpqJ5sKjS1oU9WWlT0TxYdBErbSqaB4suYqVNRfNg0UWstKloHiy66NJKsx/Kj+28x2geLKp09hwRdA8rrYc2Xmk62VJyXMu37rnsKV1fX/eo0TT4e9usQrs6zYvG4U8M7SJaWg8VK43oV3T33hwoxUrroZVXmv2GzU4f0y861E3J274d0GP96kM3kPP3PpPotDPVh+rvD2b0Wv86HWz4+53ZTePsuX9v3110cGKsv7/hkN7fpssPq2nQAYmNR/TY3stuLmT1mh4r7Btte27v5W9ItEmN94upWYFNjPHFuGZej23iRCvDz1hKP86zFWfsNll+5qybhtOC0H8L6+5D0yC2EG3aLCT9b0ePopVm0uFE49cK1DSqu0X63MJeo+W1iV9MAXqjNyvNWo1tscZudZl2F99KI+luqy86u9K0EG1F+IWqblpRtjvVY/33K03Dqv+y3ZbtYm382h229TvqVXR2pW2iT61mHYNcaUPHSuuhYqWpNtFhqNUq/pegiNkH1G2gpfXQWist+obXAs3beKXpYicf/Y0/YKVtUfaWdv/GO4sr1qA5W9k9aiV+/zMvzJ8Ngw5ErEjftuIdNQH6tN4+4db/qo+AopVlUcfLn/4krXEDW2lpdWgl/uW7b86foUpnVlrqH/70T4oV+Y+vvjrvAtPZlRbRSmS32rOVljp//fViJermPtumvG/fMGxbr1daRLfXGnprLFaathqFfS2vrzbs6DE6hStaWRbR8G2HVqJufBf1WyfaNriWVoduPdnn1jjKlRbRSrToOlbamuyDCA5EUAsrrYeKlaam/vzzz4fXMI5EK8sCzaOl9RArbU3aO7X61cyqopVlgeax0nqIldZDrLSM/HLQ57fKdz/+8Y8Xn+NaDrTzS9Ofd1n/ZYohbET2A7pll3n1E5fGWHAggpWw0jL58Xf+uviw2W56pxvbiX4p6n/evL+/X3S3nx9rr2b97FeoOslK9LMrPVdoV2pYaT3ESluT/535trHSeqhYaToS0pYz1g+Mo/mw6CJa2lQ0HxZdxEqbiubDootYaVPRfFhU4UCkRdF8WHQRK20qmg+LLipWmo4eVZHbB5lDO1l1WUTzYREN3zZa2lQ0HxZdxEqbiubDogoHIi2K5sOii1hpU9F8WHQRK20qmg+LLipWmo4edcSo//a8yR/Kd000HxZdREubiubDogxfzbQsmg+LLmKlTUXzYdFFrLSpaD4suoiVNhXNh0UXFStNCVVnBenzRz2uOnKUaOYs+iiaD4sym15bfxNrtTS0i5XWQ2uvNJ2A+fTTTxc3ilu3XrETNu31dluSVWgcet2NGzeK5+teV18niNrp8F2/fjMtrYe4UyGwBTQ0YAu21tDWPb7MLZ2OaLqWdbNb4ZXNk45l7SZfng1f9rocln0sYvw0rDtdWg6qIaJ59eqOt+60R6JlXrYe2rCVhmbfrIqKIf1G2P7bStBCts+FrJv9ok7U3x77+2ypm90o1P77cZW9n9HzsmH0/vZe/nVpQ0un3a9gPdc47bFoWPW35zaMPffzLX44+6/h/b0v7dxHTYvYsH656b8tI+smvn+6LKy73VnQ8+/vx5FSt3Q5+m5+vfnX+2Glqr8tcz9/1s3ex5aR/vvXbkMnDx23NfNdM7b59jvMoaNGA7aAhrYG7YmVfXQIYo8tG/nH4rvbf//YvnK2bqLHfrwKHaal76VDKR2W67kdeirs0EiHTVX9FX5efDex53aYq9BwWB0NbQ228Sr8Rmn/3/rWtxaPxbqL/+JQ9YP++8Zi9Dgab9TQVJPouR77YWVZf/3382Ld0oZmj/1/rIaGBmwBDQ3YgksNTYcROrwRf4E6US2h/qLDEGATtg2NZVvaOKOREYHlaGjAFmy1oUW/HvLXZ476K4C+a72hpfG5X/t40egUX/9v/2nRDei7zjW0KFK6Zbw1RsXZ3/9w3gd9Ep0/OVSXGpr/1PHg4GBxiXex5/pVpP9lZBsNrY7Tl1661Bh1GxGgLb3MaLn846uvXmqMP/z6H8/7AHmNuqHV8fM335x86z3PLBrjq1/+0rwPUB8NLZO/+ehHFo3x5U9/ct4VmKGhbdH3P/PCojH+1Qc/MO86XqP9MGQdNLS8Ht/9yqIx3r/xzsmbb7wx74M+o6H10I/+/BuLxqj4yfe+O++DrrrU0Oy3RvqYX79j8teM0HUu7I7ZHg2tm9T4fGN8/cH9eR+0gYw2Yjos9Y1Rh61oBg0NpdT47DzUTUXbyZh+bkVDA7aAhgZsAQ0N2IJLDU2fNurTRX2y6C9dIGWXMqChAcuR0bAVm25nfUdDA7aAhgZsAQ0N2AIaGrAFlxqafaqoTxh1AVW7qbOom12TPf3UsW5EjahOROMi+heRsrNDou1AIbYdii69oU/Kte2WjevmzZvFf23TdqkO86Uvfam4D8L+/n7xXOf3KjScneubAxkN2AIaGrAFNDR0mv2ywNP92nS/uF/6pV8qDvtEV2ZTN7vdr3WP6LBQtw7WMNeuXSvCDjv96/zV3jS8DlkVet/0cFX9FXaY6ssuoaEBW0BDw1b47URZQR+uSdkHGENzqaHZp476z7mOQD5kNBSi5V4nUA8NDYVoudcJ1ENDQyFa7nUC9dDQUIiWe52oy28nOgtDV1mTUX4Ysg4a2jBEy71OoJ5LDc2u2agv/XRemH0Ea9d11N6H6zoOU7Tc6wTqIaOhEC33OoF6aGgoRMu9TqAeGhoK0XKvE+vQhyF2LiAfhtREQxuGaLnXCdRDQ0MhWu51AvXQ0FCIlnudQD2XGpo/iXhvb68IY8/1Gx3/Ox0a2jBEy71OoB4yGgrRcq8Tm+LDkJpoaMMQLfc6gXpoaChEy71OoB4aGgrRcq8TqIeGhkK03OsE6rnU0OxTR/vWfnd3t/gvZRdQBVblt6Wx2DijAViu1Yamn97oB4A+c4pdm69pur6ffvaj6wSmLKtH/XLTdOj9Xn755eK55t9+omS0rLZB1zXUe2u9HBwctDYdQ0NGA7bgLZ/73OeKDzQIgmguioxGEERzMS1PkusSAMiOhgZsAQ0N2AIaGrAFW2to9jY7OzvF/zb539JFZyfoe6T0uzM/nM2LffcVKVus+k5K42/qe8JVVqed3WPfi125cmWl7wztvZa9Z90zQFaZ9kj0+k3Hmct0OrYzJf5t7LH+ayVo46vqJr6/Nm79tyvdip5rw9fG44dN/2uYqKH5Yayh+X5+Y7FhraH516bjU4NK78gjflgbRs/9fKfzoutsih9ebFyaZhveRK/XY70+bWiiHaF/TbqM/bB+OHW35366xU+nbtSn/zZePdZyrJpvDVtnuVg3rV9b5n44TaPuSR29tmnT95q/a8P829hj/fcrwf5bNy1grRgtOOvvN1T7r4VnZ5bov++X/l+lofmNwYYT7fnFxuVfm45P/OOooYl/rvdNs6o2rnQjt+kQP62SLjf/eltW6iZ+vGrE9hr/X8s4zcLWX2wcVUcD0bRYN2vgVfNdp79oXOl76r8tI/vvX9u06fvPp2QL9FZ2l3t722iBqJsWgN8obeH4blro9joN78fh/4s9LmtoEg2v/wo/nKibbbB+WBtOe0rLdv799NyG9/OuYaL5tkPtdIOycaaPbTmJf+5fb9OmbmLLzjckPRe/jDV99lj8Yxu3qLsvEfx8Sjov1t3/L5tv+x/198v8tddee6Kb6L8tL//apk3fdz4FHWIrZmzGON8d3Pwa0cmGBgwNDQ3YAhpaQ/xi1eNli9nXR3UPITddddHrrdum48Zl0+XJEl2HFpstOhXmeqwPelR8+36iRuQ/BVTokzN7rI+i/fDW0Gy8zz777KK/fapq4xL9t8dve9vbFs+r+ov+6wMB3993s+f22L8Wq5kuN5bcOrTYbNHZf31amHYTPbZPySxz6bk1SlF3fQKm58s+pRNrhPapYNmwy/rbf//Y/tvXB5pO8a/FaqbLc75ksRItNlt09l8NTR+n+36SfmzuX+cfm2UNTZF+8Vo2rP0v66/nvr/vpq9CfD//WqxmugznSxG9wOrqJxoasAU0NGALaGjAFtDQgC0IG5pOwvT0aZr97IBPnZCLbUt++xqqsKGJnWUv/oaE+l5GAaxCV4JK2bbkt6+hKm1oQE5RQxsTGhq2goZGQ8MW0NC22NCie2vVCfQfDa0DDe3+8VERUT8F+o+G1qGG9tV/8t6wP/qPhtaBhubjuX/9tck33/H2RXzq+XGvoKGgoXWsoUXx+O5XFg3v/o13Ti5+9rP5GNEXNLQeNLTIS+9776Lx/d0ffXHeFV2VNjQ7E0S/GNeZIUO/AlhvG1rqR3/+jUXDU/z0lVfmfdAFaUOzzU7/dSpWetrf0FxqaLaXSWda9zG2U2R07Yt1T8GKGlGdWNfffPQji4b33U98fN4VbeDQ0TU0z67mKv6kz01SfNSI6kQuP/nedy9lvdcf3J/3QdNoaCUNzeRM6VEjqhNNeuX3f2/R8L79/PvnXZEbDW1JQ8spakR1YpvefOONS1lPn3hiczQ0GtpS/usFxfnrr8/7oC4aGg1tLTrMtIanw09Uo6HR0LLQBys+6+mDF/wCDY2G1hh9pWANT181jBkNjYa2NfoS3Wc9fck+FmlD09dF+j5Wmx9nhmQWNaI6MWQ6fcwa3rfe88y86/CkDc02O/0f3ZkhTYsaUZ0YE50w/ZfvvrlofEP5eoFDRxpa5/3w63+8aHiKs7//4bxPf9DQaGi99J0Pf2jR8L7/mRfmXbuLhhY0NN2eR6yXL1ajolULsU5EjahOROMiLscXfus3L2U9PY+GazPG7FJD0ydBdsM8US/dhM6KVRvUvWQlUSOqE1jPy5/+5KLhKQO2iYa2bqtZQ9SI6gTyUG3ns55qv22hodHQRu3VL39p0fD0aWdTl4mgodHQkND3edb47Aplm6Kh0dBQIVdDe+GFFyZ3796dP/vFr/n1nzNDMosaUZ1A/6UZzTY7NTTODMksakR1Av3HoSMNDVtAQ6OhYQtoaDQ0bAENjYaGLaChuYZmH7mmF0jt6wVU0R00NNfQjDrZicUylAuooj00tKCheUO/gCq2g4a2pKHlFDWiOoH+KzszRL8O4cyQzKJGVCfQf2lG02ZnF+fhzJDMokZUJ9B/HDrS0LAFNDQaGraAhkZDwxbQ0Gho2AIaGg0NW0BDo6FhC2hoNDRswaoNLdoOLIy/DKLfjE9PTyf7+/uTa9euFf0/9rGPTQ4PDxfD6P7sV69eLU4zVDebNj3Wubz6ry/SNR59ma730bg2MR2nm8I562T/uYAqsWlEZ4bYthSdGRJtBxZGJ7or1HDOzs6KEI1Pocah8OftioZXw1P3i4uL4r+6iRqaQj71qU8V//Ueu7u7xeN1XWpomnldQNU3NC6gihzU2Dy/LXFmSGZRI6oT6L+0oY0NDQ1bQUOjoWELaGg0NGzBqg3NrpRsV0v2z0WfHdgHKtqE7UMNPVZ3/ynjzZs3i//6JNLqweeee24xTTacfUppz+1DEb3mmWeeKT6FVPj3FfsgR+PTdPj3NtPnSZcGRY2oTqD/1s1oD951Y9G4jDZ8o08LtfFrAzf2KaO6ixqaNnM1NP9Jpf+0UexTSnudNTT71FGN0PrpdfZJp8Yr6mf9/fQIDQ1bwaEjDQ1bQEOjoWEL0oZmm90WN79W0dCwFemZId/+9refOBtkyGho2AoOHWs0NJ03po80xX/is6qoEdUJ9B8NraSh2ceUYh+Jiq5cxJWKhyda7nWiLhpaSUNrQrSi6gSaFy33OlEXDY2GhqloudeJumhoNDRMRcu9TtRFQ6OhYSpa7nWiLhoaDQ1T0XKvE3XR0GhomIqWe52oK21ottltcfNrFQ0NhWi514m60jNDhDNDGhKtqDqB5kXLvU7UxaEjDQ1T0XKvE3XR0GhomIqWe52oi4YWNDTrZP91fqP9TFyCl9QSrag6geZFy71O1EVDq9FquIDq8CNa7nUiGldZjNnShqZrKOQSrag6geZFy71O1EVDW9LQcopWVJ1A86LlXifqoqHR0DAVLfc6URcNjYaGqWi514m60oZmtf4WN79W0dBQiJZ7nagrymicGdKQaEXVCTQvWu51oi4OHWlomIqWe52oi4ZGQ8NUtNzrRF00NBoapqLlXifqoqHR0DAVLfc6URcNjYaGqWi514m6aGg1GhoXUB2+aLnXibpoaEFDU8PyuIDq8EXLvU7URUMLGlpTohVVJ9C8aLnXibrShmab3RY3v1bR0FCIlnudqCttaDorhDNDGhKtqDqB5kXLvU7UxaEjDQ1T0XKvE3XR0GhomIqWe52oi4ZGQ8NUtNzrRF00NBoapqLlXifqoqHR0DAVLfc6URcNjYaGqWi514m6aGg0NExFy71O1EVDCxqanc9ovbiA6vBFy71O1JU2tHW3ob6azu/yOV52AVUA1ZY2tJwXUAXGamlDA7A5GppD9kZTWmto+/v7xf+zs7Pivzk5OZk/2g7Nvn5fpx+2Xr16dfG7O7PJD11X8eKLLxbTcXp6Wjy/uLgo/ov96DZdVk3x7+Onw9bNtqZjSFpraPYpZrrS1M0a4TY8evSo+L+zs1NkNE2XaDrUzzb8pum97P303n4D1/N1f2y7Lk1LF6ZjKKbLbrr0ADSKhgZsQdHQ9GUiQRDNxaKhAQDQZyQ0AMAgkNAAAINAQgMADMIgE9rR0ZFmrIhtnadYh04M1jRt25UrV4r33d3dnXe5vIx8bEo/Co7Go26Hh4fzZ7MTldVt2Qnkmywzvc6H3xbaWher0jTaube5ROPUifO2nBR+W2mCbZMWmyrb7talceVe7k3ryzbdpOn8DyehLduofSMyeo0arzVoa8g2nP2woGw4OT8/Xwzv73al53YCvHbc6fTZ9PjX6MR4dVP4BqXndlK/IvqVSjR/9lwRNdBomdUdj35RlA5Xtg7UrSqh6XE0f3581k9h0xAtQ5N2t3WncS9bF+pftr5F3RR+nvS8bB1F0+mTiB/WdkyaR/vvVW1vZe+/bJw2LZ6e+/mLtgtZZd6Mutu4bX7UVvQ6/Ygm3TnbuPz0eH59lq07G4dNT9U61nO/jOy1Vetbj21c6XTaMFWvt+my5wqbhqitpcOl2/Qm+5K+ms7PcBKarfSUNRitRP9cDSjdCPTYVr5tnJIOp/dSwxO/g/Gv12PfyP04rMHaOETj9I3Kv4cfr58uqZo/Sxx6HPHTVDUeaxx+4/eNTCHpcjLq5htzlNCWLfd0GqJl6KmfX/5+WSxbF+l82LpI17XC7zCjeShb1/Z6Cy33dBtQdxunSafBb2/R+9cZZ7pNiap4P8/RdrHKvHlpf9s2yrZtH5oXG06hdezXV7ru9DhaLmXrWOw166xvsX7rvL5uW0uH8/OTrvNo3iSd7r6bzsuwPnLUyvGNy69EazT2cZusuvGr8diO0W+warC2gdnrbXjj30tHtRLtZLWB+vcQ/zjaCPU8mj8//kg0/9F4/HyKbzB2hC7p+Ix1t+nwrxE9rlrukk5DtAw9dbPlb+vG5s2Pt2pdpOtb/Hg0TcvWUTR+SwS2M9LyFN/dHts4Zdn2Fr3/snFKuk3Z+rHp0+Nou1hl3jw/Pm/Ztu2Xt+fXp38sehwtl2Xr2D9eZX3LJq/361jK2lo6XLQMtA6q5i1a3n02nRdOCqkjbSQYNtb38LGOh0f5jIQGAOg9EhoAYBBIaOiNIX1EpPmw7zH6go/o0HXKZyQ09ELZDlXd7Et3O1EiPUGkDn3hHp2oILl35hpXWwktPTuuTN3hgK6Ybq8kNGyfTxBpstBj7ez9mXNiZ8+l1M0Skc4Is2HstHOjhKWzxezssHRHXTehRdNrZ1NGw9n72PuLuvt5tDPVNM1+mGi8Uvf1ljT966sSVdVwvl/ZshUNE70v0LTptkZCw3Zop1e14zd6rOEs8VhC86eLe+oWJaJop5sOpyRpw2yS0GwHHp0WbqKdfjqPXtl4ZZPXp4mqbL2smtBs2WmYsukGmjTd1khoQBPShAagWSQ0AMAgkNAAAINAQgMADAIJDQAwCJUJbdqr+G+nBttzO9vMzowSO5tJZzf5x+JfCwBtsP2SnbXp90vpPgv9NF2H5QlNpzR7Wun2exexU5DFn/brHytM2cZChQggh2X7Etsfpfslv89Cf1UmtDquXbs2f7Q+EhqAHNiXjNvGCS0HNkIAObAvGTcSGoDBYF8ybiQ0AIPBvmTcBpvQfuW3/2KrAaB9JLRxI6FN45vvePvk/vHRIvQ8Gq4qALSPhDZuJLRpRAktii/8d785+Ze/9ZVwHADaR0IbNxLaGvGvPvTFyVd+9f1h0vvuJz4++cn3vjufCgDbREIbNxJapkgpqSm5RUnvbz76kcnpSy/NhwSQS9W+RBeKsItF6D5yuoec7vmmi0UcHBwU3ff29or/6CcSWqZYx09feWXyyu//Xpj0vv38+yf/8Kd/Mh8SQB3L9iWW0HTVI10CS5f1Ozk5WVwpJL06EvqFhJYpmnL++uuTv/ujL4ZJ71vveWbyg699dT4kgLb3ZWhXZUKzo5X04sTRdc+6di3HKOk0GW26+NnPJo/vfmXyl+++GSa+V7/8pcmbb7wxHxoYLhLauJUmNCUzJbCdnZ3i82Y9tosR25WpVarryvtpN/9Y9FhRhoS2HT/8+h9PXnrfe8Ok97df+MPJ2d//cD4k0E8ktHGb5hk+cswRQ/H6g/uT73z4Q2HSe/nTn+QMTnQaCW3cSGiZYkx+/J2/Ls7UjJKeuqs/0AYS2riR0DIFLlMl9/3PvBAmPVWAP/rzb8yHBPIhoY0bCS1TYHX6zk7f3UVJT9/16Ts/YBUktHEjoWUKNENnZ+oMzvs33vlE0tNZneqnszwBIaGNGwktU6Bd+j2efpeXJj2Ffsen3/Nh+Kr2JTpz2/9w2n5eJFwpZBhIaJkC3afv7f7qgx8Ik56+79OVW9Bvy/YlltDsklfClUKGg4SWKTAMusZm2RmcXHi6+9rel6FdJLRMgfFQUtNv8qKkp2So3/KhHSS0cSOhZQrA+8dXX+XC0y0goY1baUJLv0DVZ87PP/988dgud+X5L1X9Y3+bBv2PkNAwRjpRRdfZjJKeTnDRGZw/f/PN+dCog4Q2bqUJTSyh2bUZFf4Cw5a4xH+p6h9zcWJgfUpoXHi6PhLauFUmtDrsAsSbIKEBm9GP0PVRZpT09NGnPgIdAxLauG2c0HIgoQHNG8OFp0lo40ZCyxTAEOjC0vp5QpT0dAanftZg1O3+8dEi9LxtJLRxI6FlCmAs9AN0u/B0nxJa1YluXClkGEhomQJA+5btS8pOdONKIcNAQssUANrX9r4M7SKhZQoA7SOhjRsJLVMAaB8JbdxIaJkCQPtIaONGQssUANpHQhs3ElqmANA+Etq4VSY0fwqrTm2153aKq79Oo+/mH9e9lmPuiJJOkxFNA0EQ2w+MV2lCU/Ka9prs7OzMuzz5Gw5dx9GuvO+7+ceix4oyTWyEUdJpMgC0j4Q2btM8w0eOOQJA+6r2JTogt4Ny3dbq7OxscUDOlUKGgYSWKQC0b9m+xBKa6OsQJTXhSiHDQELLFADa1/a+DO0ioWUKAO0joY0bCS1TAGgfCW3cSGiZAkD7SGjjRkLLFADaR0IbNxJapgDQPhLauJHQMgWA9pHQxo2ElikAtK/pfVnU9peFXLlyRTvbIh49elR0MxcXF090E7tUoH4Efnp6Wjze398v/qf0O7qbN2/On12m8dt7G/vdXW7Xrl2bP2rHdB7jhBb9qt6uy2i/rvf8L+39Y71WK+vx48fhShMSGoAcqvYl6T7N75fqXikkavvLwvjr2vofcvuEZolH+9uqhGaJw/5rWEtoGn53d7d4LH78Nv8a/urVq8V4/fh1uUKbBg1j/ey/vUbzYsPJ4eFh8b+zCU1s5o1myicl2wjEryD/uO7FiXOLNqwmA0D7lu1LbJ+W7pf8PmtsfELru8qEVoddgHgTJDQAOTSxL0F/bJzQciChAciBhDZuJLRMAaB9JLRxI6FlCgDt2/a+7JvvePvk/vHRIqrou6qmzi7UiXp2foPex58Uskx6IkedadR7TFNHEcss+16y7NwKU3b2ZoSElikAtK/JfdkPvvbVIoGl4RNa1P9vv/CHxevtrEElHvv/1FNPXTpj0J+RaN11BqGGs9ekZxiKdvq6sbLovAY7G9Kf7GLj1nj8WY3RGZO+W/R+Ni3Gn+Vo47f/er0Nr/kQG5+dzWnPbRn511tCszMsq0zHQULLEQDa1/a+rClWxeSo8CxRNMESYVtIaJkCQPuGmtBQDwktUwBoHwlt3EhomQJA+6r2JXYhCH2/ZN83iX2ch/4joWUKAO2r2pfYiQs6ucAueVV1ST70T2VCm/aaP5o93tnZKR7r6EbP/ZGN75b212NFGRIagBzaPjhHu6Z5pjyhpb8f0OmXOs3SzrTRc+O7+cd+mLLSXu+fO6Kk02RE00AQfYto224yomnYNDBelQmtjhynaTaxEUaNp8kAhiDatpuM3Eho47ZxQsuBhAZ0Q7RtNxm5kdDGjYSWKYAhiLbtJiM3Etq4kdAyBTAE0bbdZORGQhs3ElqmAIYg2rabjNxIaONGQssUwBBE23aTkRsJbdxIaJkCGIJo224ycqval/gzsrlSyDCR0DIFMATRtt1k5Fa1L9E9w2Rvb48rhQwUCS1TAEMQbdtNRm5t78vQLhJapgCGINq2m4zcSGjjRkLLFMAQRNt2k5EbCW3cKhNadC1Hsc+iPX+rb/+4zpevJDSgG6Jtu8nIjYQ2brUTmiUpb3d3d/5o9kWr/feP63z5SkIDuiHatpuM3Eho41aZ0LaFhAZ0Q7RtNxm5kdDGjYSWKYAhiLbtJiM3Etq4kdAyBTAE0bbdZORGQhs3ElqmAIYg2rabjNyq9iUXFxfF9/gnJydcKWSgSGiZAhiCaNtuMnKrsy9RQuNKIcNEQssUwBBE23aTkVvb+zK0i4SWKYAhiLbtJiM3Etq4kdAyBTAE0bbdZORGQhs3ElqmAIYg2rabjNxIaONGQssUwBBE23aTkRsJbdwqE9q01/zR7PHh4WHxWKe86rk/3dV3S/vrsaIMCQ3ohmjbbjJyI6GN2zTPlCe09OLEdj1H+28XKxbfzT/2w5T93oOEBnRDtG03GbmR0MatMqHV4W9rvi4SGtAN0bbdZORGQhu3jRNaDiQ0oBuibbvJyK3OvsS+FjFlnxyhf0homQIYgmjbbjJyq9qX+K9QuFLIMJHQMgUwBNG23WTk1va+DO0ioWUKYAiibbvJyI2ENm4ktEwBDEG0bTcZuZHQxo2ElimAIYi27SYjNxLauJHQMgUwBNG23WTkRkIbNxJapgCGINq2m4zcSGjjRkLLFMAQRNt2k5EbCW3cSGiZAhiCaNtuMnIjoY1bZUJLr+WoW5fL0dFR8d+z6zfqNf5xnV/kk9CAboi27SYjt6p9id8vYZjWSmhmd3d3/mgy2dvbW/z3j/lFPoAu8PslDFNlQgMAoC9IaACAQRhdQtvf358/Wk6fufuPWf33gUNwcXFR+jFw2W2B0mUi9t1E32l5PPfcc/Nnk8lb3/rWyenp6fxZOX00n348P5RlYp555play0KGvI2g20aZ0PR9nhqn/p+dnS123tFO3BqmklndBt0XPqH5G7GKLYvoC3S/s/Lfo/adLY+Dg4Ni/m07sYOgp556qvQgwC+nIS0TuXr1qnYURYjfNsqWx1C3EXTb6BIagM1EB35AF5DQAACDQEIDAAzCIqERBEEQRF9D5wEUCW2e3AAA6CUlNRIaAKD3SGgAgEEgoQEABoGEBgAYBBIaAGAQSGgAgEEgoQEABmGQCU0XS9UsKbp2UVRN07avOq4L7NrysIsr+2XkI8e0aTzpncl1YWd114Wgje56rm7LrDtd9p4W6baw7ni3af5D0fmzPMrGacvJoskLcfttUpFuL+vINR5pYrlvg6Z5zHc1GFxCsw3RXyG/7PYoY6Erou/s7MyfPUnLq86O4MqVK5PDw8P5s3LR+DZJaF7daRB7T6PXptPQddtOaLYztIRTd1mvym8P5+fnWd5L4xhKQqu7na/SHsZgcAlNs1J2hOKPCv2Gr+c6GrV+emwNzm8s0XAmvb2GaBxKJEoo1l3/7b399Hi24/Xd1cBUYUTTZaL5s4ZpEfHDSzQemwcLsR2Rwi9zPffjE78DMz6hVc2fjS+ahrJlKDYuT89t3Hps0xmNR4/L1reNW2HzVDUPZdNp3dL1ad3LdqzR9rZsG7Hhy8apbn492nhs/qLtQladN0nHrfmxgy5110Go/vsDUxuf34Y89bPp0uN03UXLJRpO0mUUvX+6vPVY0uGkzuttuuq2tWg4/ffrZt19SV8NKqHZSvf3YTK28rTB2sdtfuO3RWA7Cm006fj8cOnO2KpAn7z8Rmzd9F/va+O2jds2UnWzhpG+h73Wpt/PZ9X8aTx1K7Sq8aRHg36cGs4vJ3uNsfH6Rl53/vz4/DSULUNj7+n5ZWHjrVoX9vpoWsW/R9k8VI3f5kuPfXebRz1WeGXb27JlWDVOUTe/DG0ceq+y7WLVeTPp9qDHaUJQaPrLlndK3f172nDrtunocbS+/Xitn72nLHt9tL7qtrV0OBufPV5nX9Jno0lo2sBs5Up6RGgbQdpgfD//2N7Ldiy2AVtI1Pj03I9PYeOwcdpRon8P3yhEj/1Oomr+/E48onHZNFWNJ208vhH7cfjHxpaF7cCkbAciehztHKMGrLBl6EXL3y8LP95oPL6/XxfpulZonS2bB0W6rn1ouafbQDpOk06DlL1/3XHa8MYntKrtQsPYcFI2b56tGx8+uaXbdjqs5sU/F/2PtsF12rRfRqus7+g9V3m9zXfdtlaW0NJ1XjZvosd+effZaD5yjBqkPddrog1RfD//2G8gGpc1br+xRDtUPw6x4aOdmX++bCOsmr9NE5o9943Hz7/4cfjHxj6WShNatNxEj23+/PjSBix+GXply99e78cr6Xh8fz+/0TTIsnXkxx8tD0m3gXScUra9lb1/nXGKDW9s+Wkaq7YLqTNvnh93Kp2OsuWd0uuibXCdNu2X0SrrO3rPdbYX/5qqtpaO2/ql69w/r3rfvhtcQrOPYGzla8PyG6gakP/IRPzjZRu/9fPVRbrTt+7puETPNT41eqsk06rBNlD/Hss2wqr5WyWhVY3Hz6dvILYD88vJHnvqbtORvqZq/vxwfhrKlqFJl7+tG9uJ2nir1oW93q8L28ZsPJomKZuHOutay9MvP+uux36cUra9LVuGVeMUP7ytH3tN2Xax6rwZWze2DD1199t22fJO2TSlj9dp035ZrrK+o/dcdXsRv46r2pofTnw/PbZ1UDZvosd+effZ4BKa2EpX+JVtG5nCEp7oed2NX4/13w8j1u21115b9EvHJXpu47OdUbojVre0e52NsGz+/I4mouFtmqRsPLYjU4hNk5axGla6nCI2zwo7epSq+fPjS6ehbBmKnw+FNW6jblXrwvrb6z2bXoUto6p5WGVd+3m0nVnK+vvtrer9VxmnRZpsyraLVebN2LjqJDSJlndK/aJt0N7LRMPpvx8mXZZ113fZe9Z9fbS+xIZN21o6nP5bP7F+fh1UvW/fDTKhNUWLyW8sGDbW9/CxjoeFhLYCNv5xYX0PH+t4WEhoAIBBIKEBAAaBhAYAGAQSGgBgEEho6BVtqkP4Ej89dbovhrL8MUwkNPRKtENNf2+m8L9xq8t+vxj9NkrUL9fOvO2Ept+Opb/Li6TD5VwGQG4kNPRKtENNf6SrnXD0Y95lSGhPqjsc0AUkNGyVNjUfVknp8dve9rZFd7vCi78SgsWyhKYrKVhCs8sOWdjO2RKKhfjnUeLy3fU4nV57rLBp0eNnn3120d2mK7pag4XNu4bR8L6fH1daOVlUvV7LO10m4p8rqoazZVC1bKP3BZpGQkNrtNn5BGGP/c4+vWyXH874hGaXddIwlgztUkNWgWnnqqSXVh6rVGh6bJcLipKTH87ex79/Oo9pAk+HET2O3nOV19t0VVVeVcNZv6plW/W+QJNIaNgqbWo+/I7fHvvr4JXtUL30O7R0J2sJyu+E7bHCEmY6vPVX2PNl0ytlw/n39zt9zaMe+1iWGNJlZK+zWJYQo+Xqw96nbPlXLduq9wWaRELD1thO0OhxtOP3O2v/8aHtNG04Y8OnlZXfyUq6EzY2TFl/o37LplfS4WxnbuNPk42fR69uQlvl9VFCq1ovZQmtatmS0NAWEhq2SpuaD7/jj3bW9hGihXawNpwpS2hit82w8Dt0393Y8/Q9xHf3j5clNB/++y09l3QerXvdhLbK623+/fdfYo8t7H2i4axf2bIloaEtJDSgQWpalgAANIuEBjSIhAZsDwkNADAIJDQAwCCQ0AAAg0BCAwAMAgkNADAIJDQAwCCQ0AAAg0BCAwAMQmVC0+V1Tk5Oisd2mRtdwsau45a+zHfzj+0yPfzAFECbtB+ya1Om+yW/z0I/La3QfEIzSmjW3WjjMNevX58/mhQbi79+HAC0SdeaFL9f8vsvDrz7q3ZCM3ZxVdFGoCuHi20k4kfnE5ofBgDaYPsjv1/y+yYSWn9lS2i6fYTdguPevXuLx/q/t7dXDGP/AaANlsTE75f8/stuiYP+2fikEN26wpIaAABt2TihAQDQBSQ0AMAgkNAAAINAQgMADAIJDQAwCCQ0AMAgDDqh/cpv/8XWAgDQLhJapgAAtIuENo/7x0eXIhqmKgAA7SKhzYOEBgD9RkKbR5rQvvmOt0/+4H0fnTz3r78WDp8GAKBdJLR5RAktjX//rn82+fj/+Hvh6wEA7SKh1YiP/sYfTO7+0/eFSe7f/osPTT7wm1+evyMAoC0ktDXin/+b/zD57PtvhwnuL999c/L47lcmP3/zzflUAAC2gYSWKX78nb+e/M1HPxImOXVXfwBAc0homSKlCk2Vmiq2KMm9+uUvTc5ff30+NIBt0A0+7abFBwcHxf/9/f3ivo7c4LP/SGiZoo6ffO+7k+9/5oUwwX3nwx+a/OjPvzEfEkBTLKEpeWnXpxsU37lzp+gmt2/fnj9C35DQMsW6/uFP/2Ty7effHya5V37/9yb/+Oqr8yEB5GAJ7fDwsPh/dHREQhsIElqmyOXs7384+dsv/GGY4F5633snP/z6H8+HBLAq7eoU+ljx1q1bxWNLYNYP/UVCyxRNev3B/eIjySjJvfzpTxYfZQLA2FUmNP8FqspyE32B6rs9ePDgUn/78nVvb6/4vy1R4mkqtunNN94oTji5f+OdTyQ4+9nAxc9+Nh8aAMZhaYXmE5oG0/Po82bfzY9O/ZUYxQ+zDVHiaSrapirtu5/4+BMJTqGfDZy+9NJ8SAAYptoJzajaWjeh6TPrbYoST1PRRT/42lcn33rPM2GS+7s/+iI/GwAwKJUJTZ0V+tjw6tWrxWOd4ur7XVxcLJKedUsfP3z4sHicJsemRYmnqeiDn77ySunPBv7qgx/gZwMAem3jk0K2/THiKqLE01T0lX42oGQWJTn9bEBJEAD6YOOE1mVR4mkqhkI/G9DHkVGC088G9DEmAHQRCS1TDJlOKCm7TqVOROFnAwC6gISWKcZEPwko+9mAuvGzAQBtIKFlirFb9rMB/TgcAJpEQssUeJIu06Xv3aIkp8t76fs6AMiFhJYpsJwutKwzJ6MEpws064xLAFgXCS1TYD367VvZzwb0mzl+NgCgLhJapkAeunpJ2c8GdNUTnXCim6cCQIqElinQnB9/569Lfzag7uoPACS0TIHtUYWmSk13FoiS3Ktf/lJxRwIA40JCyxRol342oHvDRQlO95LjZwMQf0ssf7H06JZY6B8SWqZA9+hnAzp7Mkpy+tmAzrrE+FhCu379unZ+RZKL7iCC/iGhZQp0nxKYElmU4JT4lAAxfJbQ9vf3i/+q1Ehow0BCyxToJ30UqY8koySnjzC5TuWwaFensI8X9Ti6/RX6iYSWKTAMOplEJ5VECU4nofCzAaC7SGiZAsPFzwaAfiChZQqMh/1sQD/0jpKcfhiuH4gD2C4SWqbAuOkSXbpUV5TgdGkvXeILQLNIaJkCSOliy2U/G9BFmvnZAJAXCS1TAMvodjllPxvQbXb42QCwmcqE5n9VL0899VTx/OLi4lJ38b+0f/DgwaVf3R8cHBTD7O3tFf+3JUo8TQWwDv1soOyEE90wlZ8NAPUtrdAscdkPDy2h6SX+Zf6Hib67fqSoxCh+mJQmJHdEiaepiN6fIFaNz37qU5P/89efn/x/R//NEwlO3dRPw0SvJWaB8dL6Vz5bmtA0iIWxqkzqJDR/7bRtiBJPUwE0RVWaqrU0wSlU3Z2+9NJ8SGDcKhOaOissaYkSnBKZuu/u7l76+NGGTx8/fPiweGzDbUuUeJoKYJt+8LWvFt+7RUlOPxvQ93XA2Cyt0Jap+hixbVHiaSqANulnAzpzMkpw+tmAzrgEhm7jhNZlUeJpKoCu0W/flMyiJKffzCkJAkNCQssUQNfp6iX6ODJKcLrqiT7GBPqMhJYpgD7SCSX8bABDQULLFMAQXPzsZ8V1KnVngTTB3b/xzqKf7khg7h8fXQqgTSS0TAEMlao03RsuTXBFkiOhoUNIaJkCGBNdpks/G+hbQiu7+pG/0pH/mRL6hYSWKYAx6mJC005NUcYSmr/6kf/5kS4GgX4ioWUKAP1gCU27PQsS2jCQ0DIFgO6zBJZe/UisH/qLhJYpAADtIqFlCgBAu0homQIA0C4SWqYAALSLhJYpAADtIqFlCgBAu0homQIA0C4SWqYAALSLhJYpAADtIqFlCgBAu0homQIA0K7KhLbKrRZ8twcPHlzqf3BwUAyzt7dX/N+WKPE0FQCAdi2t0CyhLbvVgu/mR6f+Sozih0lpQnJHlHiaiuj9CYLYfmC8tP5rJTQNYrFuQrt161bxf1uixNNUAADaVZnQ1FlhHytKmuAuLi6e6JY+fvjwYfHYhtuWKPE0FQCAdi2t0Jap+hixbVHiaSoAAO3aOKF1WZR4mgoA3edPdLtx40bxCZO+FolOdEP/kNAyBYBu0E5NUcZ/9WFfmUTnBaB/SGiZAkA/+IR2eHhY/CehDQMJLVMA6D7t6hT6WPHKlSvF493d3Uv90F8ktEwBAGgXCS1TAADaRULLFACAdpHQMgUAoF0ktEwBAGgXCS1TAADaRULLFACAdpHQMgUAoF0ktEwBAGgXCS1TAADaRULLFACAdpHQMgUAoF0ktEwBAGgXCS1TAADaRULLFADGIWr/VSG6E7Z2s4qdnZ2im3fz5s35o1/w92i7du1a8V/jOT09LR57t27dKm5WWna37aOjo+K9dcdu0fBN0J2/o+nbFhJapgAwDlH7rwrP3zxUu12FEpH+62ajV69eLR4rMVUlNCWO+c676K5hLWmdnZ0tHltysYSp19kduu19dT84jV+Pbfr02JKf9dPr/Gs0Dj02evz00093N6Fphuzurjdu3Cj+q5vdttzTgtJK0AJ/8ODB4rH+HxwcFMPs7e0V/7cl2riaCgDd5/dpfr/k91/6XyVq/1XhWcJ4+PBh8V/UzRKOJQklt2UJzf+3BGXTrsToE4uvAC2h6bV2c1Mbvyo3mwZLC9ZP//1rbBhNv+ZHidSmpy1LKzRb+TaTYlnav8wvfN9dM2uZ3g+T0oTkjmjjaiqi9ycIor0oY/s0v1/y+yZLOmWi9l8Vno3bEqf9t4SjRGb//TTZR4T2f1lCE1942Pj1eiUeP25Vc0qAouRuSdP4hGb0mv39/fmzX8yPxtuLhGbsqEa0MG0B+gVUltCa+ty2TLRxNRUA+iFNaFaVmGUJbYh8suqzyoSmzgolLf+ZrBKZHqv09EcBNnz6WOWoHqfJsWlR4mkqAHSf7Ze0T0v3S9YP/bW0QlvGH9l0TZR4mgoAQLs2TmhdFiWepgIA0C4SWqYAALSLhJYpAADtIqFlCgBAu0homQIA0C4SWqYAME73j48W8c13vH3eNWY/YM5NP5/y14hMrxRSJb26R93fC9tluuz3fFWqhll2pnz6g/EqJLRMAWD4Xnrfe4uk5SNNaGnoNaId84svvrj43Zv9gFs7e+3UbTesq3rosf3e1xKVHivsSh82vGjc9+7dKxKTfyz2OrFx64fU+q9p0PvME0ExjMYddbPHxl9kQ9T/l3/5l4v3Ta8uovfx82vJ0K4uInpuic+mT8vKfgP905/+tPhvl96KkNAyBYDhixLWsoSmENtxWyLQf10ySglKu2CFdvr+uovW/eWXXy6Gs9f64cWqGCUEVVh2+aqya0ZaotGwVqHZf0tovlv6fuITWnotxyih+fm1BGmX+LLnCvGvt3nTuKuSmZDQMgWAcfKJ68G7Zhdxj9h1Gm3nr527rk4v/rqIlnRsOCWdP/uzPyu6GT+82E5fwyp5WELTf3W3/zZuf+3GNHlFCS19P/EJzcav12p4G78lIJsmm9/0mpU2vSZKaEYVWxkSWqYAgKbY91q+4tqEJYzcLAG2hYSWKQAA7SKhZQoAQLtIaJkCANAuElqmAAC0i4SWKQB0n3Z1trvTCRZ67E9FR7+R0DIFgG7TGXh2CrvOxLMf8doZhOg/ElqmANAN2qkpIvpd1JUrV4rHltD0OygMAwktUwDoNn81C11SST8qFvuP/iOhZQoAQLsqE5qOaOxCmnatLbsEiR6nL/Pd/OO2vnyNEk9TAQBo19IKzRKaUVLyl1+xJOW7Xb9+ff5o1r+tL1+jxNNUAADatXJCs4tJGktovpsfnU9oVV++akJyR5R4moro/QmijxFt301F9P6bBsZL679WQrOkpLOE7MrK9l98N92Lx/dv68vXqAE1FcBQRNt3UwHktDShLdP21ZWrRA2oqQCGItq+mwogp40TWpdFDaipAIYi2r6bCiAnElqmAIYi2r6bCiAnElqmAIYi2r6bCiAnElqmAIYi2r6bCiAnElqmAIYi2r6bCiAnElqmAIYi2r6bCiAnElqmAIYi2r6bCiAnElqmAIYi2r6bCiAnElqmAIYi2r6bCiAnElqmAIYi2r6bCiAnElqmAIYi2r6bim3THT+0u9Pl+tq6rRWaQ0LLFMBQRNt3U7FN6XVn27qtFZpDQssUwFBE23dT0QTt1BQp3f1DCU2JTXcRqXNbK/QLCS1TAEMRbd9NxTZdXFwUiazt21qhOSS0TAEMRbR9NxVATiS0TAEMRbR9NxVATiS0TAEMRbR9NxVATiS0TAEMRbR9NxVATiS0TAEMRbR9NxVATiS0TAEMRbR9NxVATpUJTb+k12mu9liDnZ2dFae/6nH6Mt/NP27rF/lRA2oqgKGItu+mAshpaYVmCc0oKdnvOTwlLXP9+vX5o9nwbf0iP2pATQUwFNH23VQAOa2U0NJf1CuJ2aVkfD8/Op/Qqn6RrwnJHVEDaiqi9yeIPka0fTcV0ftvGhgvrf9aCS2qrnxCs1/f6/+9e/cWj9v8RX7UgJoKYCii7bupAHJamtCWSS/42SVRA2oqgKGItu+mAshp44TWZVEDaiqAoYi276YCyImElimAoYi276YCyImElimAoYi276YCyImElimAoYi276YCyImElimAoYi276YCyImElimAoYi276aiDba7a+sKRmgOCS1TAEMRbd9NxbbdvHlz8Zvatq5ghOaQ0DIFMBTR9t1UbJMu9KDfzKYJreoKRugXElqmAIYi2r6bijZYQmvrCkZoDgktUwBDEW3fTQWQEwktUwBDEW3fTQWQEwktUwBDEW3fTQWQEwktUwBDEW3fTQWQEwktUwBDEW3fTQWQEwktUwBDEW3fTQWQEwktUwBDEW3fTQWQEwktUwBDEW3fTQWQEwktUwBDEW3fTQWQEwktUwBDEW3fTQWQEwktUwBDEW3fTQWQU2VC0+0VTk5OFo812NnZWfFcj9OX+W7+cVu3aYgaUFMBDEW0fTcVQE5LKzRLaEZJSQnKWJLy3a5fvz5/NOvf1m0aogbUVABDEW3fTQWQ00oJzW6z4G+3YAnNd/Oj8wlt27dpiBpQUwEMRbR9NxVATrUTmq+udF+hR48eLf6n3e7du3epf1u3aYgaUFMBDEW0fTcVQE4bnxRyfn5e3DSvi6IG1FQAQxFt300FkNPGCa3LogbUVABDEW3fTcW2aVd3eHhYPG7rZDU0h4SWKYChiLbvpqIN9l1+WyeroTkktEwBDEW0fTcVbbBE1tbJamgOCS1TAEMRbd9NxbZZEpO2TlZDc0homQIYimj7biqAnEhomQIYimj7biqAnEhomQIYimj7biqAnEhomQIYimj7biqAnEhomQIYimj7biqAnEhomQIYimj7biqAnEhomQIYimj7biqAnEhomQIYimj7biqAnEhomQIYimj7biqAnEhomQIYimj7biqAnEhomQIYimj7biqAnEhomQIYimj7biqAnEhomQIYimj7biqAnEhomQIYimj7biqAnEhomQIYimj7biqAnEhomQIYimj7biqAnCoT2sOHDycnJyfzZxMNWPy/uLgoHqcv8938Y41Hj2/fvl0835aoATUVwFBE23dTsW1+v4ThWVqh+YR269at4r8Smu8uSlrm+vXr80eTIonZXWLt9dsSNaCmAhiKaPtuKrbJ76O2fXCN7VgroRltIKenp8XjO3fuFP/Fj84nND8MAGyT3/+Q0IYpW0J7/Pjx5NGjR8X/e/fuLR7r/97eXjGM/QeAbfP7KP3H8Gx8Usj5+fkiqQEA0JaNExoAAF1AQgMADAIJDQAwCCQ0hPhuFEDfjC6h6QynujtqndWZntlpP0EYips3b84fXVaW0KJl4n/f03daHnZKt+Zrf3+/eLyMtgt/RvCQlonolPe6y2Lo2wi6a/QJ7fDwsNh5a4fkf4ZgfMNU/7Ozs/mzYTg6OtIGUOyMn3rqqaKbHmuZaMceneKc7qy0DIdCCU3LRLQ8/E7c1r/1T/mENqRlIloWlpRs29B/bRvR8hjyNoLuGm1Csx2VGqpVI/bf8w1zd3d3/mg4fIXmq0+/LPyOWtIkny6zPtPy0Lw/ePBgsZ3YNqP/SmhlVa0tp6EtEy0P7SIUlsj8thEtjyFvI+iuUSU0a5iiBqfHN27cWDRQ31DFhtnZ2XmishsKvzPSx0qaXx11a1nMN4553xm/TKTux1B9YcvDLgJg86d5fvrpp0sTmvrbshvaMvHJ6eDg4IltI10eQ99G0F2jq9AAbCY98AO6goQGABgEEhoAYBBIaACAQSChAQAGYZHQ9IAgCIIg+hqf+9znfpHQAAAAAADtUE1WFGdCgQYAAAAA7aFAAwAAAICOoEADAAAAgI6gQAMAAACAjqBAAwAAAICOoEADAAAAgI6gQAMAAACAjqBAw2DduXNHG3cRt2/fnncdrsePH0+uXLmymOfDw8PJ2dnZvG9/dX099m07G1u7aFJfliXrHDmwHW0PyxoUaD3gG2oUOzs7k0ePHs2HhhnTDq7uvF5cXEyOjo4Wwy6L4+Pj+Svr84VijiJxlfX48OHDxbBl750ug5OTk3mf9ZRNX+7l4Pn5rIrofcfULprWl2W5bhuqij5+AFRn3nZ3dyenp6fzV2xfl7epMe87cu/Pl42P/TQo0Dos/UZk0wNJDJMvONYp1nMngrEVaGW2VaBFRfT5+fnk6tWri2FI8M3oy0HUum1oaNtW1f7Bt9c2P/Ts8jbVl+29Cbn3503mBwwDBVpHpQeRq+wMb926tXhdFOnOwHa6Skpve9vbnhheoU8Vn3322bBf2fiqXpMmQL/jjyL9VNMSbTTNdsBdlkyq3is9IGlqWVZ9QrvKe1bNS91tpmw5mVWmp2pYG3fVNCvS5bNs+rxNC7R11l80fZsuh2XfXC47iBZ/IO2nuWx51p0eG07jrNu+pWqZlC3TdddDGqu063S86fZSFlXbZtW0KXLMf47plE22LVllfyFNrbdI1f7Bz5PffuvkGtl02oxfHlH7XLZNbCtPp9tRE+277rxIE+9vr6katy0Hv2yi2GR8qyxrRdm6rju/6AYKtI5KP6Ws8ym/T9DpjlX8Jza+MfodQZoQ6/aLEoki3VGUTUOZsvfwiTbtZ6LX+uUa7eRNjmWZTlNVP1n3PZe9bpmy6Vp3enz3qmWcKpuOZcvNqzoAM36+FFGBpqi7/sq6Vy2HutthmToH0WXrL5reVabHvz4dNtom/HSkbb6s36rrYZ12XWdaypah8QdK6XTWUTafq85/zulcd9taNg3RttHUeitTtn/w06Hwy2hZrsk1babONtFWno7Gtc7855yXTd8/XZ9l/XLntWXjWzavdduYrDO/aB8FWkf5hqio03CWNfiyxl3VQH1yqtuvanx1pqEs/LjqHESUTUe6bC389DS9LKNpXvc9y7rXVTbN607Pstetuq6rlmnKL+PovSVd/3ULtLL1l2P5+aizDuts//6gs06yrjs9Vcso2ib8cqiKugcUZfNeZ/pXnZZVtuV0Oj0/XFn41686/7mmU9bdtlbZ3v06aWK9lfHzlka6nZtly2PVaSubBht32bqqu03U7Vc1vrJ1Fb1mnXWTc16afH+/vpdt336cZeHfa5XxRfO6ShtbZ37RPgq0DvMNpyx5eGWN05Q17pw7S/HjSxu8n4YosafDl01bnZ1K1Xyl7BNmW25NL8tomtd9z2WvW6ZsmtednrLuss66XmU9+gPHsmXhpyE9oFtn/ZW9pmo5lEm3wzLLtqX0G4G6RWgqmh7/+vS9o2VbZ52k1lkPkXT6V52WquF9+1CULcvc23w0/zmm06y7ba27v4hsut7K+Hmr2yZXWR6bTJvZdJuo28+PL52vsn1kNA3rzH/OeWny/f1yqdp+12njy9pD9Lp129g684v2UaB1XJpco/ANtc7wdXcgsurOUvz4yiI9MLaEXBX+PersVKL58juwKPx7NLksy6Z5nfdcttNepmqa15keidanjXvVdV01fZE606yIpnud9Vf1mrLlsMp2GPHTUhV1E/8q0+NfXxZp+04P6qMoe490WUTrYZXpX3VaqoZ/61vfunjfdDq9nNt82XaYYzplk21r1f1Fk+st4uctmv5I2fL2ckybKVv3dbeJuv3Wacdl07Dq/Oeel6beP13fOfOaVI2vbBrXycnrzi/aRYGG7Kp2BgD6jfYN9B/tGOg2CjRkx44fGC7aN9B/tGOg2yjQAAAAAKAjKNAAAAAAoCMo0AAAAACgIyjQAAAAAKAjKNAAAAAAoCMo0ACgAatcJW3T+6J1SZevDseV67bH3+OJ+ysBwGoo0ACgAasUA/5mof4GuukNWOveXHdTvmBc9T0p0Lppk3UayT0+AMAvUKABGKy0wLGIPtG3g/fd3d3J6enppaJJUXUQ6r8tUOjgP0eBJn4ednZ2Jo8ePZr3mSn79q3sPaPh/fJI58VHnaKmbL6XLV/rLnWW/SrjM8vWSToOxabvXWdeTK73T19Td53WbS91xrdsWa+y3a46vwDQdxRoAAZJB3VRQeMPLk9OTuZdLx9QKuxA8eLiYnJ0dLT0Nf4gMSrYqvgDzvRg0/crO/D33dPptff2B9/RAbw/CN/k25GyA/N0+dr7RUVBWb+q9WWvSeffz1edafPd/TIuG4/vl2Ne1nl/e03VtrpsnWqcq7SXOuOz15XNU53tVtaZXwDoMwo0AIMVHTD7KDsI9N0lOlD24/YHmqZqfCk//rLwB8HL3tv39wfdaeEYHZBL1cF32bTacimb77rLt26/qvGVzX/0mmXbiIVfzjnnpcn390VdnaJ72bT491qnQPPjX2W7XWd+AaDPKNAADE7ZgZ6UHeytehC47GCzanwpP/6yg2dvlQPdqL/46UuHq3MwX2bT5Vu3X9X4VjnQX2dec85Lk+9ft0Bbp700XaD5/uvMLwD0GQUagMEpO9DzB5UKf7C3zkGg/0bKH6TmPMWxjJ9e/5qyU8Vs3v1pYH5Yf2C+7EC6StlyrLt86/bz41PYeql7qpzvXrYexZZFnfHIOvPS1Pv7bbVqna7TXpZtI2XT6LvX2W5lnfkFgD6jQAMwWP7ATqEDyddee21xYJnjIDA9sFSoCPIHsOn4Un78dQs0419rkX4LYtID7qphy+ZrmToH5lXLt26/dHzpcogO1qumQXx/i2j55J4Xk/v9626rJn3/qvYiVeOrmkZJ15eibFtcd34BoK8o0AAAvbOsAAAAoK8o0AAAvUOBBgAYKgo0AAAAAOgICjQAAAAA6AgKNAAAAADoCAo0AAAAAOgICjQAAAAA6AgKNAAAAADoCAo0AAAAAOgICjQAAAAA6Ii1CrRbt25Njo+Pi/8nJyfzrpPJxcXF5Ojo6FI3U9XPOz8/nxwcHEwePXpUPH/8+PFkb29v8uDBg7C7npe9xp4DAACMgY6Jbty4MTk7O1sce9nN3KuOlziWArpjo2/Qygq06agWYf2r+nl37twpij9P3TR81F07nbLX2A6prs9//vPFAiEIgiAIgmg7PvvZz156fvfu3fkRSz3ph+NVx0u5jqUAbE7tfVr7zOjJKtICLZV+GuOV9Yt2EHqf6eSF3ct2KtZvFavOPwAAQFM2OS7RsdHh4WHxTZqpOl7KdSwFYHNrFWhWMFns7Owsvh6/evXqovvu7u7k9PS0eE1Zv+jUx4cPHy6GU1i/su5S1a8uCjQAANAV6xyX6NTEK1euXDom8sdjTR9LAdjcWgVaTvrEpis7AAo0AADQFRyXAOPUeoHWJewIAQBAV3BcAowTBZrDjhAAAHQFxyXAOFGgOewIAQBAV3BcAowTBZrDjhAAAHQFxyXAOFGgOewIAQBAV3BcAowTBZrDjhAAAHQFxyXAOFGgOX2Z/1/57b8YbAAAgBkKNGCcKNCcsRdo/+Fdz06++Y63l4b6R6/LGQAAYIYCDRgnCjRn7AWairD7x0elof7R63IGAACYoUADxokCzaFAW16gvev2fwlfmysAAMAMBRowThRoDgXa8gItiv/8zuPJV371/ZPf+R8+Ofmfbv27ybs/8Z/C8dcJAAAwQ4EGjBMFmjP2Au2/HL0zLMAs1F/foH3gN79cFGP/x7O/XhRn0bBRqIj77PtvT/7Vh744efbj/084DQAAYIYCDRgnCjRn7AVazlAR96nnf2fy797zwcn/e/yusGCL4jsf/tDk7/7oi5PXH9yfnL/++nyOAQAYHwo0YJwo0BwKtO3Gv/ytr0xu//pnJ//2X3xo8u/f9c/Cgi2Kv/rgByZ/+4U/nPzoz78x+cdXX50vFQAAhoUCDRgnCjSHAq39SKkAUyGmgkyFWVSwRfHt598/+f5nXpj88Ot/PPnpK6/MxwYAQH9sclzy8OFDHeBNTk5O5l1mrLvF7du3532q+wHYHgo0hwKt/ViHToXUKZE6NVKnSEYFWxTfes8zk5c//cnJD7721clPvvfd+dgAAOiGTY9Lbt26dalAOz8/nxwcHEwePXpUPH/8+PFkf39/cnp6WhRnx8fHRXej11OkAdtHgeZQoLUfTXnzjTcmpy+9NHn1y1+a/M1HPxIWbFH85btvTr77iY9PHt/9SlHE/fzNN+djBACgWS+88EJxbGJx9+7deZ960gJN7ty5M9nd3Z18+9vfnly5cmVRlKl7WqCpGwUasH1q7/PyjAKtL/MfFTZDiTZd/Oxnkx9/56+LYkxFnIqzqGhL4/6NdxbD63V6vYpBAAA2telxSVqg6Vuyw8PDydnZWfFc36hdvXq1GEbfpu3t7V36ds0/B7A9FGgOBVr70XX6Bk3fpKkY0+mROk0yKtqiUBHHFSoBAHWN/bgMGKu1C7Tox6cXFxeTo6OjoruF/7q87o9Py4aren3dcVehQGs/hkIXJtEFSnShkpfe996wYIvCX6Hy7O9/OB8bAGCMKNCAcVq7QJP0q3Mr0NLznUUFVJ0fn5YNd/369dLX1x33MhRo7ceY6AqV//CnfzJ55fd/r7jqZFSwRaFh9Rq9ltsMAMBwUaAB45S1QEupcNIPUXV1oLo/Pi0bbjp5pa+vO+5lNP99iKiwGUpE8zvm+P3/9eOT//1D//Pk//rv3zf5j7/6T8KCLYr//K7jyf/93n8++dJvfGDyv/0vHwnHTRAEQXQ/AIyP2v6sOptadUewSoFW98enZcPdu3ev9PV1x71MX3aEUWEzlMDq7DYDq16hUr+f4wqVANBdFGjAOG1UoOWgKwhdu3atKOLaRoHWfqAZ6RUqdeXJqGhLI71CpcYDANgOCjRgnFov0LqEAq39QHv8FSr1zVrd2wwoVMTpGzzda47bDABAHhRowDhRoDkUaO0Huk9F3A++9tXiNgOrXKHyOx/+0OI2A1yhEgCWo0ADxokCzaFAaz8wDHabgVWvUKnbDHCFSgCYoUADxokCzaFAaz8wHvoWTfd7033fVJhFBVsU+tZO95dTAahCEACGigINGCcKNIcCrf0APLtCpU6N1CmSUcEWha5QqVMwdSqmTskEgD6iQAPGiQLNoUBrP4BV6aIkujjJqrcZ0EVQ/G0GuEIlgK6hQAPGiQLNoUBrP4Am+NsMrHKFSn+bAa5QCWDbKNCAcaJAcyjQ2g+gTf4KlTpNMiraovBXqNRpmQCQAwUaME4UaA4FWvsBdJ1doVIXKlnlNgO6EIouiKILo3CbAQB1UKAB40SB5lCgtR/AEOgWAbpVwKq3GdCwdpsBrlAJgAINGCcKNIcCrf0AxsJuM7DqFSrtNgNcoRIYvk2OSx4+fKgDvMnJycm8yy/cunWr6KfY3d2dnJ6eFt3tNRa3b98uugPYLgo0hwKt/QDwC/o9W44rVP78zTfnYwTQJ5sel6gQ8wXa+fn55Nq1a4uCzFNxdnx8PH82o9dTpAHbR4HmUKC1HwBW469QqSJOV56MirY0/BUq9XpuMwB0zwsvvFAcm1jcvXt33qeetEB7/PjxZH9/f1GgqWC7evVqMcydO3eeKNDUjQIN2D6193l5RoHWl/mPCpuhBID89A2avklb9TYDChVx+gZP3+RxhUpguzY9LkkLtIuLi8nR0dGimwq2vb29yaNHjy49TvsB2C4KNIcCrf0A0B67zcCqV6i02wxwhUogr7EflwFjRYHmUKC1HwC6TVeX3PQKlbrKJYDlKNCAcaJAcyjQ2g8A/WdXqNR933T/t6hgi8KuUKn7zHGbAYACDRgrCjSHAq39ADAO+j3b6w/ur3ybgW+955nJy5/+JLcZwChQoAHjRIHmUKC1HwBg3nzjjeLiJKteodLfZoArVKLPKNCAcaJAcyjQ2g8AWIWKrxxXqFQxCHQNBRowTmsXaFV3qBfdO8P3t0u7qptFer8NU3Yn+6o73Oe4+z0FWvsBAE2wK1Tq9EidJhkVbFHYFSp1Oia3GcC2UaAB47R2gSbp/TVEhdjNmzeL+2b4/um9N8qU3cn++vXrpXe4L3vNqkUaBVr7AQBt0YVJdIGSVW8zoAuh6IIo3GYAuVGgAeOUtUBL71Cf9vdUVO3u7i6GNWV3sp9OXthdRVjZayjQ+hcA0GW6RYDdZmCVK1TabQa4QiVWQYEGjFPWAi21ToFWdif7e/fuld7hvuw19rwuCrT2AwD6Tt+irXOFSn1rxxUq4VGgAeO0UYGWw/n5+eTatWtPFGptoEBrPwBgDOwKlbpIiS5WEhVsUfgrVKqI+/mbb87HiCGiQAPGqfUCrUso0NoPAMCMrlCp2wSsepsBDafhuc1A/1GgAeNEgeZQoLUfAID69A2av83AKleotNsMcIXK7qJAA8aJAs2hQGs/AAD5qYhb5wqV+g0dV6hsDwUaME4UaA4FWvsBAGiHv0KlrjoZFWxR2BUq9VqNo47/+v5fC8dlof6gQAPGigLNoUBrPwAA3aVv0fRtmr5VW+U2A/rWTt/e2W0G1O3+8VFpqD8o0ICxokBzKNDaDwBAv+n3bHabgaorVEaFmYX6Y7PjEt3OaHpoV3q7I7vHrO9vr7FY9X6yAPKgQHMo0NoPAMDwUaDVs+lxSXQ/2ouLi8nNmzeLe8X6/irOjo+Pi8dG/SnSgO2jQHMo0NoPAMDwPXjXjcU3aVGoP/IXaI8fP57s7+8v7j3r++sbtbRAUzcKNGD7KNAcCrT2AwAAzOQu0FK+v4q3vb294pu16DmA7aFAcyjQ2g8AADAz9uMyYKwo0BwKtPYDAADMUKAB40SB5lCgtR8AAGCGAg0YJwo0hwKt/QAAADMUaMA4UaA5FGjtBwAAmKFAA8aJAs2hQGs/AADADAUaME4UaA4FWvsBAABmKNCAcaJAcyjQ2g8AADBDgQaMEwWaQ4HWfgAAgBkKNGCcKNAcCrT2AwAAzFCgAeNEgeZQoLUfAABghgINGKe1C7SHDx/qhZOTk5N5l8vu3LnzRH97jcXt27fnfS4rG67q9XXHXYUCrf0AAAAzFGjAOK1doMmtW7eeKNAuLi4mN2/enDx69OhSfxVQx8fHxWOj/mkhVTbc9evXS19fd9zLUKC1HwAAYIYCDRinrAXa48ePJ/v7+5PT09Piue+vb9TSIkrd0iKqbLjp5JW+vu64l6FAaz8AAMAMBRowTlkLtJTvr+Jtb2+v+GYtem7Khrt3717p6+uOexkKtPYDAADMUKAB47RRgZbD+fn55Nq1a4tv3dpEgdZ+AACAGQo0YJxaL9C6hAKt/QAAADObHJfYxdPSM538RdUODw8nZ2dn8z55LrgGYHMUaA4FWvsBAABmNj0uWfZTFP97/VwXXAOwOQo0hwKt/QAAADNNFmjpBdZyXXANwOYo0BwKtPYDAADMNFGgqVtaiEmuC64B2BwFmkOB1n4AAICZsR+XAWNFgeZQoLUfAABghgINGCcKNIcCrf0AAAAzFGjAOFGgORRo7QcAAJihQAPGiQLNoUBrPwAAwAwFGjBOFGgOBVr7AQAAZijQgHGiQHMo0NoPAAAwQ4EGjBMFmkOB1n4AAIAZCjRgnCjQHAq09gMAAMxQoAHjRIHmUKC1HwAAYIYCDRgnCjSHAq39AAAAMxRowDhRoDkUaO0HAACYoUADxokCzaFAaz8AAMAMBRowThRoDgVa+wEAAGYo0IBxokBzKNDaDwAAMEOB1j137tyZ3L59e/4MTTk/P59cu3Ztcnp6Ou8yLhRoDgVa+wEAAGb6flwW5fncEVm1iLq4uJjcvHlz8ujRo3mXctG4o2Li8ePHk/39/ZULjFWmxaSv0fOjo6PJ4eHh5OzsrOjWNxRoaxZoDx8+1AsnJycn8y4z2nDVXbGzs/PExmL9FMfHx0W/lI3bwhpCWXep6lcXBVr7AQAAZjY5Lik7Tmv6WMqL8nzuiERFlAqmvb29xXGpf76sKNJysWJn3QJNw1y9enVx7Ktx7u7uLvrbeKNp0bBlx8xSNv23bt1aTKuNPxqXTZsNq+cHBwfF+DQfTz311KLQ0zhtm6qap+h9lo3L3lM0vX75jM3aBZr4BRvxG4YVaFXDS7RCNZ7r16+H3cs2Nv/edVGgtR8AAGBm0+OS9Dit6ngp17GUF+X53BGJiqiy+dPySQuctLjyhUVZgeaLC4kKNF/Epc+rCjRjBVFauESviQoeP91+XK+99toTBaYtG70uXW5m2TyJfx9tz2Xj0vrx3/hF4xqTRgs0rdSyr1e1IqLKONoQ1G06eWF3bWxlr0kb0DIUaO0HAACYyV2gVR0v5TqW6oKy6daxp44nLdJlo2523KplZ8M9/fTTkxs3bpQWaGJfRNhr0uPfZcWMH286LfbcIl1P6XtHw9j4o3HZtMyLgiKiZaPwZ8dVzVPZNJeNS3y/j33sY5NnnnnmiTphLLIWaOmnE2VFmJT10ycO0VfQ9+7dK/1quuw1fqXXQYHWfgAAgJncBVrV8VKuYyn0T1pooX0bFWg5dGmjoEBrPwAAwExfjksA5NV6gdYlFGjtBwAAmKFAA8aJAs2hQGs/AADADAUaME4UaA4FWvsBAABmKNCAcaJAcyjQ2g8AADBDgQaMEwWaQ4HWfgAAgBkKNGCcKNAcCrT2AwAAzAz9uOy/vv/XJt98x9vDUD80b+yX2Ne917p4rz8KNIcCrf0AAAAzQz8uUyF2//goDPVblw66dZPj/f393hQeutn0zZs3J88999wTBYPuHfzWt761kfnZZoGm9zo4OOjUvfU2LdBsveWeJwo0hwKt/QAAADN9PS576X3vvfRtWFVExZkiGrYs7t945/ydZzfYfuqppyZnZ2dFYXN8fDzvMyt0Dg8Pi37+wNq/RuwG3xrm6Ojo0jhSNs6XX355MY60ECkbv2fT8+KLLxbvaf3ttRq/L9DSG4n75+l0a3quXr26KET89Fk/G1bzs7u7u3gfK2Cqhqszf2LjmJYcRezs7Cym30+T6H1t/Orni8j0uU1j2fpN+eHstVXzUDXv6fuoX9X2UhcFmkOB1n4AAICZoR+XFcVVUJwp1G9VaQFg4b8h0YG3nvtvTvQ4OqiODvJ1IJ8WSjqw//GPf3zpvf17lo3f8+9lxcqDBw8WhUj6vlEh4AtLP91pQSM2bNovfW7LqWq4OvMnek3ZN2i+aBI//qr3Fr8uo/Vbts58gVY1D1XvX1YIahhtD77YXQUFmkOB1n4AAICZsR+XrcoOzj0dKPuiQAfU+nbJFwOiA/TpoXAR9s1O2cG33seGffrppyc3btwovuG6cuXKorvCf4sUjd9L30tFRPoNWXqKo4qa6P3KCrT5Qf+lYauKD7ECps5wNu5o/kSvSQtoXxT5cXzkIx+5NH4/r2k/m0YpW7/ROvMFmpTNQ91513t+/vOfX4xDUadwjVCgORRo7QcAAJihQOsPFVC+QFv3m5MmpAVFH/RxmnOiQHMo0NoPAAAwQ4EGjBMFmkOB1n4AAIAZCjRgnCjQHAq09gMAAMxQoAHjRIHmUKC1HwAAYIYCDRgnCjSHAq39AAAAM+scl+jiCv6qhf7qf1E/f6VAAN1AgeZQoLUfAABgZt3jEn9FQX81QV0OPL3st7/MOIBuoEBzKNDaDwAAMLPOcUl6w1+7L5TuexUVaNG9wwC0iwLNoUBrPwAAwMy6xyX+prwKX4CV3dwYQHdQoDkUaO0HAACYGftxGTBWaxVo+mRGX5Hrv//kRT8+vXHjxuJrdf9Vet0fppYN9+DBg9LX5/rRKwVa+wEAAGYo0IBxWqtAM2mBJirKpqMqwp/nXPeHqWXDpeMTe33dcS9DgdZ+AAC6I9pPDyX6gAINGKfsBZrnv9mKiii9vk6BpuGmk1f6+rrjXoYCrf0AAHRHtJ8eSvQBBRowTmsVaFYwWezs7BRFmF0pyLr7S7tK9MNUf3UhU/YD1qoftub40SsFWvsBAOiOaD89lOgDCjRgnNYq0HLSt1/rFFNNoEBrPwAA3RHtp4cSfUCBBoxT6wVal1CgtR8AgO6I9tNDiT6gQAPGiQLNoUBrPwAA3RHtp4cSfUCBBowTBZpDgdZ+AAC6I9pPDyX6gAINGCcKNIcCrf0AAHRHtJ8eSvQBBRowThRoDgVa+wEA6I5oPz2U6AMKNGCcKNAcCrT2AwDQHdF+eijRBxRowDhRoDkUaO0HAKA7ov30UKIPKNCAcaJAcyjQ2g8AQHdE++mhRB9QoAHjRIHmUKC1HwCA7oj200OJPqBAA8aJAs2hQGs/AADdEe2nhxJ9QIEGjBMFmkOB1n4AALoj2k8PJfpg3eOSW7duTY6Pj+fPfuH8/HxycHAwefToUfH88ePHk729vcVzAN1AgeZQoLUfAIDuiPbTQ4k+WOe4REXX9evXJ1euXNEBXhFWrN25c+eJwk3dbt++PX8GoAso0BwKtPYDANAd0X56KNEH6xZo+/v7k9PT03mX2TdqJycnYYGmfhRoQLdQoDkUaO0HAKA7ov30UKIP1j0uUZHmv0FTcWYePny46J72A9ANFGgOBVr7AQDojmg/PZTog7EflwFjRYHmUKC1HwCA7oj200OJPqBAA8aJAs2hQGs/AADdEe2nhxJ9QIEGjBMFmkOB1n4AALoj2k8PJfqAAg0YJwo0hwKt/QAAdEe0nx5K9AEFGjBOFGgOBVr7AQDojmg/PZToAwo0YJzWKtDsDvV2Xw2jO9TfuHFjcnZ2Nrm4uJgcHR0t7q1hz5ddzrXsLvcPHjwovft9rjvjU6C1HwCA7oj200OJPqBAA8ZprQLNpAWalxZk9nz6NouIXlt2l3sNX3b3+7LXrHrjRQq09gMA0B3Rfnoo0QcUaMA4NVKgqTg6PDwsvkkrk37rZaJiS+8znbywe1mBZv1WQYHWfgAAuiPaTw8l+oACDRintQo0K5gsdnZ2ikIrvXO9Ynd3d3J6eloUZFevXn2ie3TqY9ld7qvufp/jzvgUaO0HAKA7ov30UKIPKNCAcVqrQMtJ336tU0w1gQKt/QAAdEe0nx5K9AEFGjBOrRdoXUKB1n4AALoj2k8PJfqAAg0YJwo0hwKt/QAAdEe0nx5K9AEFGjBOFGgOBVr7AQDojmg/PZToAwo0YJwo0BwKtPYDANAd0X56KNEHFGjAOFGgORRo7QcAoDui/fRQog8o0IBxokBzKNDaDwBAd0T76aFEH2xyXKJbHz311FOT559/fnG17PQetBpmb2/viXvSAmgXBZpDgdZ+AAC6I9pPDyX64IUXXiiOTSzu3r0771NNtzC6fft28Vj3rrUCTd2Pj4+Lx8YPC6Ab1N7n5RkFWl/mP0o0QwkAQHdE++mhRB+sc1zy8OFDHdg9ESrCogJNBRwFGtAtFGgOBVr7AQDojmg/PZTogxzHJf4bNEkLON8PQDdQoDkUaO0HAKA7ov30UKIPxn5cBowVBZpDgdZ+AAC6I9pPDyX6gAINGCcKNIcCrf0AAHRHtJ8eSvQBBRowThRoDgVa+wEA6I5oPz2U6AMKNGCcKNAcCrT2AwDQHdF+eijRBxRowDhRoDkUaO0HAKA7ov30UKIPKNCAcaJAcyjQ2g8AQHdE++mhRB9QoAHjRIHmUKC1HwCA7oj200OJPqBAA8aJAs2hQGs/AADdEe2nhxJ9QIEGjBMFmkOB1n4AALoj2k8PJfqAAg0YJwo0hwKt/QAAdEe0nx5K9AEFGjBOaxVot27dmhwfHxf/T05O5l0nk/Pz88mNGzcmZ2dnk4uLi8nR0dHk9u3bi34HBweTR48eFc8fP3482dvbWzw3ZcM9ePCg9PV1x70MBVr7AQDojmg/PZToAwo0YJzWKtBMWqB5VqBZ/zt37hRFnaduVsCZsuGmk1f6+rrjXkbz34eIEs1QIppfgiAIop2I9tNDiWh+uxgAxkdtf1adTa26Iygr0FQcHR4eFt+kmaiI0uvrFGgabjp5pa+vO+5l+rIjjBLNUAIA0B3Rfnoo0QcUaMA4rVWgWcFksbOzU5xOqFMLr1y5cqnf7u7u5PT0tHjdw4cPL/VTcZd+0ybRcFXdpapfXRRo7QcAoDui/fRQog8o0IBxWqtAy0nffq1TTDWBAq39AAB0R7SfHkr0AQUaME6tF2hdQoHWfgAAuiPaTw8l+mCd45IcF2wD0C4KNIcCrf0AAHRHtJ8eSvTBCy+8UBybWNy9e3fep551L9gGoF1q7/PyjAKtL/MfJZqhBACgO6L99FCiDzY5LlHhte4F2wC0iwLNoUBrPwAA3RHtp4cSfbDOcck6F2wD0C0UaA4FWvsBAOiOaD89lOiDsR+XAWNFgeZQoLUfAIDuiPbTQ4k+oEADxokCzaFAaz8AAN0R7aeHEn1AgQaMEwWaQ4HWfgAAuiPaTw8l+oACDRgnCjSHAq39AAB0R7SfHkr0AQUaME4UaA4FWvsBAOiOaD89lOgDCjRgnCjQHAq09gMA0B3Rfnoo0QcUaMA4UaA5FGjtBwCgO6L99FCiDyjQgHGiQHMo0NoPAEB3RPvpoUQfUKAB40SB5lCgtR8AgO6I9tNDiT6gQAPGiQLNoUBrPwAA3RHtp4cSfUCBBowTBZpDgdZ+AAC6I9pPDyX6gAINGCcKNIcCrf0AAHRHtJ8eSvQBBRowThRoDgVa+wEA6I5oPz2U6AMKNGCcKNAcCrT2AwDQHdF+eijRBxRowDhRoDkUaO0HAKA7ov30UKIPKNCAcVqrQLt169bk+Pi4+H9ycjLvOlPW7+LiYnJ0dPTE8Knz8/PJwcHB5NGjR8Xzx48fT/b29iYPHjwIu+t52WvseV0UaO0HAKA7ov30UKIP1jkuyXVMBKA9axVoJirQTFmBNn2bRUSvvXPnTlHgeeqm4aPut2/fLn2N+q3is5/9bLFACIIgCIIg2o7f/d3fvfT87t278yOWcrmOiQC0R+19WvvM6MkqVinQUuknPCbasWhc08kLu5cVaNYPAABgLDgmAvpvrQLNCiaLnZ2dRaFV1k8F2dWrVxfdd3d3J6enp+Gpjw8fPrw0DutX1l2q+gEAAIwFx0RAv230DVoO+qSHHQcAAAAAdKBAAwAAAADMUKABAAAAQEdQoAEAAABAR1CgDZzuf7K/v19ckCU3+xFy2UVcFHYxGHRPdOuLZVf50sV+rl27ttI6TbcTYVvpPts+/EWgjF30Kfc6Y5/Sb7ZdpFcQzIH9CIAxoUAbOF+gpVfS9AdeduA93yCKqHPxFl21Mxqu7o3J0R6to5s3bz5x8C26eI9tB/5gK9pO6ly6uWw7EbaVbrLt4969e5c+5Im6V+1bbPjnnnuu1vbCPqWfbD2/+OKLT6ynqv3GKtsH+xEAY0GBNnDpN2j+wFtxeHg4OTs7WyRQG84/969Jk2eUMEmU/WAHRmmBlm4jfr2n24nYNrDqdiJsK93ltw99U2GFuq3LuvuWdDur2k6EfUo/ab36/YS/z2nVfmOV7YP9CICxoEAbOH8QpYMsO2gSJbs6BVqVKGGqW3TghW5JD4xM1Wmx2i70TYmtXw27t7f3xDhSZQdWbCvdlW4fWlfTNHFp3dfZt5RtZ2WibYXtpNvS9S++W9V+Y5XtI9o2hO0DwNBQoAEAgMbU/cAPADBDgQYAAAAAHUGBBgAAAAAdQYEGAAAAAB1BgQYAAAAAHUGBBgAAAAAdcalAAwAAAAB0wVve8v8DFWXWt6wXfE8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aphicFrame>
        <p:nvGraphicFramePr>
          <p:cNvPr id="8" name="Content Placeholder 13"/>
          <p:cNvGraphicFramePr>
            <a:graphicFrameLocks/>
          </p:cNvGraphicFramePr>
          <p:nvPr>
            <p:extLst>
              <p:ext uri="{D42A27DB-BD31-4B8C-83A1-F6EECF244321}">
                <p14:modId xmlns:p14="http://schemas.microsoft.com/office/powerpoint/2010/main" val="1977429570"/>
              </p:ext>
            </p:extLst>
          </p:nvPr>
        </p:nvGraphicFramePr>
        <p:xfrm>
          <a:off x="548640" y="1600200"/>
          <a:ext cx="7985760" cy="4114800"/>
        </p:xfrm>
        <a:graphic>
          <a:graphicData uri="http://schemas.openxmlformats.org/drawingml/2006/table">
            <a:tbl>
              <a:tblPr firstRow="1" bandRow="1"/>
              <a:tblGrid>
                <a:gridCol w="1905000">
                  <a:extLst>
                    <a:ext uri="{9D8B030D-6E8A-4147-A177-3AD203B41FA5}">
                      <a16:colId xmlns:a16="http://schemas.microsoft.com/office/drawing/2014/main" val="20000"/>
                    </a:ext>
                  </a:extLst>
                </a:gridCol>
                <a:gridCol w="868680">
                  <a:extLst>
                    <a:ext uri="{9D8B030D-6E8A-4147-A177-3AD203B41FA5}">
                      <a16:colId xmlns:a16="http://schemas.microsoft.com/office/drawing/2014/main" val="20001"/>
                    </a:ext>
                  </a:extLst>
                </a:gridCol>
                <a:gridCol w="868680">
                  <a:extLst>
                    <a:ext uri="{9D8B030D-6E8A-4147-A177-3AD203B41FA5}">
                      <a16:colId xmlns:a16="http://schemas.microsoft.com/office/drawing/2014/main" val="20002"/>
                    </a:ext>
                  </a:extLst>
                </a:gridCol>
                <a:gridCol w="868680">
                  <a:extLst>
                    <a:ext uri="{9D8B030D-6E8A-4147-A177-3AD203B41FA5}">
                      <a16:colId xmlns:a16="http://schemas.microsoft.com/office/drawing/2014/main" val="20003"/>
                    </a:ext>
                  </a:extLst>
                </a:gridCol>
                <a:gridCol w="868680">
                  <a:extLst>
                    <a:ext uri="{9D8B030D-6E8A-4147-A177-3AD203B41FA5}">
                      <a16:colId xmlns:a16="http://schemas.microsoft.com/office/drawing/2014/main" val="20004"/>
                    </a:ext>
                  </a:extLst>
                </a:gridCol>
                <a:gridCol w="868680">
                  <a:extLst>
                    <a:ext uri="{9D8B030D-6E8A-4147-A177-3AD203B41FA5}">
                      <a16:colId xmlns:a16="http://schemas.microsoft.com/office/drawing/2014/main" val="20005"/>
                    </a:ext>
                  </a:extLst>
                </a:gridCol>
                <a:gridCol w="868680">
                  <a:extLst>
                    <a:ext uri="{9D8B030D-6E8A-4147-A177-3AD203B41FA5}">
                      <a16:colId xmlns:a16="http://schemas.microsoft.com/office/drawing/2014/main" val="20006"/>
                    </a:ext>
                  </a:extLst>
                </a:gridCol>
                <a:gridCol w="868680">
                  <a:extLst>
                    <a:ext uri="{9D8B030D-6E8A-4147-A177-3AD203B41FA5}">
                      <a16:colId xmlns:a16="http://schemas.microsoft.com/office/drawing/2014/main" val="20007"/>
                    </a:ext>
                  </a:extLst>
                </a:gridCol>
              </a:tblGrid>
              <a:tr h="41148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fontAlgn="b"/>
                      <a:endParaRPr lang="en-US" sz="1100" b="0" i="0" u="none" strike="noStrike" dirty="0">
                        <a:solidFill>
                          <a:schemeClr val="bg1"/>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8456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a:solidFill>
                            <a:schemeClr val="bg1"/>
                          </a:solidFill>
                          <a:effectLst/>
                          <a:latin typeface="+mn-lt"/>
                        </a:rPr>
                        <a:t>2010</a:t>
                      </a: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8456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a:solidFill>
                            <a:schemeClr val="bg1"/>
                          </a:solidFill>
                          <a:effectLst/>
                          <a:latin typeface="+mn-lt"/>
                        </a:rPr>
                        <a:t>2011</a:t>
                      </a: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8456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a:solidFill>
                            <a:schemeClr val="bg1"/>
                          </a:solidFill>
                          <a:effectLst/>
                          <a:latin typeface="+mn-lt"/>
                        </a:rPr>
                        <a:t>2012</a:t>
                      </a: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8456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a:solidFill>
                            <a:schemeClr val="bg1"/>
                          </a:solidFill>
                          <a:effectLst/>
                          <a:latin typeface="+mn-lt"/>
                        </a:rPr>
                        <a:t>2013</a:t>
                      </a: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8456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a:solidFill>
                            <a:schemeClr val="bg1"/>
                          </a:solidFill>
                          <a:effectLst/>
                          <a:latin typeface="+mn-lt"/>
                        </a:rPr>
                        <a:t>2014</a:t>
                      </a: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8456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smtClean="0">
                          <a:solidFill>
                            <a:schemeClr val="bg1"/>
                          </a:solidFill>
                          <a:effectLst/>
                          <a:latin typeface="+mn-lt"/>
                        </a:rPr>
                        <a:t>2015</a:t>
                      </a:r>
                      <a:endParaRPr lang="en-US" sz="1100" b="1" i="0" u="none" strike="noStrike" dirty="0">
                        <a:solidFill>
                          <a:schemeClr val="bg1"/>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84563"/>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smtClean="0">
                          <a:solidFill>
                            <a:schemeClr val="bg1"/>
                          </a:solidFill>
                          <a:effectLst/>
                          <a:latin typeface="+mn-lt"/>
                        </a:rPr>
                        <a:t>2016</a:t>
                      </a:r>
                      <a:endParaRPr lang="en-US" sz="1100" b="1" i="0" u="none" strike="noStrike" dirty="0">
                        <a:solidFill>
                          <a:schemeClr val="bg1"/>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84563"/>
                    </a:solidFill>
                  </a:tcPr>
                </a:tc>
                <a:extLst>
                  <a:ext uri="{0D108BD9-81ED-4DB2-BD59-A6C34878D82A}">
                    <a16:rowId xmlns:a16="http://schemas.microsoft.com/office/drawing/2014/main" val="10000"/>
                  </a:ext>
                </a:extLst>
              </a:tr>
              <a:tr h="4114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100" b="1" i="0" u="none" strike="noStrike" dirty="0" smtClean="0">
                          <a:solidFill>
                            <a:srgbClr val="000000"/>
                          </a:solidFill>
                          <a:effectLst/>
                          <a:latin typeface="+mn-lt"/>
                        </a:rPr>
                        <a:t>Hydrocodone </a:t>
                      </a:r>
                      <a:r>
                        <a:rPr lang="en-US" sz="1100" b="1" i="0" u="none" strike="noStrike" dirty="0">
                          <a:solidFill>
                            <a:srgbClr val="000000"/>
                          </a:solidFill>
                          <a:effectLst/>
                          <a:latin typeface="+mn-lt"/>
                        </a:rPr>
                        <a:t>APAP Units Dispensed </a:t>
                      </a:r>
                    </a:p>
                  </a:txBody>
                  <a:tcPr marL="15240" marR="15240" marT="11434"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24,980,932 </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26,673,918 </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26,811,676 </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24,723,367</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21,427,403</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20,313,278</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18,041,672</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extLst>
                  <a:ext uri="{0D108BD9-81ED-4DB2-BD59-A6C34878D82A}">
                    <a16:rowId xmlns:a16="http://schemas.microsoft.com/office/drawing/2014/main" val="10001"/>
                  </a:ext>
                </a:extLst>
              </a:tr>
              <a:tr h="4114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n-lt"/>
                        </a:rPr>
                        <a:t> Pills per Participant </a:t>
                      </a:r>
                      <a:r>
                        <a:rPr lang="en-US" sz="1100" b="0" i="0" u="none" strike="noStrike" dirty="0" smtClean="0">
                          <a:solidFill>
                            <a:srgbClr val="000000"/>
                          </a:solidFill>
                          <a:effectLst/>
                          <a:latin typeface="+mn-lt"/>
                        </a:rPr>
                        <a:t>per year</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31.20 </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33.09 </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33.51 </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31.51 </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27.90 </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24.12</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20.33</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extLst>
                  <a:ext uri="{0D108BD9-81ED-4DB2-BD59-A6C34878D82A}">
                    <a16:rowId xmlns:a16="http://schemas.microsoft.com/office/drawing/2014/main" val="10002"/>
                  </a:ext>
                </a:extLst>
              </a:tr>
              <a:tr h="4114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1" i="0" u="none" strike="noStrike" dirty="0">
                          <a:solidFill>
                            <a:srgbClr val="000000"/>
                          </a:solidFill>
                          <a:effectLst/>
                          <a:latin typeface="+mn-lt"/>
                        </a:rPr>
                        <a:t> % Increase(Decrease) YOY </a:t>
                      </a: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endParaRPr lang="en-US" sz="1100" b="1"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1" i="0" u="none" strike="noStrike" dirty="0" smtClean="0">
                          <a:solidFill>
                            <a:srgbClr val="000000"/>
                          </a:solidFill>
                          <a:effectLst/>
                          <a:latin typeface="+mn-lt"/>
                        </a:rPr>
                        <a:t>6.09 </a:t>
                      </a:r>
                      <a:endParaRPr lang="en-US" sz="1100" b="1"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1" i="0" u="none" strike="noStrike" dirty="0" smtClean="0">
                          <a:solidFill>
                            <a:srgbClr val="000000"/>
                          </a:solidFill>
                          <a:effectLst/>
                          <a:latin typeface="+mn-lt"/>
                        </a:rPr>
                        <a:t>1.26 </a:t>
                      </a:r>
                      <a:endParaRPr lang="en-US" sz="1100" b="1"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1" i="0" u="none" strike="noStrike" dirty="0" smtClean="0">
                          <a:solidFill>
                            <a:srgbClr val="000000"/>
                          </a:solidFill>
                          <a:effectLst/>
                          <a:latin typeface="+mn-lt"/>
                        </a:rPr>
                        <a:t>(</a:t>
                      </a:r>
                      <a:r>
                        <a:rPr lang="en-US" sz="1100" b="1" i="0" u="none" strike="noStrike" dirty="0">
                          <a:solidFill>
                            <a:srgbClr val="000000"/>
                          </a:solidFill>
                          <a:effectLst/>
                          <a:latin typeface="+mn-lt"/>
                        </a:rPr>
                        <a:t>5.96)</a:t>
                      </a: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1" i="0" u="none" strike="noStrike" dirty="0" smtClean="0">
                          <a:solidFill>
                            <a:srgbClr val="000000"/>
                          </a:solidFill>
                          <a:effectLst/>
                          <a:latin typeface="+mn-lt"/>
                        </a:rPr>
                        <a:t>(</a:t>
                      </a:r>
                      <a:r>
                        <a:rPr lang="en-US" sz="1100" b="1" i="0" u="none" strike="noStrike" dirty="0">
                          <a:solidFill>
                            <a:srgbClr val="000000"/>
                          </a:solidFill>
                          <a:effectLst/>
                          <a:latin typeface="+mn-lt"/>
                        </a:rPr>
                        <a:t>11.47)</a:t>
                      </a: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1" i="0" u="none" strike="noStrike" dirty="0" smtClean="0">
                          <a:solidFill>
                            <a:srgbClr val="000000"/>
                          </a:solidFill>
                          <a:effectLst/>
                          <a:latin typeface="+mn-lt"/>
                        </a:rPr>
                        <a:t>(13.54)</a:t>
                      </a:r>
                      <a:endParaRPr lang="en-US" sz="1100" b="1"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1" i="0" u="none" strike="noStrike" dirty="0" smtClean="0">
                          <a:solidFill>
                            <a:srgbClr val="000000"/>
                          </a:solidFill>
                          <a:effectLst/>
                          <a:latin typeface="+mn-lt"/>
                        </a:rPr>
                        <a:t>(15.72)</a:t>
                      </a:r>
                      <a:endParaRPr lang="en-US" sz="1100" b="1"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extLst>
                  <a:ext uri="{0D108BD9-81ED-4DB2-BD59-A6C34878D82A}">
                    <a16:rowId xmlns:a16="http://schemas.microsoft.com/office/drawing/2014/main" val="10003"/>
                  </a:ext>
                </a:extLst>
              </a:tr>
              <a:tr h="4114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n-lt"/>
                        </a:rPr>
                        <a:t> Change in Units YOY </a:t>
                      </a: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+1,692,985 </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a:solidFill>
                            <a:srgbClr val="000000"/>
                          </a:solidFill>
                          <a:effectLst/>
                          <a:latin typeface="+mn-lt"/>
                        </a:rPr>
                        <a:t>  </a:t>
                      </a:r>
                      <a:r>
                        <a:rPr lang="en-US" sz="1100" b="0" i="0" u="none" strike="noStrike" dirty="0" smtClean="0">
                          <a:solidFill>
                            <a:srgbClr val="000000"/>
                          </a:solidFill>
                          <a:effectLst/>
                          <a:latin typeface="+mn-lt"/>
                        </a:rPr>
                        <a:t>+137,757 </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(2,088,308)</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(3,295,964)</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(1,114,124)</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(2,271,606)</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extLst>
                  <a:ext uri="{0D108BD9-81ED-4DB2-BD59-A6C34878D82A}">
                    <a16:rowId xmlns:a16="http://schemas.microsoft.com/office/drawing/2014/main" val="10004"/>
                  </a:ext>
                </a:extLst>
              </a:tr>
              <a:tr h="4114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4114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b"/>
                      <a:r>
                        <a:rPr lang="en-US" sz="1100" b="1" i="0" u="none" strike="noStrike" dirty="0" smtClean="0">
                          <a:solidFill>
                            <a:srgbClr val="000000"/>
                          </a:solidFill>
                          <a:effectLst/>
                          <a:latin typeface="+mn-lt"/>
                        </a:rPr>
                        <a:t>Oxycodone </a:t>
                      </a:r>
                      <a:r>
                        <a:rPr lang="en-US" sz="1100" b="1" i="0" u="none" strike="noStrike" dirty="0">
                          <a:solidFill>
                            <a:srgbClr val="000000"/>
                          </a:solidFill>
                          <a:effectLst/>
                          <a:latin typeface="+mn-lt"/>
                        </a:rPr>
                        <a:t>APAP Units Dispensed </a:t>
                      </a: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9,444,625 </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9,925,097</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10,041,864</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9,376,325</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8,488,689</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9,228,129</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8,553,847</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extLst>
                  <a:ext uri="{0D108BD9-81ED-4DB2-BD59-A6C34878D82A}">
                    <a16:rowId xmlns:a16="http://schemas.microsoft.com/office/drawing/2014/main" val="10006"/>
                  </a:ext>
                </a:extLst>
              </a:tr>
              <a:tr h="4114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n-lt"/>
                        </a:rPr>
                        <a:t> Pills per Participant </a:t>
                      </a:r>
                      <a:r>
                        <a:rPr lang="en-US" sz="1100" b="0" i="0" u="none" strike="noStrike" dirty="0" smtClean="0">
                          <a:solidFill>
                            <a:srgbClr val="000000"/>
                          </a:solidFill>
                          <a:effectLst/>
                          <a:latin typeface="+mn-lt"/>
                        </a:rPr>
                        <a:t>per year</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11.79 </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12.31 </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12.55 </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11.95 </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11.05 </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10.96</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9.64</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extLst>
                  <a:ext uri="{0D108BD9-81ED-4DB2-BD59-A6C34878D82A}">
                    <a16:rowId xmlns:a16="http://schemas.microsoft.com/office/drawing/2014/main" val="10007"/>
                  </a:ext>
                </a:extLst>
              </a:tr>
              <a:tr h="4114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1" i="0" u="none" strike="noStrike" dirty="0">
                          <a:solidFill>
                            <a:srgbClr val="000000"/>
                          </a:solidFill>
                          <a:effectLst/>
                          <a:latin typeface="+mn-lt"/>
                        </a:rPr>
                        <a:t> % Increase(Decrease) YOY </a:t>
                      </a: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endParaRPr lang="en-US" sz="1100" b="1"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1" i="0" u="none" strike="noStrike" dirty="0" smtClean="0">
                          <a:solidFill>
                            <a:srgbClr val="000000"/>
                          </a:solidFill>
                          <a:effectLst/>
                          <a:latin typeface="+mn-lt"/>
                        </a:rPr>
                        <a:t>4.41 </a:t>
                      </a:r>
                      <a:endParaRPr lang="en-US" sz="1100" b="1"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1" i="0" u="none" strike="noStrike" dirty="0" smtClean="0">
                          <a:solidFill>
                            <a:srgbClr val="000000"/>
                          </a:solidFill>
                          <a:effectLst/>
                          <a:latin typeface="+mn-lt"/>
                        </a:rPr>
                        <a:t>1.93 </a:t>
                      </a:r>
                      <a:endParaRPr lang="en-US" sz="1100" b="1"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1" i="0" u="none" strike="noStrike" dirty="0" smtClean="0">
                          <a:solidFill>
                            <a:srgbClr val="000000"/>
                          </a:solidFill>
                          <a:effectLst/>
                          <a:latin typeface="+mn-lt"/>
                        </a:rPr>
                        <a:t>(</a:t>
                      </a:r>
                      <a:r>
                        <a:rPr lang="en-US" sz="1100" b="1" i="0" u="none" strike="noStrike" dirty="0">
                          <a:solidFill>
                            <a:srgbClr val="000000"/>
                          </a:solidFill>
                          <a:effectLst/>
                          <a:latin typeface="+mn-lt"/>
                        </a:rPr>
                        <a:t>4.78)</a:t>
                      </a: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1" i="0" u="none" strike="noStrike" dirty="0" smtClean="0">
                          <a:solidFill>
                            <a:srgbClr val="000000"/>
                          </a:solidFill>
                          <a:effectLst/>
                          <a:latin typeface="+mn-lt"/>
                        </a:rPr>
                        <a:t>(</a:t>
                      </a:r>
                      <a:r>
                        <a:rPr lang="en-US" sz="1100" b="1" i="0" u="none" strike="noStrike" dirty="0">
                          <a:solidFill>
                            <a:srgbClr val="000000"/>
                          </a:solidFill>
                          <a:effectLst/>
                          <a:latin typeface="+mn-lt"/>
                        </a:rPr>
                        <a:t>7.52)</a:t>
                      </a: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1" i="0" u="none" strike="noStrike" dirty="0" smtClean="0">
                          <a:solidFill>
                            <a:srgbClr val="000000"/>
                          </a:solidFill>
                          <a:effectLst/>
                          <a:latin typeface="+mn-lt"/>
                        </a:rPr>
                        <a:t>(0.82)</a:t>
                      </a:r>
                      <a:endParaRPr lang="en-US" sz="1100" b="1"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1" i="0" u="none" strike="noStrike" dirty="0" smtClean="0">
                          <a:solidFill>
                            <a:srgbClr val="000000"/>
                          </a:solidFill>
                          <a:effectLst/>
                          <a:latin typeface="+mn-lt"/>
                        </a:rPr>
                        <a:t>(12.06)</a:t>
                      </a:r>
                      <a:endParaRPr lang="en-US" sz="1100" b="1"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ADDDC"/>
                    </a:solidFill>
                  </a:tcPr>
                </a:tc>
                <a:extLst>
                  <a:ext uri="{0D108BD9-81ED-4DB2-BD59-A6C34878D82A}">
                    <a16:rowId xmlns:a16="http://schemas.microsoft.com/office/drawing/2014/main" val="10008"/>
                  </a:ext>
                </a:extLst>
              </a:tr>
              <a:tr h="4114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en-US" sz="1100" b="0" i="0" u="none" strike="noStrike" dirty="0">
                          <a:solidFill>
                            <a:srgbClr val="000000"/>
                          </a:solidFill>
                          <a:effectLst/>
                          <a:latin typeface="+mn-lt"/>
                        </a:rPr>
                        <a:t> Change in Units YOY </a:t>
                      </a: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+480,472 </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+116,767</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(665,538)</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(887,636)</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739,439</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fontAlgn="b"/>
                      <a:r>
                        <a:rPr lang="en-US" sz="1100" b="0" i="0" u="none" strike="noStrike" dirty="0" smtClean="0">
                          <a:solidFill>
                            <a:srgbClr val="000000"/>
                          </a:solidFill>
                          <a:effectLst/>
                          <a:latin typeface="+mn-lt"/>
                        </a:rPr>
                        <a:t>(674,281)</a:t>
                      </a:r>
                      <a:endParaRPr lang="en-US" sz="1100" b="0" i="0" u="none" strike="noStrike" dirty="0">
                        <a:solidFill>
                          <a:srgbClr val="000000"/>
                        </a:solidFill>
                        <a:effectLst/>
                        <a:latin typeface="+mn-lt"/>
                      </a:endParaRPr>
                    </a:p>
                  </a:txBody>
                  <a:tcPr marL="15240" marR="15240" marT="11434"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AAFB9"/>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8658823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5782</TotalTime>
  <Words>1579</Words>
  <Application>Microsoft Office PowerPoint</Application>
  <PresentationFormat>On-screen Show (4:3)</PresentationFormat>
  <Paragraphs>292</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Black</vt:lpstr>
      <vt:lpstr>Calibri</vt:lpstr>
      <vt:lpstr>Symbol</vt:lpstr>
      <vt:lpstr>Times New Roman</vt:lpstr>
      <vt:lpstr>Wingdings</vt:lpstr>
      <vt:lpstr>Radial</vt:lpstr>
      <vt:lpstr>MO HealthNet Pharmacy Program Opioid Interventions</vt:lpstr>
      <vt:lpstr>Missouri Opioid Response Efforts</vt:lpstr>
      <vt:lpstr>MO HealthNet Pharmacy  Activities on Opioid Issues</vt:lpstr>
      <vt:lpstr>MO HealthNet Pharmacy  Activities on Opioid Issues</vt:lpstr>
      <vt:lpstr>MO HealthNet Pharmacy  Activities on Opioid Issues</vt:lpstr>
      <vt:lpstr>MO HealthNet Pharmacy  Activities on Opioid Issues</vt:lpstr>
      <vt:lpstr>MO HealthNet Pharmacy  Activities on Opioid Issues</vt:lpstr>
      <vt:lpstr>Report</vt:lpstr>
      <vt:lpstr>Report</vt:lpstr>
      <vt:lpstr>Short Acting Combination Opioids Claims Trend</vt:lpstr>
      <vt:lpstr>Short Acting Single Agent Opioids Claims Trend</vt:lpstr>
      <vt:lpstr>OPI Data Graphs</vt:lpstr>
      <vt:lpstr>OPI Data Graphs</vt:lpstr>
      <vt:lpstr>OPI Data Graphs</vt:lpstr>
      <vt:lpstr>OPI Data Graphs</vt:lpstr>
      <vt:lpstr>     Discussion</vt:lpstr>
    </vt:vector>
  </TitlesOfParts>
  <Company>Missouri Department of Social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DSS</dc:creator>
  <cp:lastModifiedBy>Kemna, Luann</cp:lastModifiedBy>
  <cp:revision>196</cp:revision>
  <dcterms:created xsi:type="dcterms:W3CDTF">2005-09-12T19:10:56Z</dcterms:created>
  <dcterms:modified xsi:type="dcterms:W3CDTF">2023-10-18T14:53:57Z</dcterms:modified>
</cp:coreProperties>
</file>