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332" r:id="rId2"/>
    <p:sldId id="381" r:id="rId3"/>
    <p:sldId id="393" r:id="rId4"/>
    <p:sldId id="394" r:id="rId5"/>
    <p:sldId id="395" r:id="rId6"/>
    <p:sldId id="396" r:id="rId7"/>
    <p:sldId id="397" r:id="rId8"/>
    <p:sldId id="398" r:id="rId9"/>
  </p:sldIdLst>
  <p:sldSz cx="9144000" cy="6858000" type="screen4x3"/>
  <p:notesSz cx="6934200" cy="9234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6600"/>
    <a:srgbClr val="28A6CE"/>
    <a:srgbClr val="5ABEDF"/>
    <a:srgbClr val="53BEE6"/>
    <a:srgbClr val="53BEDF"/>
    <a:srgbClr val="61BCD1"/>
    <a:srgbClr val="1D9CD5"/>
    <a:srgbClr val="1A8ABC"/>
    <a:srgbClr val="28A6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5" autoAdjust="0"/>
    <p:restoredTop sz="83871" autoAdjust="0"/>
  </p:normalViewPr>
  <p:slideViewPr>
    <p:cSldViewPr>
      <p:cViewPr varScale="1">
        <p:scale>
          <a:sx n="63" d="100"/>
          <a:sy n="63" d="100"/>
        </p:scale>
        <p:origin x="177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68"/>
    </p:cViewPr>
  </p:sorterViewPr>
  <p:notesViewPr>
    <p:cSldViewPr>
      <p:cViewPr varScale="1">
        <p:scale>
          <a:sx n="58" d="100"/>
          <a:sy n="58" d="100"/>
        </p:scale>
        <p:origin x="-1812" y="-96"/>
      </p:cViewPr>
      <p:guideLst>
        <p:guide orient="horz" pos="2909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475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0938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475" y="8770938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E80A38E-E4DF-4D64-8EA4-BE153B0D6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266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2150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86263"/>
            <a:ext cx="5546725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0938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70938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2B2F7B8-1D9E-42C2-A473-F2B9F1DFB6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82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0F3A9FA-EEFB-49F1-92CF-4BD7678053E5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6F4F26B-E40C-4D52-81D0-DC6B2E59A12F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/>
              <a:t>May refer to MHD Opioids Road Map Version July 2017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6F4F26B-E40C-4D52-81D0-DC6B2E59A12F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/>
              <a:t>May refer to MHD Opioids Road Map Version July 2017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6F4F26B-E40C-4D52-81D0-DC6B2E59A12F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6F4F26B-E40C-4D52-81D0-DC6B2E59A12F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6F4F26B-E40C-4D52-81D0-DC6B2E59A12F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6F4F26B-E40C-4D52-81D0-DC6B2E59A12F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6F4F26B-E40C-4D52-81D0-DC6B2E59A12F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0" y="914400"/>
            <a:ext cx="8991600" cy="4495800"/>
            <a:chOff x="0" y="584"/>
            <a:chExt cx="5664" cy="2832"/>
          </a:xfrm>
        </p:grpSpPr>
        <p:sp>
          <p:nvSpPr>
            <p:cNvPr id="4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rgbClr val="1D9CD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sp>
          <p:nvSpPr>
            <p:cNvPr id="5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1D9CD5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sp>
          <p:nvSpPr>
            <p:cNvPr id="6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T0" fmla="*/ 0 w 4917"/>
                <a:gd name="T1" fmla="*/ 0 h 1000"/>
                <a:gd name="T2" fmla="*/ 6750 w 4917"/>
                <a:gd name="T3" fmla="*/ 0 h 1000"/>
                <a:gd name="T4" fmla="*/ 7515 w 4917"/>
                <a:gd name="T5" fmla="*/ 765 h 1000"/>
                <a:gd name="T6" fmla="*/ 6751 w 4917"/>
                <a:gd name="T7" fmla="*/ 1529 h 1000"/>
                <a:gd name="T8" fmla="*/ 0 w 4917"/>
                <a:gd name="T9" fmla="*/ 1529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17"/>
                <a:gd name="T16" fmla="*/ 0 h 1000"/>
                <a:gd name="T17" fmla="*/ 2459 w 4917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D9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8" name="Picture 14" descr="New Image (2)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6086475"/>
            <a:ext cx="26670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5" descr="MO HealthNet 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5486400"/>
            <a:ext cx="3048000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0" y="1371600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7DF89-EF9C-4140-A786-AA22E3A37021}" type="datetime1">
              <a:rPr lang="en-US"/>
              <a:pPr>
                <a:defRPr/>
              </a:pPr>
              <a:t>10/18/2023</a:t>
            </a:fld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1AA31-F6CC-4C5E-B104-EC72A228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829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B8550-37B7-4445-8EEB-AF2C8AAA0CA5}" type="datetime1">
              <a:rPr lang="en-US"/>
              <a:pPr>
                <a:defRPr/>
              </a:pPr>
              <a:t>10/18/2023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4314D-55B5-4463-A96A-9DA8AEAAF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098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4313" y="228600"/>
            <a:ext cx="2122487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216650" cy="5897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1ADB0-4781-4004-8A72-87862F40A846}" type="datetime1">
              <a:rPr lang="en-US"/>
              <a:pPr>
                <a:defRPr/>
              </a:pPr>
              <a:t>10/18/2023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577B7-2EFF-417F-9E0B-61DC03F0F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44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304CF-5FB5-4042-96A0-1E365C3ADFE0}" type="datetime1">
              <a:rPr lang="en-US"/>
              <a:pPr>
                <a:defRPr/>
              </a:pPr>
              <a:t>10/18/2023</a:t>
            </a:fld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DEB06-EFFC-4C63-ACD6-2BCD8C9B1E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79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C805F-414A-4E5A-AF6D-79B8F345E468}" type="datetime1">
              <a:rPr lang="en-US"/>
              <a:pPr>
                <a:defRPr/>
              </a:pPr>
              <a:t>10/18/2023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A07D8-28A6-4AB1-A1D5-35951B73FB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606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6E970-A259-4B89-BF64-9F2BED8A6131}" type="datetime1">
              <a:rPr lang="en-US"/>
              <a:pPr>
                <a:defRPr/>
              </a:pPr>
              <a:t>10/18/2023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6DFF2-B777-4547-BC93-14BBC810C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14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5743F-15F2-4BF7-83A8-EE459C4B0CE8}" type="datetime1">
              <a:rPr lang="en-US"/>
              <a:pPr>
                <a:defRPr/>
              </a:pPr>
              <a:t>10/18/2023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91139-AFF8-4BED-93CF-48FEC7149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45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A71FB-5D33-4A4B-899D-00696F94C9BD}" type="datetime1">
              <a:rPr lang="en-US"/>
              <a:pPr>
                <a:defRPr/>
              </a:pPr>
              <a:t>10/18/2023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FD625-6AC6-454B-BCAC-C24E8D948B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843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3238A-8CB3-46E0-AA89-479C0811E856}" type="datetime1">
              <a:rPr lang="en-US"/>
              <a:pPr>
                <a:defRPr/>
              </a:pPr>
              <a:t>10/18/2023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23F23-AEBE-4925-9293-625FCCD6C6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518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9E994-D7CE-4B59-8C56-208FECEE6E09}" type="datetime1">
              <a:rPr lang="en-US"/>
              <a:pPr>
                <a:defRPr/>
              </a:pPr>
              <a:t>10/18/2023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A26AF-D4C0-43AF-B437-001DBDB60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45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55B7-B56A-456C-97CE-CD760862E31B}" type="datetime1">
              <a:rPr lang="en-US"/>
              <a:pPr>
                <a:defRPr/>
              </a:pPr>
              <a:t>10/18/2023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7836D-21F5-4B5B-BA34-EF2D74DE07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64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63166-581E-4CA8-B451-A38C6E8F79D5}" type="datetime1">
              <a:rPr lang="en-US"/>
              <a:pPr>
                <a:defRPr/>
              </a:pPr>
              <a:t>10/18/2023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4A2EE-D408-4673-A729-30F928DFB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037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3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rgbClr val="1D9CD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sp>
          <p:nvSpPr>
            <p:cNvPr id="1034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944 w 7000"/>
                <a:gd name="T3" fmla="*/ 0 h 1000"/>
                <a:gd name="T4" fmla="*/ 3171 w 7000"/>
                <a:gd name="T5" fmla="*/ 227 h 1000"/>
                <a:gd name="T6" fmla="*/ 2945 w 7000"/>
                <a:gd name="T7" fmla="*/ 453 h 1000"/>
                <a:gd name="T8" fmla="*/ 0 w 7000"/>
                <a:gd name="T9" fmla="*/ 453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D9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D28BAA9-07FF-4864-B281-83407A66D2A2}" type="datetime1">
              <a:rPr lang="en-US"/>
              <a:pPr>
                <a:defRPr/>
              </a:pPr>
              <a:t>10/18/2023</a:t>
            </a:fld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3BAE1072-EA4E-4BA6-B984-F9C68BAA16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Text Box 20"/>
          <p:cNvSpPr txBox="1">
            <a:spLocks noChangeArrowheads="1"/>
          </p:cNvSpPr>
          <p:nvPr userDrawn="1"/>
        </p:nvSpPr>
        <p:spPr bwMode="auto">
          <a:xfrm>
            <a:off x="3048000" y="4800600"/>
            <a:ext cx="3733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smtClean="0"/>
          </a:p>
        </p:txBody>
      </p:sp>
      <p:pic>
        <p:nvPicPr>
          <p:cNvPr id="1031" name="Picture 22" descr="MO HealthNet 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400800"/>
            <a:ext cx="1673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23" descr="New Image (2)"/>
          <p:cNvPicPr>
            <a:picLocks noChangeAspect="1" noChangeArrowheads="1"/>
          </p:cNvPicPr>
          <p:nvPr userDrawn="1"/>
        </p:nvPicPr>
        <p:blipFill>
          <a:blip r:embed="rId15">
            <a:lum bright="-56000" contras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400800"/>
            <a:ext cx="1462088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8534400" cy="1609725"/>
          </a:xfrm>
        </p:spPr>
        <p:txBody>
          <a:bodyPr/>
          <a:lstStyle/>
          <a:p>
            <a:pPr algn="ctr" eaLnBrk="1" hangingPunct="1"/>
            <a:r>
              <a:rPr lang="en-US" altLang="en-US" sz="3600" b="1" dirty="0" smtClean="0"/>
              <a:t>MO </a:t>
            </a:r>
            <a:r>
              <a:rPr lang="en-US" altLang="en-US" sz="3600" b="1" dirty="0" err="1" smtClean="0"/>
              <a:t>HealthNet</a:t>
            </a:r>
            <a:r>
              <a:rPr lang="en-US" altLang="en-US" sz="3600" b="1" dirty="0" smtClean="0"/>
              <a:t> Pharmacy </a:t>
            </a:r>
            <a:br>
              <a:rPr lang="en-US" altLang="en-US" sz="3600" b="1" dirty="0" smtClean="0"/>
            </a:br>
            <a:r>
              <a:rPr lang="en-US" altLang="en-US" sz="3600" b="1" dirty="0" smtClean="0"/>
              <a:t>Brief Program Update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990600" y="3429005"/>
            <a:ext cx="6858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800" b="1" dirty="0" smtClean="0">
                <a:latin typeface="+mn-lt"/>
              </a:rPr>
              <a:t>MO </a:t>
            </a:r>
            <a:r>
              <a:rPr lang="en-US" altLang="en-US" sz="2800" b="1" dirty="0" err="1" smtClean="0">
                <a:latin typeface="+mn-lt"/>
              </a:rPr>
              <a:t>HealthNet</a:t>
            </a:r>
            <a:r>
              <a:rPr lang="en-US" altLang="en-US" sz="2800" b="1" dirty="0" smtClean="0">
                <a:latin typeface="+mn-lt"/>
              </a:rPr>
              <a:t> Oversight Committee</a:t>
            </a:r>
          </a:p>
          <a:p>
            <a:pPr algn="ctr"/>
            <a:r>
              <a:rPr lang="en-US" altLang="en-US" sz="2800" dirty="0" smtClean="0">
                <a:latin typeface="+mn-lt"/>
              </a:rPr>
              <a:t>Tuesday, December 12, 2017</a:t>
            </a:r>
          </a:p>
          <a:p>
            <a:pPr algn="ctr"/>
            <a:r>
              <a:rPr lang="en-US" altLang="en-US" sz="2800" dirty="0" smtClean="0">
                <a:latin typeface="+mn-lt"/>
              </a:rPr>
              <a:t>Stephen Calloway, </a:t>
            </a:r>
            <a:r>
              <a:rPr lang="en-US" altLang="en-US" sz="2800" dirty="0" err="1" smtClean="0">
                <a:latin typeface="+mn-lt"/>
              </a:rPr>
              <a:t>RPh</a:t>
            </a:r>
            <a:endParaRPr lang="en-US" altLang="en-US" sz="2800" dirty="0">
              <a:latin typeface="+mn-lt"/>
            </a:endParaRPr>
          </a:p>
          <a:p>
            <a:pPr algn="ctr"/>
            <a:r>
              <a:rPr lang="en-US" altLang="en-US" sz="2800" dirty="0" smtClean="0">
                <a:latin typeface="+mn-lt"/>
              </a:rPr>
              <a:t>Director of Pharmacy</a:t>
            </a:r>
            <a:endParaRPr lang="en-US" altLang="en-US" sz="28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88C9EF1-ACDA-4908-89E3-D84DE6DF4E53}" type="slidenum">
              <a:rPr lang="en-US" altLang="en-US" smtClean="0">
                <a:latin typeface="Arial Black" pitchFamily="34" charset="0"/>
              </a:rPr>
              <a:pPr/>
              <a:t>2</a:t>
            </a:fld>
            <a:endParaRPr lang="en-US" altLang="en-US" smtClean="0">
              <a:latin typeface="Arial Black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800" dirty="0" smtClean="0"/>
              <a:t>MO </a:t>
            </a:r>
            <a:r>
              <a:rPr lang="en-US" altLang="en-US" sz="3800" dirty="0" err="1" smtClean="0"/>
              <a:t>HealthNet</a:t>
            </a:r>
            <a:r>
              <a:rPr lang="en-US" altLang="en-US" sz="3800" dirty="0" smtClean="0"/>
              <a:t> Pharmacy </a:t>
            </a:r>
            <a:br>
              <a:rPr lang="en-US" altLang="en-US" sz="3800" dirty="0" smtClean="0"/>
            </a:br>
            <a:r>
              <a:rPr lang="en-US" altLang="en-US" sz="3800" dirty="0" smtClean="0"/>
              <a:t>Activities on Opioid Issues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3345" y="1600200"/>
            <a:ext cx="7848600" cy="4375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Completed: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7-Day Limit on New Rx’s for Opioid-Naïve pts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Restrict Codeine and Tramadol &lt; 12 </a:t>
            </a:r>
            <a:r>
              <a:rPr lang="en-US" sz="2400" dirty="0" err="1" smtClean="0"/>
              <a:t>yrs</a:t>
            </a:r>
            <a:endParaRPr lang="en-US" sz="2400" dirty="0" smtClean="0"/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Morphine-Equivalent-Doses to 120mg for Single and Combination Short-Acting Opioid products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Require 85% of previous Rx to be used up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Remove Prior Authorization for Naloxone (</a:t>
            </a:r>
            <a:r>
              <a:rPr lang="en-US" sz="2400" dirty="0" err="1" smtClean="0"/>
              <a:t>Narcan</a:t>
            </a:r>
            <a:r>
              <a:rPr lang="en-US" sz="2400" dirty="0" smtClean="0"/>
              <a:t>®)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Improve access to Medication-Assisted-Therapy (MAT) e.g. </a:t>
            </a:r>
            <a:r>
              <a:rPr lang="en-US" sz="2400" dirty="0" err="1" smtClean="0"/>
              <a:t>Suboxone</a:t>
            </a:r>
            <a:r>
              <a:rPr lang="en-US" sz="2400" dirty="0"/>
              <a:t>®</a:t>
            </a:r>
            <a:r>
              <a:rPr lang="en-US" sz="2400" dirty="0" smtClean="0"/>
              <a:t>, </a:t>
            </a:r>
            <a:r>
              <a:rPr lang="en-US" sz="2400" dirty="0" err="1" smtClean="0"/>
              <a:t>Vivitrol</a:t>
            </a:r>
            <a:r>
              <a:rPr lang="en-US" sz="2400" dirty="0" smtClean="0"/>
              <a:t>®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Expanded OPI Advisory Mailings</a:t>
            </a:r>
          </a:p>
        </p:txBody>
      </p:sp>
    </p:spTree>
    <p:extLst>
      <p:ext uri="{BB962C8B-B14F-4D97-AF65-F5344CB8AC3E}">
        <p14:creationId xmlns:p14="http://schemas.microsoft.com/office/powerpoint/2010/main" val="27142490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88C9EF1-ACDA-4908-89E3-D84DE6DF4E53}" type="slidenum">
              <a:rPr lang="en-US" altLang="en-US" smtClean="0">
                <a:latin typeface="Arial Black" pitchFamily="34" charset="0"/>
              </a:rPr>
              <a:pPr/>
              <a:t>3</a:t>
            </a:fld>
            <a:endParaRPr lang="en-US" altLang="en-US" smtClean="0">
              <a:latin typeface="Arial Black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800" dirty="0" smtClean="0"/>
              <a:t>MO </a:t>
            </a:r>
            <a:r>
              <a:rPr lang="en-US" altLang="en-US" sz="3800" dirty="0" err="1" smtClean="0"/>
              <a:t>HealthNet</a:t>
            </a:r>
            <a:r>
              <a:rPr lang="en-US" altLang="en-US" sz="3800" dirty="0" smtClean="0"/>
              <a:t> Pharmacy </a:t>
            </a:r>
            <a:br>
              <a:rPr lang="en-US" altLang="en-US" sz="3800" dirty="0" smtClean="0"/>
            </a:br>
            <a:r>
              <a:rPr lang="en-US" altLang="en-US" sz="3800" dirty="0" smtClean="0"/>
              <a:t>Activities on Opioid Issues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3345" y="1600200"/>
            <a:ext cx="7848600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Pending Actions (Early 2018):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50 MME limit on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Rx for Opioids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Acute (Short-term) Treatment defined as &lt; 90 days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90 MME limit on Opioid Rx’s for Acute Treatment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Chronic (Long-term) Therapy defined as ≥ 90 days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Prior Authorization </a:t>
            </a:r>
            <a:r>
              <a:rPr lang="en-US" sz="2400" dirty="0" err="1" smtClean="0"/>
              <a:t>req’d</a:t>
            </a:r>
            <a:r>
              <a:rPr lang="en-US" sz="2400" dirty="0" smtClean="0"/>
              <a:t> for opioid therapy ≥ 90 days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Qualifying Long-Term Diagnosis will be required (e.g. Cancer, Chronic Non-Malignant Pain)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Updating of Qualifying Diagnoses for CNMP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Pain Management Resource available for Chronic Pain Consultation, through OPI Program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Educate Provider Community</a:t>
            </a:r>
          </a:p>
        </p:txBody>
      </p:sp>
    </p:spTree>
    <p:extLst>
      <p:ext uri="{BB962C8B-B14F-4D97-AF65-F5344CB8AC3E}">
        <p14:creationId xmlns:p14="http://schemas.microsoft.com/office/powerpoint/2010/main" val="27527168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88C9EF1-ACDA-4908-89E3-D84DE6DF4E53}" type="slidenum">
              <a:rPr lang="en-US" altLang="en-US" smtClean="0">
                <a:latin typeface="Arial Black" pitchFamily="34" charset="0"/>
              </a:rPr>
              <a:pPr/>
              <a:t>4</a:t>
            </a:fld>
            <a:endParaRPr lang="en-US" altLang="en-US" smtClean="0">
              <a:latin typeface="Arial Black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800" dirty="0" smtClean="0"/>
              <a:t>MO </a:t>
            </a:r>
            <a:r>
              <a:rPr lang="en-US" altLang="en-US" sz="3800" dirty="0" err="1" smtClean="0"/>
              <a:t>HealthNet</a:t>
            </a:r>
            <a:r>
              <a:rPr lang="en-US" altLang="en-US" sz="3800" dirty="0" smtClean="0"/>
              <a:t> Pharmacy </a:t>
            </a:r>
            <a:br>
              <a:rPr lang="en-US" altLang="en-US" sz="3800" dirty="0" smtClean="0"/>
            </a:br>
            <a:r>
              <a:rPr lang="en-US" altLang="en-US" sz="3800" dirty="0" smtClean="0"/>
              <a:t>Activities on Opioid Issues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3345" y="1600200"/>
            <a:ext cx="7848600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dirty="0"/>
              <a:t>Additional Actions (April 2018 and beyond):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Implement Morphine-Equivalent-Dosing Opioid Accumulation Module as part of Smart PA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Will allow MHD to calculate TOTAL opioid MME’s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Reduce TOTAL Opioid dosing to 90 MME’s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Include Methadone (for pain) in MME calculation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Focus OPI interventions on Participant Opioid Outliers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Continue to work with DMH, DHSS, MO Opioid STR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Educate Provider Community</a:t>
            </a:r>
          </a:p>
        </p:txBody>
      </p:sp>
    </p:spTree>
    <p:extLst>
      <p:ext uri="{BB962C8B-B14F-4D97-AF65-F5344CB8AC3E}">
        <p14:creationId xmlns:p14="http://schemas.microsoft.com/office/powerpoint/2010/main" val="13040632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88C9EF1-ACDA-4908-89E3-D84DE6DF4E53}" type="slidenum">
              <a:rPr lang="en-US" altLang="en-US" smtClean="0">
                <a:latin typeface="Arial Black" pitchFamily="34" charset="0"/>
              </a:rPr>
              <a:pPr/>
              <a:t>5</a:t>
            </a:fld>
            <a:endParaRPr lang="en-US" altLang="en-US" smtClean="0">
              <a:latin typeface="Arial Black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800" dirty="0" smtClean="0"/>
              <a:t>MO </a:t>
            </a:r>
            <a:r>
              <a:rPr lang="en-US" altLang="en-US" sz="3800" dirty="0" err="1" smtClean="0"/>
              <a:t>HealthNet</a:t>
            </a:r>
            <a:r>
              <a:rPr lang="en-US" altLang="en-US" sz="3800" dirty="0" smtClean="0"/>
              <a:t> Pharmacy </a:t>
            </a:r>
            <a:br>
              <a:rPr lang="en-US" altLang="en-US" sz="3800" dirty="0" smtClean="0"/>
            </a:br>
            <a:r>
              <a:rPr lang="en-US" altLang="en-US" sz="3800" dirty="0" smtClean="0"/>
              <a:t>Hepatitis C Therapy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399" y="1600200"/>
            <a:ext cx="792480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b="1" dirty="0" smtClean="0"/>
              <a:t>MHD Approach: </a:t>
            </a:r>
          </a:p>
          <a:p>
            <a:pPr lvl="1"/>
            <a:r>
              <a:rPr lang="en-US" sz="2400" i="1" dirty="0" smtClean="0"/>
              <a:t>Individualized </a:t>
            </a:r>
            <a:r>
              <a:rPr lang="en-US" sz="2400" i="1" dirty="0"/>
              <a:t>treatment and approval process</a:t>
            </a:r>
          </a:p>
          <a:p>
            <a:r>
              <a:rPr lang="en-US" sz="2400" b="1" dirty="0" smtClean="0"/>
              <a:t>January 2015 - </a:t>
            </a:r>
            <a:r>
              <a:rPr lang="en-US" sz="2400" b="1" dirty="0" err="1" smtClean="0"/>
              <a:t>Viekira</a:t>
            </a:r>
            <a:r>
              <a:rPr lang="en-US" sz="2400" b="1" dirty="0" smtClean="0"/>
              <a:t>®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PDL preferred DAA product ~ $83,000 per treatment</a:t>
            </a:r>
          </a:p>
          <a:p>
            <a:r>
              <a:rPr lang="en-US" sz="2400" b="1" dirty="0" smtClean="0"/>
              <a:t>February 2016 - </a:t>
            </a:r>
            <a:r>
              <a:rPr lang="en-US" sz="2400" b="1" dirty="0" err="1" smtClean="0"/>
              <a:t>Zepatier</a:t>
            </a:r>
            <a:r>
              <a:rPr lang="en-US" sz="2400" b="1" dirty="0" smtClean="0"/>
              <a:t>®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PDL preferred product ~ $56,000 per treatment</a:t>
            </a:r>
          </a:p>
          <a:p>
            <a:r>
              <a:rPr lang="en-US" sz="2400" b="1" dirty="0" smtClean="0"/>
              <a:t>July 2016 - </a:t>
            </a:r>
            <a:r>
              <a:rPr lang="en-US" sz="2400" b="1" dirty="0" err="1" smtClean="0"/>
              <a:t>Epclusa</a:t>
            </a:r>
            <a:r>
              <a:rPr lang="en-US" sz="2400" b="1" dirty="0" smtClean="0"/>
              <a:t>®</a:t>
            </a:r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 New </a:t>
            </a:r>
            <a:r>
              <a:rPr lang="en-US" sz="2400" b="1" dirty="0" err="1" smtClean="0">
                <a:solidFill>
                  <a:srgbClr val="002060"/>
                </a:solidFill>
              </a:rPr>
              <a:t>Pangenotyp</a:t>
            </a:r>
            <a:r>
              <a:rPr lang="en-US" sz="2400" b="1" dirty="0" err="1">
                <a:solidFill>
                  <a:srgbClr val="002060"/>
                </a:solidFill>
              </a:rPr>
              <a:t>ic</a:t>
            </a:r>
            <a:r>
              <a:rPr lang="en-US" sz="2400" dirty="0" smtClean="0"/>
              <a:t> product ~ $83,000 per treatment</a:t>
            </a:r>
          </a:p>
          <a:p>
            <a:r>
              <a:rPr lang="en-US" sz="2400" b="1" dirty="0"/>
              <a:t>August 2017 - </a:t>
            </a:r>
            <a:r>
              <a:rPr lang="en-US" sz="2400" b="1" dirty="0" err="1"/>
              <a:t>Mavyret</a:t>
            </a:r>
            <a:r>
              <a:rPr lang="en-US" sz="2400" b="1" dirty="0" smtClean="0"/>
              <a:t>®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New </a:t>
            </a:r>
            <a:r>
              <a:rPr lang="en-US" sz="2400" b="1" dirty="0" err="1">
                <a:solidFill>
                  <a:srgbClr val="002060"/>
                </a:solidFill>
              </a:rPr>
              <a:t>Pangenotypic</a:t>
            </a:r>
            <a:r>
              <a:rPr lang="en-US" sz="2400" dirty="0" smtClean="0"/>
              <a:t> </a:t>
            </a:r>
            <a:r>
              <a:rPr lang="en-US" sz="2400" dirty="0"/>
              <a:t>product ~ </a:t>
            </a:r>
            <a:r>
              <a:rPr lang="en-US" sz="2400" dirty="0" smtClean="0"/>
              <a:t>$26,000 per 8 week treatment</a:t>
            </a:r>
          </a:p>
          <a:p>
            <a:r>
              <a:rPr lang="en-US" sz="2400" b="1" dirty="0" smtClean="0"/>
              <a:t>November 2017 </a:t>
            </a:r>
            <a:r>
              <a:rPr lang="en-US" sz="2400" dirty="0" smtClean="0"/>
              <a:t>– </a:t>
            </a:r>
            <a:r>
              <a:rPr lang="en-US" sz="2400" b="1" dirty="0" smtClean="0">
                <a:solidFill>
                  <a:srgbClr val="FF0000"/>
                </a:solidFill>
              </a:rPr>
              <a:t>HCV Treatment Criteria Updated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8568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88C9EF1-ACDA-4908-89E3-D84DE6DF4E53}" type="slidenum">
              <a:rPr lang="en-US" altLang="en-US" smtClean="0">
                <a:latin typeface="Arial Black" pitchFamily="34" charset="0"/>
              </a:rPr>
              <a:pPr/>
              <a:t>6</a:t>
            </a:fld>
            <a:endParaRPr lang="en-US" altLang="en-US" smtClean="0">
              <a:latin typeface="Arial Black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48" y="533400"/>
            <a:ext cx="8988251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9521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88C9EF1-ACDA-4908-89E3-D84DE6DF4E53}" type="slidenum">
              <a:rPr lang="en-US" altLang="en-US" smtClean="0">
                <a:latin typeface="Arial Black" pitchFamily="34" charset="0"/>
              </a:rPr>
              <a:pPr/>
              <a:t>7</a:t>
            </a:fld>
            <a:endParaRPr lang="en-US" altLang="en-US" smtClean="0">
              <a:latin typeface="Arial Black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2" y="533400"/>
            <a:ext cx="9082446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51760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88C9EF1-ACDA-4908-89E3-D84DE6DF4E53}" type="slidenum">
              <a:rPr lang="en-US" altLang="en-US" smtClean="0">
                <a:latin typeface="Arial Black" pitchFamily="34" charset="0"/>
              </a:rPr>
              <a:pPr/>
              <a:t>8</a:t>
            </a:fld>
            <a:endParaRPr lang="en-US" altLang="en-US" smtClean="0">
              <a:latin typeface="Arial Black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1" y="457200"/>
            <a:ext cx="9029086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46995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5864</TotalTime>
  <Words>374</Words>
  <Application>Microsoft Office PowerPoint</Application>
  <PresentationFormat>On-screen Show (4:3)</PresentationFormat>
  <Paragraphs>63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Times New Roman</vt:lpstr>
      <vt:lpstr>Wingdings</vt:lpstr>
      <vt:lpstr>Radial</vt:lpstr>
      <vt:lpstr>MO HealthNet Pharmacy  Brief Program Update</vt:lpstr>
      <vt:lpstr>MO HealthNet Pharmacy  Activities on Opioid Issues</vt:lpstr>
      <vt:lpstr>MO HealthNet Pharmacy  Activities on Opioid Issues</vt:lpstr>
      <vt:lpstr>MO HealthNet Pharmacy  Activities on Opioid Issues</vt:lpstr>
      <vt:lpstr>MO HealthNet Pharmacy  Hepatitis C Therapy</vt:lpstr>
      <vt:lpstr>PowerPoint Presentation</vt:lpstr>
      <vt:lpstr>PowerPoint Presentation</vt:lpstr>
      <vt:lpstr>PowerPoint Presentation</vt:lpstr>
    </vt:vector>
  </TitlesOfParts>
  <Company>Missouri 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DSS</dc:creator>
  <cp:lastModifiedBy>Kemna, Luann</cp:lastModifiedBy>
  <cp:revision>208</cp:revision>
  <dcterms:created xsi:type="dcterms:W3CDTF">2005-09-12T19:10:56Z</dcterms:created>
  <dcterms:modified xsi:type="dcterms:W3CDTF">2023-10-18T14:27:19Z</dcterms:modified>
</cp:coreProperties>
</file>