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63"/>
  </p:notesMasterIdLst>
  <p:handoutMasterIdLst>
    <p:handoutMasterId r:id="rId64"/>
  </p:handoutMasterIdLst>
  <p:sldIdLst>
    <p:sldId id="256" r:id="rId2"/>
    <p:sldId id="363" r:id="rId3"/>
    <p:sldId id="364" r:id="rId4"/>
    <p:sldId id="419" r:id="rId5"/>
    <p:sldId id="418" r:id="rId6"/>
    <p:sldId id="365" r:id="rId7"/>
    <p:sldId id="415" r:id="rId8"/>
    <p:sldId id="416" r:id="rId9"/>
    <p:sldId id="417" r:id="rId10"/>
    <p:sldId id="420" r:id="rId11"/>
    <p:sldId id="366" r:id="rId12"/>
    <p:sldId id="422" r:id="rId13"/>
    <p:sldId id="424" r:id="rId14"/>
    <p:sldId id="423" r:id="rId15"/>
    <p:sldId id="421" r:id="rId16"/>
    <p:sldId id="379" r:id="rId17"/>
    <p:sldId id="377"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378" r:id="rId42"/>
    <p:sldId id="403" r:id="rId43"/>
    <p:sldId id="404" r:id="rId44"/>
    <p:sldId id="369" r:id="rId45"/>
    <p:sldId id="405" r:id="rId46"/>
    <p:sldId id="406" r:id="rId47"/>
    <p:sldId id="407" r:id="rId48"/>
    <p:sldId id="408" r:id="rId49"/>
    <p:sldId id="409" r:id="rId50"/>
    <p:sldId id="410" r:id="rId51"/>
    <p:sldId id="411" r:id="rId52"/>
    <p:sldId id="412" r:id="rId53"/>
    <p:sldId id="413" r:id="rId54"/>
    <p:sldId id="414" r:id="rId55"/>
    <p:sldId id="370" r:id="rId56"/>
    <p:sldId id="300" r:id="rId57"/>
    <p:sldId id="372" r:id="rId58"/>
    <p:sldId id="373" r:id="rId59"/>
    <p:sldId id="374" r:id="rId60"/>
    <p:sldId id="375" r:id="rId61"/>
    <p:sldId id="376" r:id="rId6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Ludlam" initial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62" autoAdjust="0"/>
    <p:restoredTop sz="86475" autoAdjust="0"/>
  </p:normalViewPr>
  <p:slideViewPr>
    <p:cSldViewPr>
      <p:cViewPr varScale="1">
        <p:scale>
          <a:sx n="49" d="100"/>
          <a:sy n="49" d="100"/>
        </p:scale>
        <p:origin x="1080" y="53"/>
      </p:cViewPr>
      <p:guideLst>
        <p:guide orient="horz" pos="2160"/>
        <p:guide pos="2880"/>
      </p:guideLst>
    </p:cSldViewPr>
  </p:slideViewPr>
  <p:outlineViewPr>
    <p:cViewPr>
      <p:scale>
        <a:sx n="33" d="100"/>
        <a:sy n="33" d="100"/>
      </p:scale>
      <p:origin x="0" y="110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7" cy="462119"/>
          </a:xfrm>
          <a:prstGeom prst="rect">
            <a:avLst/>
          </a:prstGeom>
        </p:spPr>
        <p:txBody>
          <a:bodyPr vert="horz" lIns="91075" tIns="45537" rIns="91075" bIns="45537" rtlCol="0"/>
          <a:lstStyle>
            <a:lvl1pPr algn="l">
              <a:defRPr sz="1200"/>
            </a:lvl1pPr>
          </a:lstStyle>
          <a:p>
            <a:endParaRPr lang="en-US" dirty="0"/>
          </a:p>
        </p:txBody>
      </p:sp>
      <p:sp>
        <p:nvSpPr>
          <p:cNvPr id="3" name="Date Placeholder 2"/>
          <p:cNvSpPr>
            <a:spLocks noGrp="1"/>
          </p:cNvSpPr>
          <p:nvPr>
            <p:ph type="dt" sz="quarter" idx="1"/>
          </p:nvPr>
        </p:nvSpPr>
        <p:spPr>
          <a:xfrm>
            <a:off x="3970340" y="2"/>
            <a:ext cx="3038477" cy="462119"/>
          </a:xfrm>
          <a:prstGeom prst="rect">
            <a:avLst/>
          </a:prstGeom>
        </p:spPr>
        <p:txBody>
          <a:bodyPr vert="horz" lIns="91075" tIns="45537" rIns="91075" bIns="45537" rtlCol="0"/>
          <a:lstStyle>
            <a:lvl1pPr algn="r">
              <a:defRPr sz="1200"/>
            </a:lvl1pPr>
          </a:lstStyle>
          <a:p>
            <a:fld id="{0D144030-4CAA-4B43-A21F-96EBF1BA20C8}" type="datetimeFigureOut">
              <a:rPr lang="en-US" smtClean="0"/>
              <a:t>10/16/2023</a:t>
            </a:fld>
            <a:endParaRPr lang="en-US" dirty="0"/>
          </a:p>
        </p:txBody>
      </p:sp>
      <p:sp>
        <p:nvSpPr>
          <p:cNvPr id="4" name="Footer Placeholder 3"/>
          <p:cNvSpPr>
            <a:spLocks noGrp="1"/>
          </p:cNvSpPr>
          <p:nvPr>
            <p:ph type="ftr" sz="quarter" idx="2"/>
          </p:nvPr>
        </p:nvSpPr>
        <p:spPr>
          <a:xfrm>
            <a:off x="2" y="8772381"/>
            <a:ext cx="3038477" cy="462119"/>
          </a:xfrm>
          <a:prstGeom prst="rect">
            <a:avLst/>
          </a:prstGeom>
        </p:spPr>
        <p:txBody>
          <a:bodyPr vert="horz" lIns="91075" tIns="45537" rIns="91075" bIns="455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772381"/>
            <a:ext cx="3038477" cy="462119"/>
          </a:xfrm>
          <a:prstGeom prst="rect">
            <a:avLst/>
          </a:prstGeom>
        </p:spPr>
        <p:txBody>
          <a:bodyPr vert="horz" lIns="91075" tIns="45537" rIns="91075" bIns="45537" rtlCol="0" anchor="b"/>
          <a:lstStyle>
            <a:lvl1pPr algn="r">
              <a:defRPr sz="1200"/>
            </a:lvl1pPr>
          </a:lstStyle>
          <a:p>
            <a:fld id="{3090A595-EEBA-4F67-AC3E-D9F8CCF61EB7}" type="slidenum">
              <a:rPr lang="en-US" smtClean="0"/>
              <a:t>‹#›</a:t>
            </a:fld>
            <a:endParaRPr lang="en-US" dirty="0"/>
          </a:p>
        </p:txBody>
      </p:sp>
    </p:spTree>
    <p:extLst>
      <p:ext uri="{BB962C8B-B14F-4D97-AF65-F5344CB8AC3E}">
        <p14:creationId xmlns:p14="http://schemas.microsoft.com/office/powerpoint/2010/main" val="100101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2803" tIns="46403" rIns="92803" bIns="46403" rtlCol="0"/>
          <a:lstStyle>
            <a:lvl1pPr algn="l">
              <a:defRPr sz="1200"/>
            </a:lvl1pPr>
          </a:lstStyle>
          <a:p>
            <a:endParaRPr lang="en-US" dirty="0"/>
          </a:p>
        </p:txBody>
      </p:sp>
      <p:sp>
        <p:nvSpPr>
          <p:cNvPr id="3" name="Date Placeholder 2"/>
          <p:cNvSpPr>
            <a:spLocks noGrp="1"/>
          </p:cNvSpPr>
          <p:nvPr>
            <p:ph type="dt" idx="1"/>
          </p:nvPr>
        </p:nvSpPr>
        <p:spPr>
          <a:xfrm>
            <a:off x="3970938" y="1"/>
            <a:ext cx="3037840" cy="461804"/>
          </a:xfrm>
          <a:prstGeom prst="rect">
            <a:avLst/>
          </a:prstGeom>
        </p:spPr>
        <p:txBody>
          <a:bodyPr vert="horz" lIns="92803" tIns="46403" rIns="92803" bIns="46403" rtlCol="0"/>
          <a:lstStyle>
            <a:lvl1pPr algn="r">
              <a:defRPr sz="1200"/>
            </a:lvl1pPr>
          </a:lstStyle>
          <a:p>
            <a:fld id="{97CF049E-D21B-4DB6-B4B8-7FA4F1288B91}" type="datetimeFigureOut">
              <a:rPr lang="en-US" smtClean="0"/>
              <a:pPr/>
              <a:t>10/16/2023</a:t>
            </a:fld>
            <a:endParaRPr lang="en-US" dirty="0"/>
          </a:p>
        </p:txBody>
      </p:sp>
      <p:sp>
        <p:nvSpPr>
          <p:cNvPr id="4" name="Slide Image Placeholder 3"/>
          <p:cNvSpPr>
            <a:spLocks noGrp="1" noRot="1" noChangeAspect="1"/>
          </p:cNvSpPr>
          <p:nvPr>
            <p:ph type="sldImg" idx="2"/>
          </p:nvPr>
        </p:nvSpPr>
        <p:spPr>
          <a:xfrm>
            <a:off x="1198563" y="693738"/>
            <a:ext cx="4613275" cy="3459162"/>
          </a:xfrm>
          <a:prstGeom prst="rect">
            <a:avLst/>
          </a:prstGeom>
          <a:noFill/>
          <a:ln w="12700">
            <a:solidFill>
              <a:prstClr val="black"/>
            </a:solidFill>
          </a:ln>
        </p:spPr>
        <p:txBody>
          <a:bodyPr vert="horz" lIns="92803" tIns="46403" rIns="92803" bIns="46403" rtlCol="0" anchor="ctr"/>
          <a:lstStyle/>
          <a:p>
            <a:endParaRPr lang="en-US" dirty="0"/>
          </a:p>
        </p:txBody>
      </p:sp>
      <p:sp>
        <p:nvSpPr>
          <p:cNvPr id="5" name="Notes Placeholder 4"/>
          <p:cNvSpPr>
            <a:spLocks noGrp="1"/>
          </p:cNvSpPr>
          <p:nvPr>
            <p:ph type="body" sz="quarter" idx="3"/>
          </p:nvPr>
        </p:nvSpPr>
        <p:spPr>
          <a:xfrm>
            <a:off x="701040" y="4387137"/>
            <a:ext cx="5608320" cy="4156234"/>
          </a:xfrm>
          <a:prstGeom prst="rect">
            <a:avLst/>
          </a:prstGeom>
        </p:spPr>
        <p:txBody>
          <a:bodyPr vert="horz" lIns="92803" tIns="46403" rIns="92803" bIns="464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2803" tIns="46403" rIns="92803" bIns="4640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803" tIns="46403" rIns="92803" bIns="46403" rtlCol="0" anchor="b"/>
          <a:lstStyle>
            <a:lvl1pPr algn="r">
              <a:defRPr sz="1200"/>
            </a:lvl1pPr>
          </a:lstStyle>
          <a:p>
            <a:fld id="{00E83FC2-CB00-407E-BA4E-4A2B7B6C7269}" type="slidenum">
              <a:rPr lang="en-US" smtClean="0"/>
              <a:pPr/>
              <a:t>‹#›</a:t>
            </a:fld>
            <a:endParaRPr lang="en-US" dirty="0"/>
          </a:p>
        </p:txBody>
      </p:sp>
    </p:spTree>
    <p:extLst>
      <p:ext uri="{BB962C8B-B14F-4D97-AF65-F5344CB8AC3E}">
        <p14:creationId xmlns:p14="http://schemas.microsoft.com/office/powerpoint/2010/main" val="53984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a:t>
            </a:fld>
            <a:endParaRPr lang="en-US" dirty="0"/>
          </a:p>
        </p:txBody>
      </p:sp>
    </p:spTree>
    <p:extLst>
      <p:ext uri="{BB962C8B-B14F-4D97-AF65-F5344CB8AC3E}">
        <p14:creationId xmlns:p14="http://schemas.microsoft.com/office/powerpoint/2010/main" val="108959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11</a:t>
            </a:fld>
            <a:endParaRPr lang="en-US" dirty="0"/>
          </a:p>
        </p:txBody>
      </p:sp>
    </p:spTree>
    <p:extLst>
      <p:ext uri="{BB962C8B-B14F-4D97-AF65-F5344CB8AC3E}">
        <p14:creationId xmlns:p14="http://schemas.microsoft.com/office/powerpoint/2010/main" val="334656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15</a:t>
            </a:fld>
            <a:endParaRPr lang="en-US" dirty="0"/>
          </a:p>
        </p:txBody>
      </p:sp>
    </p:spTree>
    <p:extLst>
      <p:ext uri="{BB962C8B-B14F-4D97-AF65-F5344CB8AC3E}">
        <p14:creationId xmlns:p14="http://schemas.microsoft.com/office/powerpoint/2010/main" val="307691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17</a:t>
            </a:fld>
            <a:endParaRPr lang="en-US" dirty="0"/>
          </a:p>
        </p:txBody>
      </p:sp>
    </p:spTree>
    <p:extLst>
      <p:ext uri="{BB962C8B-B14F-4D97-AF65-F5344CB8AC3E}">
        <p14:creationId xmlns:p14="http://schemas.microsoft.com/office/powerpoint/2010/main" val="2335487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41</a:t>
            </a:fld>
            <a:endParaRPr lang="en-US" dirty="0"/>
          </a:p>
        </p:txBody>
      </p:sp>
    </p:spTree>
    <p:extLst>
      <p:ext uri="{BB962C8B-B14F-4D97-AF65-F5344CB8AC3E}">
        <p14:creationId xmlns:p14="http://schemas.microsoft.com/office/powerpoint/2010/main" val="3668297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43</a:t>
            </a:fld>
            <a:endParaRPr lang="en-US" dirty="0"/>
          </a:p>
        </p:txBody>
      </p:sp>
    </p:spTree>
    <p:extLst>
      <p:ext uri="{BB962C8B-B14F-4D97-AF65-F5344CB8AC3E}">
        <p14:creationId xmlns:p14="http://schemas.microsoft.com/office/powerpoint/2010/main" val="268033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44</a:t>
            </a:fld>
            <a:endParaRPr lang="en-US" dirty="0"/>
          </a:p>
        </p:txBody>
      </p:sp>
    </p:spTree>
    <p:extLst>
      <p:ext uri="{BB962C8B-B14F-4D97-AF65-F5344CB8AC3E}">
        <p14:creationId xmlns:p14="http://schemas.microsoft.com/office/powerpoint/2010/main" val="2917532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49</a:t>
            </a:fld>
            <a:endParaRPr lang="en-US" dirty="0"/>
          </a:p>
        </p:txBody>
      </p:sp>
    </p:spTree>
    <p:extLst>
      <p:ext uri="{BB962C8B-B14F-4D97-AF65-F5344CB8AC3E}">
        <p14:creationId xmlns:p14="http://schemas.microsoft.com/office/powerpoint/2010/main" val="532815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55</a:t>
            </a:fld>
            <a:endParaRPr lang="en-US" dirty="0"/>
          </a:p>
        </p:txBody>
      </p:sp>
    </p:spTree>
    <p:extLst>
      <p:ext uri="{BB962C8B-B14F-4D97-AF65-F5344CB8AC3E}">
        <p14:creationId xmlns:p14="http://schemas.microsoft.com/office/powerpoint/2010/main" val="3758591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781584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0965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4282572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987003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59</a:t>
            </a:fld>
            <a:endParaRPr lang="en-US" dirty="0"/>
          </a:p>
        </p:txBody>
      </p:sp>
    </p:spTree>
    <p:extLst>
      <p:ext uri="{BB962C8B-B14F-4D97-AF65-F5344CB8AC3E}">
        <p14:creationId xmlns:p14="http://schemas.microsoft.com/office/powerpoint/2010/main" val="85238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60</a:t>
            </a:fld>
            <a:endParaRPr lang="en-US" dirty="0"/>
          </a:p>
        </p:txBody>
      </p:sp>
    </p:spTree>
    <p:extLst>
      <p:ext uri="{BB962C8B-B14F-4D97-AF65-F5344CB8AC3E}">
        <p14:creationId xmlns:p14="http://schemas.microsoft.com/office/powerpoint/2010/main" val="2053466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61</a:t>
            </a:fld>
            <a:endParaRPr lang="en-US" dirty="0"/>
          </a:p>
        </p:txBody>
      </p:sp>
    </p:spTree>
    <p:extLst>
      <p:ext uri="{BB962C8B-B14F-4D97-AF65-F5344CB8AC3E}">
        <p14:creationId xmlns:p14="http://schemas.microsoft.com/office/powerpoint/2010/main" val="101450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3</a:t>
            </a:fld>
            <a:endParaRPr lang="en-US" dirty="0"/>
          </a:p>
        </p:txBody>
      </p:sp>
    </p:spTree>
    <p:extLst>
      <p:ext uri="{BB962C8B-B14F-4D97-AF65-F5344CB8AC3E}">
        <p14:creationId xmlns:p14="http://schemas.microsoft.com/office/powerpoint/2010/main" val="167422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a:t>
            </a:fld>
            <a:endParaRPr lang="en-US" dirty="0"/>
          </a:p>
        </p:txBody>
      </p:sp>
    </p:spTree>
    <p:extLst>
      <p:ext uri="{BB962C8B-B14F-4D97-AF65-F5344CB8AC3E}">
        <p14:creationId xmlns:p14="http://schemas.microsoft.com/office/powerpoint/2010/main" val="1118641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6</a:t>
            </a:fld>
            <a:endParaRPr lang="en-US" dirty="0"/>
          </a:p>
        </p:txBody>
      </p:sp>
    </p:spTree>
    <p:extLst>
      <p:ext uri="{BB962C8B-B14F-4D97-AF65-F5344CB8AC3E}">
        <p14:creationId xmlns:p14="http://schemas.microsoft.com/office/powerpoint/2010/main" val="9414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7</a:t>
            </a:fld>
            <a:endParaRPr lang="en-US" dirty="0"/>
          </a:p>
        </p:txBody>
      </p:sp>
    </p:spTree>
    <p:extLst>
      <p:ext uri="{BB962C8B-B14F-4D97-AF65-F5344CB8AC3E}">
        <p14:creationId xmlns:p14="http://schemas.microsoft.com/office/powerpoint/2010/main" val="102129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8</a:t>
            </a:fld>
            <a:endParaRPr lang="en-US" dirty="0"/>
          </a:p>
        </p:txBody>
      </p:sp>
    </p:spTree>
    <p:extLst>
      <p:ext uri="{BB962C8B-B14F-4D97-AF65-F5344CB8AC3E}">
        <p14:creationId xmlns:p14="http://schemas.microsoft.com/office/powerpoint/2010/main" val="114077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9</a:t>
            </a:fld>
            <a:endParaRPr lang="en-US" dirty="0"/>
          </a:p>
        </p:txBody>
      </p:sp>
    </p:spTree>
    <p:extLst>
      <p:ext uri="{BB962C8B-B14F-4D97-AF65-F5344CB8AC3E}">
        <p14:creationId xmlns:p14="http://schemas.microsoft.com/office/powerpoint/2010/main" val="173081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10</a:t>
            </a:fld>
            <a:endParaRPr lang="en-US" dirty="0"/>
          </a:p>
        </p:txBody>
      </p:sp>
    </p:spTree>
    <p:extLst>
      <p:ext uri="{BB962C8B-B14F-4D97-AF65-F5344CB8AC3E}">
        <p14:creationId xmlns:p14="http://schemas.microsoft.com/office/powerpoint/2010/main" val="153894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userDrawn="1"/>
        </p:nvGrpSpPr>
        <p:grpSpPr>
          <a:xfrm>
            <a:off x="-76" y="6172200"/>
            <a:ext cx="9146459" cy="688181"/>
            <a:chOff x="-76" y="5293518"/>
            <a:chExt cx="9146459" cy="1566863"/>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BE56D12E-2748-4267-B446-3B251FB1D5B4}"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A001C670-DC88-4376-AA6B-FD9548DDC9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solidFill>
                  <a:schemeClr val="accent3"/>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600201"/>
            <a:ext cx="7772400" cy="3733800"/>
          </a:xfrm>
        </p:spPr>
        <p:txBody>
          <a:bodyPr/>
          <a:lstStyle>
            <a:lvl1pPr marL="342900" indent="-274320">
              <a:buFont typeface="Wingdings" panose="05000000000000000000" pitchFamily="2" charset="2"/>
              <a:buChar char="v"/>
              <a:defRPr sz="2800" baseline="0">
                <a:latin typeface="Arial" panose="020B0604020202020204" pitchFamily="34" charset="0"/>
              </a:defRPr>
            </a:lvl1pPr>
            <a:lvl2pPr marL="742950" indent="-274320">
              <a:buFont typeface="Wingdings" panose="05000000000000000000" pitchFamily="2" charset="2"/>
              <a:buChar char="Ø"/>
              <a:defRPr sz="2400"/>
            </a:lvl2pPr>
            <a:lvl3pPr marL="1143000" indent="-274320">
              <a:buSzPct val="200000"/>
              <a:buFont typeface="Arial" panose="020B0604020202020204" pitchFamily="34" charset="0"/>
              <a:buChar char="•"/>
              <a:defRPr sz="2000"/>
            </a:lvl3pPr>
            <a:lvl4pPr marL="1600200" indent="-274320">
              <a:buFont typeface="Wingdings" panose="05000000000000000000" pitchFamily="2" charset="2"/>
              <a:buChar char="q"/>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0" y="6172200"/>
            <a:ext cx="9146381" cy="687838"/>
            <a:chOff x="0" y="5457825"/>
            <a:chExt cx="9146381" cy="1402214"/>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FB1E67D3-60E4-4D27-9E0B-6D034DBF6EC1}"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512DAB7-38E7-443B-8E03-D2CCAEFBE4DA}"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grpSp>
        <p:nvGrpSpPr>
          <p:cNvPr id="12" name="Group 11"/>
          <p:cNvGrpSpPr/>
          <p:nvPr userDrawn="1"/>
        </p:nvGrpSpPr>
        <p:grpSpPr>
          <a:xfrm>
            <a:off x="-76" y="6172200"/>
            <a:ext cx="9146459" cy="688181"/>
            <a:chOff x="-76" y="5293518"/>
            <a:chExt cx="9146459" cy="1566863"/>
          </a:xfrm>
        </p:grpSpPr>
        <p:sp>
          <p:nvSpPr>
            <p:cNvPr id="13" name="Freeform 12"/>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14" name="Freeform 13"/>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15" name="Freeform 14"/>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16" name="Freeform 15"/>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0" y="6169574"/>
            <a:ext cx="9146381" cy="690464"/>
            <a:chOff x="0" y="5457825"/>
            <a:chExt cx="9146381" cy="1402214"/>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Date Placeholder 6"/>
          <p:cNvSpPr>
            <a:spLocks noGrp="1"/>
          </p:cNvSpPr>
          <p:nvPr>
            <p:ph type="dt" sz="half" idx="10"/>
          </p:nvPr>
        </p:nvSpPr>
        <p:spPr/>
        <p:txBody>
          <a:bodyPr/>
          <a:lstStyle/>
          <a:p>
            <a:fld id="{C0710BA7-D226-495B-A757-165737818656}"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1C670-DC88-4376-AA6B-FD9548DDC9F2}"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6">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127FF642-8FB2-435C-9871-0CA5D884E32B}" type="datetime1">
              <a:rPr lang="en-US" smtClean="0"/>
              <a:t>10/16/2023</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A001C670-DC88-4376-AA6B-FD9548DDC9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9" r:id="rId4"/>
  </p:sldLayoutIdLs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hyperlink" Target="http://www.google.com/url?sa=i&amp;rct=j&amp;q=&amp;esrc=s&amp;frm=1&amp;source=images&amp;cd=&amp;cad=rja&amp;uact=8&amp;ved=0CAcQjRw&amp;url=http://www.nmcfamilyresourcecenter.com/&amp;ei=rKTGVILWNoa9ggTLxIH4Bg&amp;psig=AFQjCNEDyf0Euhl1L111XXX54glvbEDCmg&amp;ust=142239082661047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MHD.ProvTrain@dss.mo.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dss.mo.gov/mhd/hepc/#:~:text=Project%20Hep%20Cure%20is%20an,is%20eligible%20for%20this%20treatment." TargetMode="Externa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ss.mo.gov/mhd/hepc/"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nmcfamilyresourcecenter.com/images/dss.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6891"/>
            <a:ext cx="1981200" cy="5840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228600" y="1600201"/>
            <a:ext cx="8534400" cy="2667000"/>
          </a:xfrm>
        </p:spPr>
        <p:txBody>
          <a:bodyPr>
            <a:noAutofit/>
          </a:bodyPr>
          <a:lstStyle/>
          <a:p>
            <a:pPr algn="ctr"/>
            <a:r>
              <a:rPr lang="en-US" sz="4000" b="1" cap="none" dirty="0">
                <a:solidFill>
                  <a:srgbClr val="002060"/>
                </a:solidFill>
                <a:latin typeface="Century Gothic" panose="020B0502020202020204" pitchFamily="34" charset="0"/>
              </a:rPr>
              <a:t>MO HealthNet Oversight Committee Meeting</a:t>
            </a:r>
            <a:r>
              <a:rPr lang="en-US" sz="4400" b="1" cap="none" dirty="0">
                <a:solidFill>
                  <a:srgbClr val="002060"/>
                </a:solidFill>
                <a:latin typeface="Century Gothic" panose="020B0502020202020204" pitchFamily="34" charset="0"/>
              </a:rPr>
              <a:t/>
            </a:r>
            <a:br>
              <a:rPr lang="en-US" sz="4400" b="1" cap="none" dirty="0">
                <a:solidFill>
                  <a:srgbClr val="002060"/>
                </a:solidFill>
                <a:latin typeface="Century Gothic" panose="020B0502020202020204" pitchFamily="34" charset="0"/>
              </a:rPr>
            </a:br>
            <a:r>
              <a:rPr lang="en-US" sz="1000" b="1" cap="none" dirty="0">
                <a:solidFill>
                  <a:srgbClr val="002060"/>
                </a:solidFill>
                <a:latin typeface="Century Gothic" panose="020B0502020202020204" pitchFamily="34" charset="0"/>
              </a:rPr>
              <a:t/>
            </a:r>
            <a:br>
              <a:rPr lang="en-US" sz="1000" b="1" cap="none" dirty="0">
                <a:solidFill>
                  <a:srgbClr val="002060"/>
                </a:solidFill>
                <a:latin typeface="Century Gothic" panose="020B0502020202020204" pitchFamily="34" charset="0"/>
              </a:rPr>
            </a:br>
            <a:r>
              <a:rPr lang="en-US" sz="1000" b="1" cap="none" dirty="0">
                <a:solidFill>
                  <a:srgbClr val="002060"/>
                </a:solidFill>
                <a:latin typeface="Century Gothic" panose="020B0502020202020204" pitchFamily="34" charset="0"/>
              </a:rPr>
              <a:t/>
            </a:r>
            <a:br>
              <a:rPr lang="en-US" sz="1000" b="1" cap="none" dirty="0">
                <a:solidFill>
                  <a:srgbClr val="002060"/>
                </a:solidFill>
                <a:latin typeface="Century Gothic" panose="020B0502020202020204" pitchFamily="34" charset="0"/>
              </a:rPr>
            </a:br>
            <a:r>
              <a:rPr lang="en-US" sz="900" b="1" cap="none" dirty="0">
                <a:solidFill>
                  <a:srgbClr val="002060"/>
                </a:solidFill>
                <a:latin typeface="Century Gothic" panose="020B0502020202020204" pitchFamily="34" charset="0"/>
              </a:rPr>
              <a:t/>
            </a:r>
            <a:br>
              <a:rPr lang="en-US" sz="900" b="1" cap="none" dirty="0">
                <a:solidFill>
                  <a:srgbClr val="002060"/>
                </a:solidFill>
                <a:latin typeface="Century Gothic" panose="020B0502020202020204" pitchFamily="34" charset="0"/>
              </a:rPr>
            </a:br>
            <a:r>
              <a:rPr lang="en-US" sz="3200" b="1" cap="none" dirty="0" smtClean="0">
                <a:solidFill>
                  <a:srgbClr val="002060"/>
                </a:solidFill>
                <a:latin typeface="Century Gothic" panose="020B0502020202020204" pitchFamily="34" charset="0"/>
              </a:rPr>
              <a:t>November 9, 2022</a:t>
            </a:r>
            <a:endParaRPr lang="en-US" sz="2400" b="1" i="1" cap="small"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28600" y="1600200"/>
            <a:ext cx="8534400" cy="1600200"/>
          </a:xfrm>
        </p:spPr>
        <p:txBody>
          <a:bodyPr>
            <a:normAutofit/>
          </a:bodyPr>
          <a:lstStyle/>
          <a:p>
            <a:pPr algn="ctr"/>
            <a:r>
              <a:rPr lang="en-US" b="1" dirty="0" smtClean="0"/>
              <a:t>Family support division Update</a:t>
            </a:r>
            <a:endParaRPr lang="en-US" b="1" dirty="0"/>
          </a:p>
        </p:txBody>
      </p:sp>
      <p:pic>
        <p:nvPicPr>
          <p:cNvPr id="2" name="Picture 1"/>
          <p:cNvPicPr>
            <a:picLocks noChangeAspect="1"/>
          </p:cNvPicPr>
          <p:nvPr/>
        </p:nvPicPr>
        <p:blipFill>
          <a:blip r:embed="rId3"/>
          <a:stretch>
            <a:fillRect/>
          </a:stretch>
        </p:blipFill>
        <p:spPr>
          <a:xfrm>
            <a:off x="685800" y="133827"/>
            <a:ext cx="7848600" cy="6080236"/>
          </a:xfrm>
          <a:prstGeom prst="rect">
            <a:avLst/>
          </a:prstGeom>
        </p:spPr>
      </p:pic>
    </p:spTree>
    <p:extLst>
      <p:ext uri="{BB962C8B-B14F-4D97-AF65-F5344CB8AC3E}">
        <p14:creationId xmlns:p14="http://schemas.microsoft.com/office/powerpoint/2010/main" val="489124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28600" y="1219200"/>
            <a:ext cx="8534400" cy="4648200"/>
          </a:xfrm>
        </p:spPr>
        <p:txBody>
          <a:bodyPr>
            <a:noAutofit/>
          </a:bodyPr>
          <a:lstStyle/>
          <a:p>
            <a:pPr algn="ctr"/>
            <a:r>
              <a:rPr lang="en-US" b="1" cap="none" dirty="0">
                <a:solidFill>
                  <a:schemeClr val="accent3"/>
                </a:solidFill>
                <a:latin typeface="Century Gothic" panose="020B0502020202020204" pitchFamily="34" charset="0"/>
              </a:rPr>
              <a:t/>
            </a:r>
            <a:br>
              <a:rPr lang="en-US" b="1" cap="none" dirty="0">
                <a:solidFill>
                  <a:schemeClr val="accent3"/>
                </a:solidFill>
                <a:latin typeface="Century Gothic" panose="020B0502020202020204" pitchFamily="34" charset="0"/>
              </a:rPr>
            </a:br>
            <a:r>
              <a:rPr lang="en-US" b="1" cap="none" dirty="0">
                <a:solidFill>
                  <a:schemeClr val="accent3"/>
                </a:solidFill>
                <a:latin typeface="Century Gothic" panose="020B0502020202020204" pitchFamily="34" charset="0"/>
              </a:rPr>
              <a:t/>
            </a:r>
            <a:br>
              <a:rPr lang="en-US" b="1" cap="none" dirty="0">
                <a:solidFill>
                  <a:schemeClr val="accent3"/>
                </a:solidFill>
                <a:latin typeface="Century Gothic" panose="020B0502020202020204" pitchFamily="34" charset="0"/>
              </a:rPr>
            </a:br>
            <a:r>
              <a:rPr lang="en-US" b="1" cap="none" dirty="0">
                <a:solidFill>
                  <a:schemeClr val="accent3"/>
                </a:solidFill>
                <a:latin typeface="Century Gothic" panose="020B0502020202020204" pitchFamily="34" charset="0"/>
              </a:rPr>
              <a:t/>
            </a:r>
            <a:br>
              <a:rPr lang="en-US" b="1" cap="none" dirty="0">
                <a:solidFill>
                  <a:schemeClr val="accent3"/>
                </a:solidFill>
                <a:latin typeface="Century Gothic" panose="020B0502020202020204" pitchFamily="34" charset="0"/>
              </a:rPr>
            </a:br>
            <a:endParaRPr lang="en-US" b="1" i="1" cap="small" dirty="0">
              <a:solidFill>
                <a:schemeClr val="accent3"/>
              </a:solidFill>
            </a:endParaRPr>
          </a:p>
        </p:txBody>
      </p:sp>
      <p:pic>
        <p:nvPicPr>
          <p:cNvPr id="2" name="Picture 1"/>
          <p:cNvPicPr>
            <a:picLocks noChangeAspect="1"/>
          </p:cNvPicPr>
          <p:nvPr/>
        </p:nvPicPr>
        <p:blipFill>
          <a:blip r:embed="rId3"/>
          <a:stretch>
            <a:fillRect/>
          </a:stretch>
        </p:blipFill>
        <p:spPr>
          <a:xfrm>
            <a:off x="381000" y="76200"/>
            <a:ext cx="8077200" cy="6051872"/>
          </a:xfrm>
          <a:prstGeom prst="rect">
            <a:avLst/>
          </a:prstGeom>
        </p:spPr>
      </p:pic>
    </p:spTree>
    <p:extLst>
      <p:ext uri="{BB962C8B-B14F-4D97-AF65-F5344CB8AC3E}">
        <p14:creationId xmlns:p14="http://schemas.microsoft.com/office/powerpoint/2010/main" val="3098463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819476" y="0"/>
            <a:ext cx="7867324" cy="6172200"/>
          </a:xfrm>
          <a:prstGeom prst="rect">
            <a:avLst/>
          </a:prstGeom>
        </p:spPr>
      </p:pic>
    </p:spTree>
    <p:extLst>
      <p:ext uri="{BB962C8B-B14F-4D97-AF65-F5344CB8AC3E}">
        <p14:creationId xmlns:p14="http://schemas.microsoft.com/office/powerpoint/2010/main" val="298028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chemeClr val="tx1"/>
                </a:solidFill>
                <a:latin typeface="Century Gothic" panose="020B0502020202020204" pitchFamily="34" charset="0"/>
              </a:rPr>
              <a:t>                 Charts </a:t>
            </a:r>
            <a:r>
              <a:rPr lang="en-US" b="1" dirty="0" smtClean="0">
                <a:solidFill>
                  <a:schemeClr val="tx1"/>
                </a:solidFill>
                <a:latin typeface="Century Gothic" panose="020B0502020202020204" pitchFamily="34" charset="0"/>
              </a:rPr>
              <a:t>Legend</a:t>
            </a:r>
            <a:endParaRPr lang="en-US" b="1" dirty="0">
              <a:solidFill>
                <a:schemeClr val="tx1"/>
              </a:solidFill>
              <a:latin typeface="Century Gothic" panose="020B0502020202020204" pitchFamily="34" charset="0"/>
            </a:endParaRPr>
          </a:p>
        </p:txBody>
      </p:sp>
      <p:sp>
        <p:nvSpPr>
          <p:cNvPr id="3" name="Content Placeholder 2"/>
          <p:cNvSpPr>
            <a:spLocks noGrp="1"/>
          </p:cNvSpPr>
          <p:nvPr>
            <p:ph idx="1"/>
          </p:nvPr>
        </p:nvSpPr>
        <p:spPr/>
        <p:txBody>
          <a:bodyPr>
            <a:noAutofit/>
          </a:bodyPr>
          <a:lstStyle/>
          <a:p>
            <a:r>
              <a:rPr lang="en-US" sz="2000" dirty="0"/>
              <a:t>DSS</a:t>
            </a:r>
            <a:r>
              <a:rPr lang="en-US" sz="2000" dirty="0" smtClean="0"/>
              <a:t>: MO Department of Social Services (i.e. General MAGI applications</a:t>
            </a:r>
            <a:r>
              <a:rPr lang="en-US" sz="2000" dirty="0"/>
              <a:t>)</a:t>
            </a:r>
          </a:p>
          <a:p>
            <a:r>
              <a:rPr lang="en-US" sz="2000" dirty="0"/>
              <a:t>FAMIS</a:t>
            </a:r>
            <a:r>
              <a:rPr lang="en-US" sz="2000" dirty="0" smtClean="0"/>
              <a:t>: Family Assistance Information Management Systems</a:t>
            </a:r>
            <a:endParaRPr lang="en-US" sz="2000" dirty="0"/>
          </a:p>
          <a:p>
            <a:r>
              <a:rPr lang="en-US" sz="2000" dirty="0" smtClean="0"/>
              <a:t>FFM: Federally Facilitated Marketplace</a:t>
            </a:r>
            <a:endParaRPr lang="en-US" sz="2000" dirty="0"/>
          </a:p>
          <a:p>
            <a:r>
              <a:rPr lang="en-US" sz="2000" dirty="0"/>
              <a:t>MAGI</a:t>
            </a:r>
            <a:r>
              <a:rPr lang="en-US" sz="2000" dirty="0" smtClean="0"/>
              <a:t>: Modified Adjusted Gross Income</a:t>
            </a:r>
            <a:endParaRPr lang="en-US" sz="2000" dirty="0"/>
          </a:p>
          <a:p>
            <a:r>
              <a:rPr lang="en-US" sz="2000" dirty="0" smtClean="0"/>
              <a:t>MEDES: Missouri Eligibility Determination and Enrollment System</a:t>
            </a:r>
            <a:endParaRPr lang="en-US" sz="2000" dirty="0"/>
          </a:p>
          <a:p>
            <a:r>
              <a:rPr lang="en-US" sz="2000" dirty="0" smtClean="0"/>
              <a:t>MHABD (</a:t>
            </a:r>
            <a:r>
              <a:rPr lang="en-US" sz="2000" dirty="0"/>
              <a:t>ADM</a:t>
            </a:r>
            <a:r>
              <a:rPr lang="en-US" sz="2000" dirty="0" smtClean="0"/>
              <a:t>): MO HealthNet Eligibility for Persons Who are Aged (age 65 and over), Blind, or Disabled</a:t>
            </a:r>
            <a:endParaRPr lang="en-US" sz="2000"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13</a:t>
            </a:fld>
            <a:endParaRPr lang="en-US" dirty="0"/>
          </a:p>
        </p:txBody>
      </p:sp>
    </p:spTree>
    <p:extLst>
      <p:ext uri="{BB962C8B-B14F-4D97-AF65-F5344CB8AC3E}">
        <p14:creationId xmlns:p14="http://schemas.microsoft.com/office/powerpoint/2010/main" val="273170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0" y="533400"/>
            <a:ext cx="9053385" cy="5334000"/>
          </a:xfrm>
          <a:prstGeom prst="rect">
            <a:avLst/>
          </a:prstGeom>
        </p:spPr>
      </p:pic>
    </p:spTree>
    <p:extLst>
      <p:ext uri="{BB962C8B-B14F-4D97-AF65-F5344CB8AC3E}">
        <p14:creationId xmlns:p14="http://schemas.microsoft.com/office/powerpoint/2010/main" val="45143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28600" y="1219200"/>
            <a:ext cx="8534400" cy="4648200"/>
          </a:xfrm>
        </p:spPr>
        <p:txBody>
          <a:bodyPr>
            <a:noAutofit/>
          </a:bodyPr>
          <a:lstStyle/>
          <a:p>
            <a:pPr algn="ctr"/>
            <a:r>
              <a:rPr lang="en-US" b="1" cap="none" dirty="0" smtClean="0">
                <a:latin typeface="Century Gothic" panose="020B0502020202020204" pitchFamily="34" charset="0"/>
              </a:rPr>
              <a:t>CHIEF TRANSFORMATION OFFICER UPDATE</a:t>
            </a:r>
            <a:r>
              <a:rPr lang="en-US" b="1" cap="none" dirty="0">
                <a:solidFill>
                  <a:schemeClr val="accent3"/>
                </a:solidFill>
                <a:latin typeface="Century Gothic" panose="020B0502020202020204" pitchFamily="34" charset="0"/>
              </a:rPr>
              <a:t/>
            </a:r>
            <a:br>
              <a:rPr lang="en-US" b="1" cap="none" dirty="0">
                <a:solidFill>
                  <a:schemeClr val="accent3"/>
                </a:solidFill>
                <a:latin typeface="Century Gothic" panose="020B0502020202020204" pitchFamily="34" charset="0"/>
              </a:rPr>
            </a:br>
            <a:r>
              <a:rPr lang="en-US" b="1" cap="none" dirty="0">
                <a:solidFill>
                  <a:schemeClr val="accent3"/>
                </a:solidFill>
                <a:latin typeface="Century Gothic" panose="020B0502020202020204" pitchFamily="34" charset="0"/>
              </a:rPr>
              <a:t/>
            </a:r>
            <a:br>
              <a:rPr lang="en-US" b="1" cap="none" dirty="0">
                <a:solidFill>
                  <a:schemeClr val="accent3"/>
                </a:solidFill>
                <a:latin typeface="Century Gothic" panose="020B0502020202020204" pitchFamily="34" charset="0"/>
              </a:rPr>
            </a:br>
            <a:r>
              <a:rPr lang="en-US" b="1" cap="none" dirty="0">
                <a:solidFill>
                  <a:schemeClr val="accent3"/>
                </a:solidFill>
                <a:latin typeface="Century Gothic" panose="020B0502020202020204" pitchFamily="34" charset="0"/>
              </a:rPr>
              <a:t/>
            </a:r>
            <a:br>
              <a:rPr lang="en-US" b="1" cap="none" dirty="0">
                <a:solidFill>
                  <a:schemeClr val="accent3"/>
                </a:solidFill>
                <a:latin typeface="Century Gothic" panose="020B0502020202020204" pitchFamily="34" charset="0"/>
              </a:rPr>
            </a:br>
            <a:r>
              <a:rPr lang="en-US" b="1" cap="none" dirty="0">
                <a:solidFill>
                  <a:schemeClr val="accent3"/>
                </a:solidFill>
                <a:latin typeface="Century Gothic" panose="020B0502020202020204" pitchFamily="34" charset="0"/>
              </a:rPr>
              <a:t/>
            </a:r>
            <a:br>
              <a:rPr lang="en-US" b="1" cap="none" dirty="0">
                <a:solidFill>
                  <a:schemeClr val="accent3"/>
                </a:solidFill>
                <a:latin typeface="Century Gothic" panose="020B0502020202020204" pitchFamily="34" charset="0"/>
              </a:rPr>
            </a:br>
            <a:r>
              <a:rPr lang="en-US" b="1" cap="none" dirty="0">
                <a:solidFill>
                  <a:schemeClr val="accent3"/>
                </a:solidFill>
                <a:latin typeface="Century Gothic" panose="020B0502020202020204" pitchFamily="34" charset="0"/>
              </a:rPr>
              <a:t/>
            </a:r>
            <a:br>
              <a:rPr lang="en-US" b="1" cap="none" dirty="0">
                <a:solidFill>
                  <a:schemeClr val="accent3"/>
                </a:solidFill>
                <a:latin typeface="Century Gothic" panose="020B0502020202020204" pitchFamily="34" charset="0"/>
              </a:rPr>
            </a:br>
            <a:endParaRPr lang="en-US" b="1" i="1" cap="small" dirty="0">
              <a:solidFill>
                <a:schemeClr val="accent3"/>
              </a:solidFill>
            </a:endParaRPr>
          </a:p>
        </p:txBody>
      </p:sp>
    </p:spTree>
    <p:extLst>
      <p:ext uri="{BB962C8B-B14F-4D97-AF65-F5344CB8AC3E}">
        <p14:creationId xmlns:p14="http://schemas.microsoft.com/office/powerpoint/2010/main" val="1367962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16</a:t>
            </a:fld>
            <a:endParaRPr lang="en-US" dirty="0"/>
          </a:p>
        </p:txBody>
      </p:sp>
      <p:sp>
        <p:nvSpPr>
          <p:cNvPr id="5" name="Title 2"/>
          <p:cNvSpPr>
            <a:spLocks noGrp="1"/>
          </p:cNvSpPr>
          <p:nvPr>
            <p:ph type="title"/>
          </p:nvPr>
        </p:nvSpPr>
        <p:spPr/>
        <p:txBody>
          <a:bodyPr>
            <a:normAutofit/>
          </a:bodyPr>
          <a:lstStyle/>
          <a:p>
            <a:pPr algn="ctr"/>
            <a:r>
              <a:rPr lang="en-US" dirty="0">
                <a:solidFill>
                  <a:srgbClr val="002060"/>
                </a:solidFill>
                <a:cs typeface="Calibri" panose="020F0502020204030204" pitchFamily="34" charset="0"/>
              </a:rPr>
              <a:t>Transformation Office Update</a:t>
            </a:r>
          </a:p>
        </p:txBody>
      </p:sp>
      <p:sp>
        <p:nvSpPr>
          <p:cNvPr id="6" name="Content Placeholder 6">
            <a:extLst>
              <a:ext uri="{FF2B5EF4-FFF2-40B4-BE49-F238E27FC236}">
                <a16:creationId xmlns:a16="http://schemas.microsoft.com/office/drawing/2014/main" id="{1A932F41-498A-488E-A561-B91542A83BC5}"/>
              </a:ext>
            </a:extLst>
          </p:cNvPr>
          <p:cNvSpPr>
            <a:spLocks noGrp="1"/>
          </p:cNvSpPr>
          <p:nvPr>
            <p:ph idx="1"/>
          </p:nvPr>
        </p:nvSpPr>
        <p:spPr/>
        <p:txBody>
          <a:bodyPr>
            <a:normAutofit/>
          </a:bodyPr>
          <a:lstStyle/>
          <a:p>
            <a:pPr marL="457200" indent="-457200"/>
            <a:r>
              <a:rPr lang="en-US" dirty="0" err="1">
                <a:latin typeface="Calibri" panose="020F0502020204030204" pitchFamily="34" charset="0"/>
                <a:cs typeface="Calibri" panose="020F0502020204030204" pitchFamily="34" charset="0"/>
              </a:rPr>
              <a:t>ToRCH</a:t>
            </a:r>
            <a:r>
              <a:rPr lang="en-US" dirty="0">
                <a:latin typeface="Calibri" panose="020F0502020204030204" pitchFamily="34" charset="0"/>
                <a:cs typeface="Calibri" panose="020F0502020204030204" pitchFamily="34" charset="0"/>
              </a:rPr>
              <a:t> (Transformation of Rural Community Health) Pilot</a:t>
            </a:r>
          </a:p>
          <a:p>
            <a:pPr marL="457200" indent="-457200"/>
            <a:r>
              <a:rPr lang="en-US" dirty="0">
                <a:latin typeface="Calibri" panose="020F0502020204030204" pitchFamily="34" charset="0"/>
                <a:cs typeface="Calibri" panose="020F0502020204030204" pitchFamily="34" charset="0"/>
              </a:rPr>
              <a:t>Hospital Reimbursement: Next up?  DRG’s</a:t>
            </a:r>
          </a:p>
          <a:p>
            <a:pPr marL="457200" indent="-457200"/>
            <a:r>
              <a:rPr lang="en-US" dirty="0">
                <a:latin typeface="Calibri" panose="020F0502020204030204" pitchFamily="34" charset="0"/>
                <a:cs typeface="Calibri" panose="020F0502020204030204" pitchFamily="34" charset="0"/>
              </a:rPr>
              <a:t>Maternal Infant Health Initiatives</a:t>
            </a:r>
          </a:p>
          <a:p>
            <a:pPr marL="457200" indent="-457200"/>
            <a:r>
              <a:rPr lang="en-US" dirty="0">
                <a:latin typeface="Calibri" panose="020F0502020204030204" pitchFamily="34" charset="0"/>
                <a:cs typeface="Calibri" panose="020F0502020204030204" pitchFamily="34" charset="0"/>
              </a:rPr>
              <a:t>Managed Care:  Network Adequacy</a:t>
            </a:r>
          </a:p>
          <a:p>
            <a:pPr marL="457200" indent="-457200"/>
            <a:r>
              <a:rPr lang="en-US" dirty="0">
                <a:latin typeface="Calibri" panose="020F0502020204030204" pitchFamily="34" charset="0"/>
                <a:cs typeface="Calibri" panose="020F0502020204030204" pitchFamily="34" charset="0"/>
              </a:rPr>
              <a:t>Community Paramedic Model</a:t>
            </a:r>
          </a:p>
          <a:p>
            <a:pPr marL="457200" indent="-457200"/>
            <a:r>
              <a:rPr lang="en-US" dirty="0">
                <a:latin typeface="Calibri" panose="020F0502020204030204" pitchFamily="34" charset="0"/>
                <a:cs typeface="Calibri" panose="020F0502020204030204" pitchFamily="34" charset="0"/>
              </a:rPr>
              <a:t>State-wide SDOH Closed-loop Referral Platform</a:t>
            </a:r>
          </a:p>
          <a:p>
            <a:pPr marL="457200" indent="-457200"/>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625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228600" y="1447800"/>
            <a:ext cx="8534400" cy="1143000"/>
          </a:xfrm>
        </p:spPr>
        <p:txBody>
          <a:bodyPr/>
          <a:lstStyle/>
          <a:p>
            <a:pPr algn="ctr"/>
            <a:r>
              <a:rPr lang="en-US" b="1" dirty="0" smtClean="0"/>
              <a:t>Chief information officer update</a:t>
            </a:r>
            <a:endParaRPr lang="en-US" b="1" dirty="0"/>
          </a:p>
        </p:txBody>
      </p:sp>
    </p:spTree>
    <p:extLst>
      <p:ext uri="{BB962C8B-B14F-4D97-AF65-F5344CB8AC3E}">
        <p14:creationId xmlns:p14="http://schemas.microsoft.com/office/powerpoint/2010/main" val="1759064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18</a:t>
            </a:fld>
            <a:endParaRPr lang="en-US" dirty="0"/>
          </a:p>
        </p:txBody>
      </p:sp>
      <p:sp>
        <p:nvSpPr>
          <p:cNvPr id="5" name="Title 1"/>
          <p:cNvSpPr>
            <a:spLocks noGrp="1"/>
          </p:cNvSpPr>
          <p:nvPr>
            <p:ph type="title"/>
          </p:nvPr>
        </p:nvSpPr>
        <p:spPr>
          <a:xfrm>
            <a:off x="685800" y="288235"/>
            <a:ext cx="7772400" cy="626166"/>
          </a:xfrm>
        </p:spPr>
        <p:txBody>
          <a:bodyPr>
            <a:normAutofit/>
          </a:bodyPr>
          <a:lstStyle/>
          <a:p>
            <a:pPr algn="ctr"/>
            <a:r>
              <a:rPr lang="en-US" sz="2400" dirty="0" smtClean="0">
                <a:solidFill>
                  <a:srgbClr val="002060"/>
                </a:solidFill>
                <a:cs typeface="Calibri" panose="020F0502020204030204" pitchFamily="34" charset="0"/>
              </a:rPr>
              <a:t>Missouri Medicaid Enterprise (MME) Modernization Update</a:t>
            </a:r>
            <a:endParaRPr lang="en-US" sz="2400" dirty="0">
              <a:solidFill>
                <a:srgbClr val="002060"/>
              </a:solidFill>
              <a:cs typeface="Calibri" panose="020F0502020204030204" pitchFamily="34" charset="0"/>
            </a:endParaRPr>
          </a:p>
        </p:txBody>
      </p:sp>
      <p:sp>
        <p:nvSpPr>
          <p:cNvPr id="6" name="Content Placeholder 2"/>
          <p:cNvSpPr>
            <a:spLocks noGrp="1"/>
          </p:cNvSpPr>
          <p:nvPr>
            <p:ph idx="1"/>
          </p:nvPr>
        </p:nvSpPr>
        <p:spPr>
          <a:xfrm>
            <a:off x="685800" y="914402"/>
            <a:ext cx="7772400" cy="5029198"/>
          </a:xfrm>
        </p:spPr>
        <p:txBody>
          <a:bodyPr>
            <a:noAutofit/>
          </a:bodyPr>
          <a:lstStyle/>
          <a:p>
            <a:r>
              <a:rPr lang="en-US" sz="2000" dirty="0" smtClean="0">
                <a:latin typeface="Calibri" panose="020F0502020204030204" pitchFamily="34" charset="0"/>
                <a:cs typeface="Calibri" panose="020F0502020204030204" pitchFamily="34" charset="0"/>
              </a:rPr>
              <a:t>2013 completed the CMS Medicaid Information Technology Architecture (MITA) state self assessment </a:t>
            </a:r>
          </a:p>
          <a:p>
            <a:pPr lvl="1"/>
            <a:r>
              <a:rPr lang="en-US" sz="2000" dirty="0" smtClean="0">
                <a:latin typeface="Calibri" panose="020F0502020204030204" pitchFamily="34" charset="0"/>
                <a:cs typeface="Calibri" panose="020F0502020204030204" pitchFamily="34" charset="0"/>
              </a:rPr>
              <a:t>Reviewed and documented our alignment with the recommended CMS business, technical, and information architecture</a:t>
            </a:r>
          </a:p>
          <a:p>
            <a:pPr lvl="1"/>
            <a:r>
              <a:rPr lang="en-US" sz="2000" dirty="0" smtClean="0">
                <a:latin typeface="Calibri" panose="020F0502020204030204" pitchFamily="34" charset="0"/>
                <a:cs typeface="Calibri" panose="020F0502020204030204" pitchFamily="34" charset="0"/>
              </a:rPr>
              <a:t>Identified strengths and areas for improvements in each area</a:t>
            </a:r>
          </a:p>
          <a:p>
            <a:pPr marL="468630" lvl="1" indent="0">
              <a:buNone/>
            </a:pPr>
            <a:endParaRPr lang="en-US" sz="8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2014 presented to and received the support of leadership for the MMIS strategy – replacement of the system to a modernized platform</a:t>
            </a:r>
          </a:p>
          <a:p>
            <a:pPr marL="68580" indent="0">
              <a:buNone/>
            </a:pPr>
            <a:r>
              <a:rPr lang="en-US" sz="2000" dirty="0" smtClean="0">
                <a:latin typeface="Calibri" panose="020F0502020204030204" pitchFamily="34" charset="0"/>
                <a:cs typeface="Calibri" panose="020F0502020204030204" pitchFamily="34" charset="0"/>
              </a:rPr>
              <a:t> </a:t>
            </a:r>
            <a:endParaRPr lang="en-US" sz="3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2015/2016 inventory of all the programs, systems, and processes used in the MME and the organization of them into groups that could be procured</a:t>
            </a:r>
          </a:p>
          <a:p>
            <a:pPr lvl="1"/>
            <a:r>
              <a:rPr lang="en-US" sz="2000" dirty="0" smtClean="0">
                <a:latin typeface="Calibri" panose="020F0502020204030204" pitchFamily="34" charset="0"/>
                <a:cs typeface="Calibri" panose="020F0502020204030204" pitchFamily="34" charset="0"/>
              </a:rPr>
              <a:t>Do the processes make sense together</a:t>
            </a:r>
          </a:p>
          <a:p>
            <a:pPr lvl="1"/>
            <a:r>
              <a:rPr lang="en-US" sz="2000" dirty="0" smtClean="0">
                <a:latin typeface="Calibri" panose="020F0502020204030204" pitchFamily="34" charset="0"/>
                <a:cs typeface="Calibri" panose="020F0502020204030204" pitchFamily="34" charset="0"/>
              </a:rPr>
              <a:t>Is there a vendor who can meet the need</a:t>
            </a:r>
          </a:p>
          <a:p>
            <a:pPr lvl="1"/>
            <a:r>
              <a:rPr lang="en-US" sz="2000" dirty="0" smtClean="0">
                <a:latin typeface="Calibri" panose="020F0502020204030204" pitchFamily="34" charset="0"/>
                <a:cs typeface="Calibri" panose="020F0502020204030204" pitchFamily="34" charset="0"/>
              </a:rPr>
              <a:t>Organization into modules</a:t>
            </a:r>
          </a:p>
          <a:p>
            <a:pPr marL="468630" lvl="1" indent="0">
              <a:buNone/>
            </a:pPr>
            <a:endParaRPr lang="en-US"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691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19</a:t>
            </a:fld>
            <a:endParaRPr lang="en-US" dirty="0"/>
          </a:p>
        </p:txBody>
      </p:sp>
      <p:sp>
        <p:nvSpPr>
          <p:cNvPr id="5" name="Title 1"/>
          <p:cNvSpPr>
            <a:spLocks noGrp="1"/>
          </p:cNvSpPr>
          <p:nvPr>
            <p:ph type="title"/>
          </p:nvPr>
        </p:nvSpPr>
        <p:spPr>
          <a:xfrm>
            <a:off x="685800" y="304800"/>
            <a:ext cx="7772400" cy="533400"/>
          </a:xfrm>
        </p:spPr>
        <p:txBody>
          <a:bodyPr>
            <a:normAutofit/>
          </a:bodyPr>
          <a:lstStyle/>
          <a:p>
            <a:pPr algn="ctr"/>
            <a:r>
              <a:rPr lang="en-US" sz="2400" dirty="0" smtClean="0">
                <a:solidFill>
                  <a:srgbClr val="002060"/>
                </a:solidFill>
                <a:cs typeface="Calibri" panose="020F0502020204030204" pitchFamily="34" charset="0"/>
              </a:rPr>
              <a:t>Missouri Medicaid Enterprise (MME) Modernization Update</a:t>
            </a:r>
            <a:endParaRPr lang="en-US" sz="2400" dirty="0">
              <a:solidFill>
                <a:srgbClr val="002060"/>
              </a:solidFill>
              <a:cs typeface="Calibri" panose="020F0502020204030204" pitchFamily="34" charset="0"/>
            </a:endParaRPr>
          </a:p>
        </p:txBody>
      </p:sp>
      <p:sp>
        <p:nvSpPr>
          <p:cNvPr id="7" name="Content Placeholder 2"/>
          <p:cNvSpPr>
            <a:spLocks noGrp="1"/>
          </p:cNvSpPr>
          <p:nvPr>
            <p:ph idx="1"/>
          </p:nvPr>
        </p:nvSpPr>
        <p:spPr>
          <a:xfrm>
            <a:off x="685800" y="914400"/>
            <a:ext cx="7772400" cy="4952999"/>
          </a:xfrm>
        </p:spPr>
        <p:txBody>
          <a:bodyPr>
            <a:noAutofit/>
          </a:bodyPr>
          <a:lstStyle/>
          <a:p>
            <a:r>
              <a:rPr lang="en-US" sz="1800" dirty="0">
                <a:latin typeface="Calibri" panose="020F0502020204030204" pitchFamily="34" charset="0"/>
                <a:cs typeface="Calibri" panose="020F0502020204030204" pitchFamily="34" charset="0"/>
              </a:rPr>
              <a:t>Medicaid Enterprise Data Warehouse – complete </a:t>
            </a:r>
          </a:p>
          <a:p>
            <a:r>
              <a:rPr lang="en-US" sz="1800" dirty="0">
                <a:latin typeface="Calibri" panose="020F0502020204030204" pitchFamily="34" charset="0"/>
                <a:cs typeface="Calibri" panose="020F0502020204030204" pitchFamily="34" charset="0"/>
              </a:rPr>
              <a:t>Health Information Network Services – complete </a:t>
            </a:r>
          </a:p>
          <a:p>
            <a:r>
              <a:rPr lang="en-US" sz="1800" dirty="0">
                <a:latin typeface="Calibri" panose="020F0502020204030204" pitchFamily="34" charset="0"/>
                <a:cs typeface="Calibri" panose="020F0502020204030204" pitchFamily="34" charset="0"/>
              </a:rPr>
              <a:t>Interoperability and Patient Access Rule – complete </a:t>
            </a:r>
          </a:p>
          <a:p>
            <a:r>
              <a:rPr lang="en-US" sz="1800" dirty="0">
                <a:latin typeface="Calibri" panose="020F0502020204030204" pitchFamily="34" charset="0"/>
                <a:cs typeface="Calibri" panose="020F0502020204030204" pitchFamily="34" charset="0"/>
              </a:rPr>
              <a:t>Program Integrity - complete</a:t>
            </a:r>
          </a:p>
          <a:p>
            <a:r>
              <a:rPr lang="en-US" sz="1800" dirty="0">
                <a:latin typeface="Calibri" panose="020F0502020204030204" pitchFamily="34" charset="0"/>
                <a:cs typeface="Calibri" panose="020F0502020204030204" pitchFamily="34" charset="0"/>
              </a:rPr>
              <a:t>Electronic Visit Verification (EVV) – complete for personal care service and enhancing for home health services</a:t>
            </a:r>
          </a:p>
          <a:p>
            <a:r>
              <a:rPr lang="en-US" sz="1800" dirty="0">
                <a:latin typeface="Calibri" panose="020F0502020204030204" pitchFamily="34" charset="0"/>
                <a:cs typeface="Calibri" panose="020F0502020204030204" pitchFamily="34" charset="0"/>
              </a:rPr>
              <a:t>Beneficiary Support: Participant Enrollment/Premium Collections – currently implementing</a:t>
            </a:r>
          </a:p>
          <a:p>
            <a:r>
              <a:rPr lang="en-US" sz="1800" dirty="0">
                <a:latin typeface="Calibri" panose="020F0502020204030204" pitchFamily="34" charset="0"/>
                <a:cs typeface="Calibri" panose="020F0502020204030204" pitchFamily="34" charset="0"/>
              </a:rPr>
              <a:t>Managed Care Contract Management – contracts in place and RFP in development for the overall management</a:t>
            </a:r>
          </a:p>
          <a:p>
            <a:r>
              <a:rPr lang="en-US" sz="1800" dirty="0">
                <a:latin typeface="Calibri" panose="020F0502020204030204" pitchFamily="34" charset="0"/>
                <a:cs typeface="Calibri" panose="020F0502020204030204" pitchFamily="34" charset="0"/>
              </a:rPr>
              <a:t>Pharmacy and Drug Rebate – developing the RFP</a:t>
            </a:r>
          </a:p>
          <a:p>
            <a:r>
              <a:rPr lang="en-US" sz="1800" dirty="0">
                <a:latin typeface="Calibri" panose="020F0502020204030204" pitchFamily="34" charset="0"/>
                <a:cs typeface="Calibri" panose="020F0502020204030204" pitchFamily="34" charset="0"/>
              </a:rPr>
              <a:t>Service Authorization and Professional Review Services – developing the RFP</a:t>
            </a:r>
          </a:p>
          <a:p>
            <a:r>
              <a:rPr lang="en-US" sz="1800" dirty="0">
                <a:latin typeface="Calibri" panose="020F0502020204030204" pitchFamily="34" charset="0"/>
                <a:cs typeface="Calibri" panose="020F0502020204030204" pitchFamily="34" charset="0"/>
              </a:rPr>
              <a:t>Provider Enrollment – RFP complete planned implementation soon</a:t>
            </a:r>
          </a:p>
          <a:p>
            <a:r>
              <a:rPr lang="en-US" sz="1800" dirty="0">
                <a:latin typeface="Calibri" panose="020F0502020204030204" pitchFamily="34" charset="0"/>
                <a:cs typeface="Calibri" panose="020F0502020204030204" pitchFamily="34" charset="0"/>
              </a:rPr>
              <a:t>Core claims Processing System including financial transactions – RFP in place through NASPO </a:t>
            </a:r>
            <a:r>
              <a:rPr lang="en-US" sz="1800" dirty="0" err="1">
                <a:latin typeface="Calibri" panose="020F0502020204030204" pitchFamily="34" charset="0"/>
                <a:cs typeface="Calibri" panose="020F0502020204030204" pitchFamily="34" charset="0"/>
              </a:rPr>
              <a:t>ValuePoint</a:t>
            </a:r>
            <a:r>
              <a:rPr lang="en-US" sz="1800" dirty="0">
                <a:latin typeface="Calibri" panose="020F0502020204030204" pitchFamily="34" charset="0"/>
                <a:cs typeface="Calibri" panose="020F0502020204030204" pitchFamily="34" charset="0"/>
              </a:rPr>
              <a:t> and implementation </a:t>
            </a:r>
            <a:r>
              <a:rPr lang="en-US" sz="1800" dirty="0" smtClean="0">
                <a:latin typeface="Calibri" panose="020F0502020204030204" pitchFamily="34" charset="0"/>
                <a:cs typeface="Calibri" panose="020F0502020204030204" pitchFamily="34" charset="0"/>
              </a:rPr>
              <a:t>TBD</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087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457201" y="1066801"/>
            <a:ext cx="8305800" cy="4800600"/>
          </a:xfrm>
          <a:prstGeom prst="rect">
            <a:avLst/>
          </a:prstGeom>
        </p:spPr>
      </p:pic>
      <p:sp>
        <p:nvSpPr>
          <p:cNvPr id="4" name="Title 3"/>
          <p:cNvSpPr>
            <a:spLocks noGrp="1"/>
          </p:cNvSpPr>
          <p:nvPr>
            <p:ph type="title"/>
          </p:nvPr>
        </p:nvSpPr>
        <p:spPr>
          <a:xfrm>
            <a:off x="612775" y="152400"/>
            <a:ext cx="7886700" cy="457201"/>
          </a:xfrm>
        </p:spPr>
        <p:txBody>
          <a:bodyPr>
            <a:noAutofit/>
          </a:bodyPr>
          <a:lstStyle/>
          <a:p>
            <a:pPr algn="ctr"/>
            <a:r>
              <a:rPr lang="en-US" sz="2400" b="1" dirty="0" smtClean="0">
                <a:solidFill>
                  <a:srgbClr val="1B587C"/>
                </a:solidFill>
              </a:rPr>
              <a:t/>
            </a:r>
            <a:br>
              <a:rPr lang="en-US" sz="2400" b="1" dirty="0" smtClean="0">
                <a:solidFill>
                  <a:srgbClr val="1B587C"/>
                </a:solidFill>
              </a:rPr>
            </a:br>
            <a:r>
              <a:rPr lang="en-US" sz="2400" b="1" dirty="0" smtClean="0">
                <a:solidFill>
                  <a:srgbClr val="1B587C"/>
                </a:solidFill>
              </a:rPr>
              <a:t>Agenda</a:t>
            </a:r>
            <a:r>
              <a:rPr lang="en-US" sz="2400" b="1" dirty="0">
                <a:solidFill>
                  <a:srgbClr val="1B587C"/>
                </a:solidFill>
              </a:rPr>
              <a:t/>
            </a:r>
            <a:br>
              <a:rPr lang="en-US" sz="2400" b="1" dirty="0">
                <a:solidFill>
                  <a:srgbClr val="1B587C"/>
                </a:solidFill>
              </a:rPr>
            </a:br>
            <a:r>
              <a:rPr lang="en-US" sz="2400" b="1" dirty="0" smtClean="0">
                <a:solidFill>
                  <a:srgbClr val="1B587C"/>
                </a:solidFill>
              </a:rPr>
              <a:t>November 9, 2022</a:t>
            </a:r>
            <a:endParaRPr lang="en-US" sz="2400" dirty="0"/>
          </a:p>
        </p:txBody>
      </p:sp>
    </p:spTree>
    <p:extLst>
      <p:ext uri="{BB962C8B-B14F-4D97-AF65-F5344CB8AC3E}">
        <p14:creationId xmlns:p14="http://schemas.microsoft.com/office/powerpoint/2010/main" val="2866435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20</a:t>
            </a:fld>
            <a:endParaRPr lang="en-US" dirty="0"/>
          </a:p>
        </p:txBody>
      </p:sp>
      <p:sp>
        <p:nvSpPr>
          <p:cNvPr id="6" name="Title 1"/>
          <p:cNvSpPr>
            <a:spLocks noGrp="1"/>
          </p:cNvSpPr>
          <p:nvPr>
            <p:ph type="title"/>
          </p:nvPr>
        </p:nvSpPr>
        <p:spPr>
          <a:xfrm>
            <a:off x="685800" y="304800"/>
            <a:ext cx="7772400" cy="3992562"/>
          </a:xfrm>
        </p:spPr>
        <p:txBody>
          <a:bodyPr>
            <a:noAutofit/>
          </a:bodyPr>
          <a:lstStyle/>
          <a:p>
            <a:pPr algn="ctr"/>
            <a:r>
              <a:rPr lang="en-US" sz="4000" b="1" cap="small" dirty="0" smtClean="0">
                <a:solidFill>
                  <a:srgbClr val="002060"/>
                </a:solidFill>
                <a:latin typeface="Century Gothic" panose="020B0502020202020204" pitchFamily="34" charset="0"/>
              </a:rPr>
              <a:t>BIS-EDW Dashboard Updates</a:t>
            </a:r>
            <a:endParaRPr lang="en-US" sz="3200" b="1" cap="small"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514024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21</a:t>
            </a:fld>
            <a:endParaRPr lang="en-US" dirty="0"/>
          </a:p>
        </p:txBody>
      </p:sp>
      <p:sp>
        <p:nvSpPr>
          <p:cNvPr id="6" name="Title 1"/>
          <p:cNvSpPr>
            <a:spLocks noGrp="1"/>
          </p:cNvSpPr>
          <p:nvPr>
            <p:ph type="title"/>
          </p:nvPr>
        </p:nvSpPr>
        <p:spPr>
          <a:xfrm>
            <a:off x="457200" y="274638"/>
            <a:ext cx="8229600" cy="1143000"/>
          </a:xfrm>
        </p:spPr>
        <p:txBody>
          <a:bodyPr>
            <a:normAutofit/>
          </a:bodyPr>
          <a:lstStyle/>
          <a:p>
            <a:pPr algn="ctr"/>
            <a:r>
              <a:rPr lang="en-US" sz="3200" dirty="0" smtClean="0">
                <a:solidFill>
                  <a:srgbClr val="002060"/>
                </a:solidFill>
                <a:cs typeface="Calibri" panose="020F0502020204030204" pitchFamily="34" charset="0"/>
              </a:rPr>
              <a:t>BIS-EDW Dashboard Rollout Project Objectives</a:t>
            </a:r>
            <a:endParaRPr lang="en-US" sz="3200" dirty="0">
              <a:solidFill>
                <a:srgbClr val="002060"/>
              </a:solidFill>
              <a:cs typeface="Calibri" panose="020F0502020204030204" pitchFamily="34" charset="0"/>
            </a:endParaRPr>
          </a:p>
        </p:txBody>
      </p:sp>
      <p:sp>
        <p:nvSpPr>
          <p:cNvPr id="9" name="Content Placeholder 2"/>
          <p:cNvSpPr>
            <a:spLocks noGrp="1"/>
          </p:cNvSpPr>
          <p:nvPr>
            <p:ph idx="1"/>
          </p:nvPr>
        </p:nvSpPr>
        <p:spPr>
          <a:xfrm>
            <a:off x="685800" y="1600200"/>
            <a:ext cx="7772400" cy="4267200"/>
          </a:xfrm>
        </p:spPr>
        <p:txBody>
          <a:bodyPr>
            <a:normAutofit/>
          </a:bodyPr>
          <a:lstStyle/>
          <a:p>
            <a:pPr marL="68580" indent="0">
              <a:buNone/>
            </a:pPr>
            <a:r>
              <a:rPr lang="en-US" dirty="0">
                <a:latin typeface="Calibri" panose="020F0502020204030204" pitchFamily="34" charset="0"/>
                <a:cs typeface="Calibri" panose="020F0502020204030204" pitchFamily="34" charset="0"/>
              </a:rPr>
              <a:t>P</a:t>
            </a:r>
            <a:r>
              <a:rPr lang="en-US" dirty="0" smtClean="0">
                <a:latin typeface="Calibri" panose="020F0502020204030204" pitchFamily="34" charset="0"/>
                <a:cs typeface="Calibri" panose="020F0502020204030204" pitchFamily="34" charset="0"/>
              </a:rPr>
              <a:t>art </a:t>
            </a:r>
            <a:r>
              <a:rPr lang="en-US" dirty="0">
                <a:latin typeface="Calibri" panose="020F0502020204030204" pitchFamily="34" charset="0"/>
                <a:cs typeface="Calibri" panose="020F0502020204030204" pitchFamily="34" charset="0"/>
              </a:rPr>
              <a:t>of the Data Governance Program’s larger vision of moving MHD further down the path of data governance maturity by making sure the right information is available to the right people at the time decisions are being made</a:t>
            </a:r>
          </a:p>
        </p:txBody>
      </p:sp>
    </p:spTree>
    <p:extLst>
      <p:ext uri="{BB962C8B-B14F-4D97-AF65-F5344CB8AC3E}">
        <p14:creationId xmlns:p14="http://schemas.microsoft.com/office/powerpoint/2010/main" val="3686161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22</a:t>
            </a:fld>
            <a:endParaRPr lang="en-US" dirty="0"/>
          </a:p>
        </p:txBody>
      </p:sp>
      <p:sp>
        <p:nvSpPr>
          <p:cNvPr id="7" name="Title 1"/>
          <p:cNvSpPr>
            <a:spLocks noGrp="1"/>
          </p:cNvSpPr>
          <p:nvPr>
            <p:ph type="title"/>
          </p:nvPr>
        </p:nvSpPr>
        <p:spPr>
          <a:xfrm>
            <a:off x="457200" y="274638"/>
            <a:ext cx="8229600" cy="1143000"/>
          </a:xfrm>
        </p:spPr>
        <p:txBody>
          <a:bodyPr>
            <a:normAutofit/>
          </a:bodyPr>
          <a:lstStyle/>
          <a:p>
            <a:pPr algn="ctr"/>
            <a:r>
              <a:rPr lang="en-US" dirty="0" smtClean="0">
                <a:solidFill>
                  <a:srgbClr val="002060"/>
                </a:solidFill>
                <a:cs typeface="Calibri" panose="020F0502020204030204" pitchFamily="34" charset="0"/>
              </a:rPr>
              <a:t>Provider Enrollment Dashboard: Update</a:t>
            </a:r>
            <a:endParaRPr lang="en-US" dirty="0">
              <a:solidFill>
                <a:srgbClr val="002060"/>
              </a:solidFill>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762000" y="1514475"/>
            <a:ext cx="7696200" cy="4124325"/>
          </a:xfrm>
          <a:prstGeom prst="rect">
            <a:avLst/>
          </a:prstGeom>
        </p:spPr>
      </p:pic>
    </p:spTree>
    <p:extLst>
      <p:ext uri="{BB962C8B-B14F-4D97-AF65-F5344CB8AC3E}">
        <p14:creationId xmlns:p14="http://schemas.microsoft.com/office/powerpoint/2010/main" val="318124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23</a:t>
            </a:fld>
            <a:endParaRPr lang="en-US" dirty="0"/>
          </a:p>
        </p:txBody>
      </p:sp>
      <p:sp>
        <p:nvSpPr>
          <p:cNvPr id="5" name="Title 1"/>
          <p:cNvSpPr>
            <a:spLocks noGrp="1"/>
          </p:cNvSpPr>
          <p:nvPr>
            <p:ph type="title"/>
          </p:nvPr>
        </p:nvSpPr>
        <p:spPr>
          <a:xfrm>
            <a:off x="457200" y="274638"/>
            <a:ext cx="8229600" cy="1143000"/>
          </a:xfrm>
        </p:spPr>
        <p:txBody>
          <a:bodyPr/>
          <a:lstStyle/>
          <a:p>
            <a:pPr algn="ctr"/>
            <a:r>
              <a:rPr lang="en-US" dirty="0" smtClean="0">
                <a:solidFill>
                  <a:srgbClr val="002060"/>
                </a:solidFill>
                <a:cs typeface="Calibri" panose="020F0502020204030204" pitchFamily="34" charset="0"/>
              </a:rPr>
              <a:t>Telehealth Dashboard</a:t>
            </a:r>
            <a:endParaRPr lang="en-US" dirty="0">
              <a:solidFill>
                <a:srgbClr val="002060"/>
              </a:solidFill>
              <a:cs typeface="Calibri" panose="020F0502020204030204" pitchFamily="34" charset="0"/>
            </a:endParaRPr>
          </a:p>
        </p:txBody>
      </p:sp>
      <p:sp>
        <p:nvSpPr>
          <p:cNvPr id="6" name="Content Placeholder 2"/>
          <p:cNvSpPr>
            <a:spLocks noGrp="1"/>
          </p:cNvSpPr>
          <p:nvPr>
            <p:ph idx="1"/>
          </p:nvPr>
        </p:nvSpPr>
        <p:spPr>
          <a:xfrm>
            <a:off x="685800" y="1600200"/>
            <a:ext cx="7772400" cy="4267200"/>
          </a:xfrm>
        </p:spPr>
        <p:txBody>
          <a:bodyPr>
            <a:normAutofit/>
          </a:bodyPr>
          <a:lstStyle/>
          <a:p>
            <a:r>
              <a:rPr lang="en-US" dirty="0" smtClean="0">
                <a:latin typeface="Calibri" panose="020F0502020204030204" pitchFamily="34" charset="0"/>
                <a:cs typeface="Calibri" panose="020F0502020204030204" pitchFamily="34" charset="0"/>
              </a:rPr>
              <a:t>One of the newest dashboards requested and published</a:t>
            </a:r>
          </a:p>
          <a:p>
            <a:r>
              <a:rPr lang="en-US" dirty="0" smtClean="0">
                <a:latin typeface="Calibri" panose="020F0502020204030204" pitchFamily="34" charset="0"/>
                <a:cs typeface="Calibri" panose="020F0502020204030204" pitchFamily="34" charset="0"/>
              </a:rPr>
              <a:t>Fastest unit dashboard to be created to date</a:t>
            </a:r>
          </a:p>
          <a:p>
            <a:r>
              <a:rPr lang="en-US" dirty="0" smtClean="0">
                <a:latin typeface="Calibri" panose="020F0502020204030204" pitchFamily="34" charset="0"/>
                <a:cs typeface="Calibri" panose="020F0502020204030204" pitchFamily="34" charset="0"/>
              </a:rPr>
              <a:t>Based off reports</a:t>
            </a:r>
          </a:p>
          <a:p>
            <a:r>
              <a:rPr lang="en-US" dirty="0" smtClean="0">
                <a:latin typeface="Calibri" panose="020F0502020204030204" pitchFamily="34" charset="0"/>
                <a:cs typeface="Calibri" panose="020F0502020204030204" pitchFamily="34" charset="0"/>
              </a:rPr>
              <a:t>Improving process and standardization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7330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24</a:t>
            </a:fld>
            <a:endParaRPr lang="en-US" dirty="0"/>
          </a:p>
        </p:txBody>
      </p:sp>
      <p:sp>
        <p:nvSpPr>
          <p:cNvPr id="7" name="Title 1"/>
          <p:cNvSpPr>
            <a:spLocks noGrp="1"/>
          </p:cNvSpPr>
          <p:nvPr>
            <p:ph type="title"/>
          </p:nvPr>
        </p:nvSpPr>
        <p:spPr>
          <a:xfrm>
            <a:off x="457200" y="274638"/>
            <a:ext cx="8229600" cy="1143000"/>
          </a:xfrm>
        </p:spPr>
        <p:txBody>
          <a:bodyPr/>
          <a:lstStyle/>
          <a:p>
            <a:pPr algn="ctr"/>
            <a:r>
              <a:rPr lang="en-US" dirty="0" smtClean="0">
                <a:solidFill>
                  <a:srgbClr val="002060"/>
                </a:solidFill>
                <a:cs typeface="Calibri" panose="020F0502020204030204" pitchFamily="34" charset="0"/>
              </a:rPr>
              <a:t>Telehealth Dashboard: Filters</a:t>
            </a:r>
            <a:endParaRPr lang="en-US" dirty="0">
              <a:solidFill>
                <a:srgbClr val="002060"/>
              </a:solidFill>
              <a:cs typeface="Calibri" panose="020F0502020204030204" pitchFamily="34" charset="0"/>
            </a:endParaRPr>
          </a:p>
        </p:txBody>
      </p:sp>
      <p:pic>
        <p:nvPicPr>
          <p:cNvPr id="8" name="Content Placeholder 5"/>
          <p:cNvPicPr>
            <a:picLocks noGrp="1" noChangeAspect="1"/>
          </p:cNvPicPr>
          <p:nvPr>
            <p:ph idx="1"/>
          </p:nvPr>
        </p:nvPicPr>
        <p:blipFill>
          <a:blip r:embed="rId2"/>
          <a:stretch>
            <a:fillRect/>
          </a:stretch>
        </p:blipFill>
        <p:spPr>
          <a:xfrm>
            <a:off x="685800" y="1676400"/>
            <a:ext cx="7772400" cy="4038600"/>
          </a:xfrm>
          <a:prstGeom prst="rect">
            <a:avLst/>
          </a:prstGeom>
        </p:spPr>
      </p:pic>
    </p:spTree>
    <p:extLst>
      <p:ext uri="{BB962C8B-B14F-4D97-AF65-F5344CB8AC3E}">
        <p14:creationId xmlns:p14="http://schemas.microsoft.com/office/powerpoint/2010/main" val="2063764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25</a:t>
            </a:fld>
            <a:endParaRPr lang="en-US" dirty="0"/>
          </a:p>
        </p:txBody>
      </p:sp>
      <p:sp>
        <p:nvSpPr>
          <p:cNvPr id="7" name="Title 1"/>
          <p:cNvSpPr>
            <a:spLocks noGrp="1"/>
          </p:cNvSpPr>
          <p:nvPr>
            <p:ph type="title"/>
          </p:nvPr>
        </p:nvSpPr>
        <p:spPr>
          <a:xfrm>
            <a:off x="457200" y="274638"/>
            <a:ext cx="8229600" cy="1143000"/>
          </a:xfrm>
        </p:spPr>
        <p:txBody>
          <a:bodyPr/>
          <a:lstStyle/>
          <a:p>
            <a:pPr algn="ctr"/>
            <a:r>
              <a:rPr lang="en-US" dirty="0" smtClean="0">
                <a:solidFill>
                  <a:srgbClr val="002060"/>
                </a:solidFill>
                <a:cs typeface="Calibri" panose="020F0502020204030204" pitchFamily="34" charset="0"/>
              </a:rPr>
              <a:t>Telehealth Dashboard: Visualizations</a:t>
            </a:r>
            <a:endParaRPr lang="en-US" dirty="0">
              <a:solidFill>
                <a:srgbClr val="002060"/>
              </a:solidFill>
              <a:cs typeface="Calibri" panose="020F0502020204030204" pitchFamily="34" charset="0"/>
            </a:endParaRPr>
          </a:p>
        </p:txBody>
      </p:sp>
      <p:pic>
        <p:nvPicPr>
          <p:cNvPr id="9" name="Picture 8"/>
          <p:cNvPicPr>
            <a:picLocks noChangeAspect="1"/>
          </p:cNvPicPr>
          <p:nvPr/>
        </p:nvPicPr>
        <p:blipFill>
          <a:blip r:embed="rId2"/>
          <a:stretch>
            <a:fillRect/>
          </a:stretch>
        </p:blipFill>
        <p:spPr>
          <a:xfrm>
            <a:off x="585633" y="3733800"/>
            <a:ext cx="7872567" cy="2362200"/>
          </a:xfrm>
          <a:prstGeom prst="rect">
            <a:avLst/>
          </a:prstGeom>
        </p:spPr>
      </p:pic>
      <p:pic>
        <p:nvPicPr>
          <p:cNvPr id="10" name="Picture 9"/>
          <p:cNvPicPr>
            <a:picLocks noChangeAspect="1"/>
          </p:cNvPicPr>
          <p:nvPr/>
        </p:nvPicPr>
        <p:blipFill>
          <a:blip r:embed="rId3"/>
          <a:stretch>
            <a:fillRect/>
          </a:stretch>
        </p:blipFill>
        <p:spPr>
          <a:xfrm>
            <a:off x="585633" y="1338262"/>
            <a:ext cx="7872568" cy="2243137"/>
          </a:xfrm>
          <a:prstGeom prst="rect">
            <a:avLst/>
          </a:prstGeom>
        </p:spPr>
      </p:pic>
    </p:spTree>
    <p:extLst>
      <p:ext uri="{BB962C8B-B14F-4D97-AF65-F5344CB8AC3E}">
        <p14:creationId xmlns:p14="http://schemas.microsoft.com/office/powerpoint/2010/main" val="1952508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26</a:t>
            </a:fld>
            <a:endParaRPr lang="en-US" dirty="0"/>
          </a:p>
        </p:txBody>
      </p:sp>
      <p:sp>
        <p:nvSpPr>
          <p:cNvPr id="7" name="Title 1"/>
          <p:cNvSpPr>
            <a:spLocks noGrp="1"/>
          </p:cNvSpPr>
          <p:nvPr>
            <p:ph type="title"/>
          </p:nvPr>
        </p:nvSpPr>
        <p:spPr>
          <a:xfrm>
            <a:off x="457200" y="274638"/>
            <a:ext cx="8229600" cy="1143000"/>
          </a:xfrm>
        </p:spPr>
        <p:txBody>
          <a:bodyPr/>
          <a:lstStyle/>
          <a:p>
            <a:pPr algn="ctr"/>
            <a:r>
              <a:rPr lang="en-US" dirty="0" smtClean="0">
                <a:solidFill>
                  <a:srgbClr val="002060"/>
                </a:solidFill>
                <a:cs typeface="Calibri" panose="020F0502020204030204" pitchFamily="34" charset="0"/>
              </a:rPr>
              <a:t>Telehealth Dashboard: Visualizations</a:t>
            </a:r>
            <a:endParaRPr lang="en-US" dirty="0">
              <a:solidFill>
                <a:srgbClr val="002060"/>
              </a:solidFill>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594223" y="1395412"/>
            <a:ext cx="7863977" cy="2109787"/>
          </a:xfrm>
          <a:prstGeom prst="rect">
            <a:avLst/>
          </a:prstGeom>
        </p:spPr>
      </p:pic>
      <p:pic>
        <p:nvPicPr>
          <p:cNvPr id="8" name="Picture 7"/>
          <p:cNvPicPr>
            <a:picLocks noChangeAspect="1"/>
          </p:cNvPicPr>
          <p:nvPr/>
        </p:nvPicPr>
        <p:blipFill>
          <a:blip r:embed="rId3"/>
          <a:stretch>
            <a:fillRect/>
          </a:stretch>
        </p:blipFill>
        <p:spPr>
          <a:xfrm>
            <a:off x="594223" y="3581400"/>
            <a:ext cx="7863977" cy="2209800"/>
          </a:xfrm>
          <a:prstGeom prst="rect">
            <a:avLst/>
          </a:prstGeom>
        </p:spPr>
      </p:pic>
    </p:spTree>
    <p:extLst>
      <p:ext uri="{BB962C8B-B14F-4D97-AF65-F5344CB8AC3E}">
        <p14:creationId xmlns:p14="http://schemas.microsoft.com/office/powerpoint/2010/main" val="239852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27</a:t>
            </a:fld>
            <a:endParaRPr lang="en-US" dirty="0"/>
          </a:p>
        </p:txBody>
      </p:sp>
      <p:sp>
        <p:nvSpPr>
          <p:cNvPr id="9" name="Title 1"/>
          <p:cNvSpPr>
            <a:spLocks noGrp="1"/>
          </p:cNvSpPr>
          <p:nvPr>
            <p:ph type="title"/>
          </p:nvPr>
        </p:nvSpPr>
        <p:spPr>
          <a:xfrm>
            <a:off x="457200" y="274638"/>
            <a:ext cx="8229600" cy="792162"/>
          </a:xfrm>
        </p:spPr>
        <p:txBody>
          <a:bodyPr>
            <a:normAutofit/>
          </a:bodyPr>
          <a:lstStyle/>
          <a:p>
            <a:pPr algn="ctr"/>
            <a:r>
              <a:rPr lang="en-US" dirty="0" smtClean="0">
                <a:solidFill>
                  <a:srgbClr val="002060"/>
                </a:solidFill>
                <a:cs typeface="Calibri" panose="020F0502020204030204" pitchFamily="34" charset="0"/>
              </a:rPr>
              <a:t>Specification Documents &amp; Parameter Pages</a:t>
            </a:r>
            <a:endParaRPr lang="en-US" dirty="0">
              <a:solidFill>
                <a:srgbClr val="002060"/>
              </a:solidFill>
              <a:cs typeface="Calibri" panose="020F0502020204030204" pitchFamily="34" charset="0"/>
            </a:endParaRPr>
          </a:p>
        </p:txBody>
      </p:sp>
      <p:pic>
        <p:nvPicPr>
          <p:cNvPr id="10" name="Picture 9"/>
          <p:cNvPicPr>
            <a:picLocks noChangeAspect="1"/>
          </p:cNvPicPr>
          <p:nvPr/>
        </p:nvPicPr>
        <p:blipFill rotWithShape="1">
          <a:blip r:embed="rId2"/>
          <a:srcRect l="610" t="-2793" r="20130" b="2793"/>
          <a:stretch/>
        </p:blipFill>
        <p:spPr>
          <a:xfrm>
            <a:off x="457200" y="1066800"/>
            <a:ext cx="5578929" cy="3124200"/>
          </a:xfrm>
          <a:prstGeom prst="rect">
            <a:avLst/>
          </a:prstGeom>
        </p:spPr>
      </p:pic>
      <p:pic>
        <p:nvPicPr>
          <p:cNvPr id="11" name="Picture 10"/>
          <p:cNvPicPr>
            <a:picLocks noChangeAspect="1"/>
          </p:cNvPicPr>
          <p:nvPr/>
        </p:nvPicPr>
        <p:blipFill>
          <a:blip r:embed="rId3"/>
          <a:stretch>
            <a:fillRect/>
          </a:stretch>
        </p:blipFill>
        <p:spPr>
          <a:xfrm>
            <a:off x="2265708" y="3505200"/>
            <a:ext cx="6619875" cy="2767959"/>
          </a:xfrm>
          <a:prstGeom prst="rect">
            <a:avLst/>
          </a:prstGeom>
        </p:spPr>
      </p:pic>
    </p:spTree>
    <p:extLst>
      <p:ext uri="{BB962C8B-B14F-4D97-AF65-F5344CB8AC3E}">
        <p14:creationId xmlns:p14="http://schemas.microsoft.com/office/powerpoint/2010/main" val="3016703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28</a:t>
            </a:fld>
            <a:endParaRPr lang="en-US" dirty="0"/>
          </a:p>
        </p:txBody>
      </p:sp>
      <p:sp>
        <p:nvSpPr>
          <p:cNvPr id="9" name="Title 1"/>
          <p:cNvSpPr>
            <a:spLocks noGrp="1"/>
          </p:cNvSpPr>
          <p:nvPr>
            <p:ph type="title"/>
          </p:nvPr>
        </p:nvSpPr>
        <p:spPr>
          <a:xfrm>
            <a:off x="457200" y="274638"/>
            <a:ext cx="8229600" cy="792162"/>
          </a:xfrm>
        </p:spPr>
        <p:txBody>
          <a:bodyPr>
            <a:noAutofit/>
          </a:bodyPr>
          <a:lstStyle/>
          <a:p>
            <a:pPr algn="ctr"/>
            <a:r>
              <a:rPr lang="en-US" sz="3200" dirty="0" smtClean="0">
                <a:solidFill>
                  <a:srgbClr val="002060"/>
                </a:solidFill>
                <a:cs typeface="Calibri" panose="020F0502020204030204" pitchFamily="34" charset="0"/>
              </a:rPr>
              <a:t>Specification Documents &amp; Parameter Pages</a:t>
            </a:r>
            <a:endParaRPr lang="en-US" sz="3200" dirty="0">
              <a:solidFill>
                <a:srgbClr val="002060"/>
              </a:solidFill>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685801" y="1387158"/>
            <a:ext cx="7772400" cy="4023042"/>
          </a:xfrm>
          <a:prstGeom prst="rect">
            <a:avLst/>
          </a:prstGeom>
        </p:spPr>
      </p:pic>
    </p:spTree>
    <p:extLst>
      <p:ext uri="{BB962C8B-B14F-4D97-AF65-F5344CB8AC3E}">
        <p14:creationId xmlns:p14="http://schemas.microsoft.com/office/powerpoint/2010/main" val="3886337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29</a:t>
            </a:fld>
            <a:endParaRPr lang="en-US" dirty="0"/>
          </a:p>
        </p:txBody>
      </p:sp>
      <p:sp>
        <p:nvSpPr>
          <p:cNvPr id="8" name="Title 1"/>
          <p:cNvSpPr>
            <a:spLocks noGrp="1"/>
          </p:cNvSpPr>
          <p:nvPr>
            <p:ph type="title"/>
          </p:nvPr>
        </p:nvSpPr>
        <p:spPr>
          <a:xfrm>
            <a:off x="457200" y="274638"/>
            <a:ext cx="8229600" cy="1143000"/>
          </a:xfrm>
        </p:spPr>
        <p:txBody>
          <a:bodyPr>
            <a:normAutofit/>
          </a:bodyPr>
          <a:lstStyle/>
          <a:p>
            <a:pPr algn="ctr"/>
            <a:r>
              <a:rPr lang="en-US" dirty="0" smtClean="0">
                <a:solidFill>
                  <a:srgbClr val="002060"/>
                </a:solidFill>
                <a:cs typeface="Calibri" panose="020F0502020204030204" pitchFamily="34" charset="0"/>
              </a:rPr>
              <a:t>Cycle Summary Dashboard</a:t>
            </a:r>
            <a:endParaRPr lang="en-US" dirty="0">
              <a:solidFill>
                <a:srgbClr val="002060"/>
              </a:solidFill>
              <a:cs typeface="Calibri" panose="020F0502020204030204" pitchFamily="34" charset="0"/>
            </a:endParaRPr>
          </a:p>
        </p:txBody>
      </p:sp>
      <p:sp>
        <p:nvSpPr>
          <p:cNvPr id="9" name="Content Placeholder 2"/>
          <p:cNvSpPr>
            <a:spLocks noGrp="1"/>
          </p:cNvSpPr>
          <p:nvPr>
            <p:ph idx="1"/>
          </p:nvPr>
        </p:nvSpPr>
        <p:spPr>
          <a:xfrm>
            <a:off x="685800" y="1600200"/>
            <a:ext cx="7772400" cy="4267200"/>
          </a:xfrm>
        </p:spPr>
        <p:txBody>
          <a:bodyPr/>
          <a:lstStyle/>
          <a:p>
            <a:r>
              <a:rPr lang="en-US" dirty="0" smtClean="0">
                <a:latin typeface="Calibri" panose="020F0502020204030204" pitchFamily="34" charset="0"/>
                <a:cs typeface="Calibri" panose="020F0502020204030204" pitchFamily="34" charset="0"/>
              </a:rPr>
              <a:t>Created as a spinoff of the MMIS Operations </a:t>
            </a:r>
          </a:p>
          <a:p>
            <a:r>
              <a:rPr lang="en-US" dirty="0" smtClean="0">
                <a:latin typeface="Calibri" panose="020F0502020204030204" pitchFamily="34" charset="0"/>
                <a:cs typeface="Calibri" panose="020F0502020204030204" pitchFamily="34" charset="0"/>
              </a:rPr>
              <a:t>Based on frequent questions</a:t>
            </a:r>
          </a:p>
          <a:p>
            <a:r>
              <a:rPr lang="en-US" dirty="0" smtClean="0">
                <a:latin typeface="Calibri" panose="020F0502020204030204" pitchFamily="34" charset="0"/>
                <a:cs typeface="Calibri" panose="020F0502020204030204" pitchFamily="34" charset="0"/>
              </a:rPr>
              <a:t>Example of improvement and maturity in data visualization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208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28600" y="1600200"/>
            <a:ext cx="8534400" cy="1600200"/>
          </a:xfrm>
        </p:spPr>
        <p:txBody>
          <a:bodyPr>
            <a:normAutofit/>
          </a:bodyPr>
          <a:lstStyle/>
          <a:p>
            <a:pPr algn="ctr"/>
            <a:r>
              <a:rPr lang="en-US" b="1" dirty="0" smtClean="0"/>
              <a:t>Director’s UPDATE</a:t>
            </a:r>
            <a:endParaRPr lang="en-US" b="1" dirty="0"/>
          </a:p>
        </p:txBody>
      </p:sp>
    </p:spTree>
    <p:extLst>
      <p:ext uri="{BB962C8B-B14F-4D97-AF65-F5344CB8AC3E}">
        <p14:creationId xmlns:p14="http://schemas.microsoft.com/office/powerpoint/2010/main" val="1808201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30</a:t>
            </a:fld>
            <a:endParaRPr lang="en-US" dirty="0"/>
          </a:p>
        </p:txBody>
      </p:sp>
      <p:sp>
        <p:nvSpPr>
          <p:cNvPr id="5" name="Title 1"/>
          <p:cNvSpPr>
            <a:spLocks noGrp="1"/>
          </p:cNvSpPr>
          <p:nvPr>
            <p:ph type="title"/>
          </p:nvPr>
        </p:nvSpPr>
        <p:spPr>
          <a:xfrm>
            <a:off x="457200" y="274638"/>
            <a:ext cx="8229600" cy="792162"/>
          </a:xfrm>
        </p:spPr>
        <p:txBody>
          <a:bodyPr/>
          <a:lstStyle/>
          <a:p>
            <a:pPr algn="ctr"/>
            <a:r>
              <a:rPr lang="en-US" dirty="0" smtClean="0">
                <a:solidFill>
                  <a:srgbClr val="002060"/>
                </a:solidFill>
                <a:cs typeface="Calibri" panose="020F0502020204030204" pitchFamily="34" charset="0"/>
              </a:rPr>
              <a:t>Cycle Summary Dashboard: Filters</a:t>
            </a:r>
            <a:endParaRPr lang="en-US" dirty="0">
              <a:solidFill>
                <a:srgbClr val="002060"/>
              </a:solidFill>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838200" y="1295400"/>
            <a:ext cx="7315200" cy="3124200"/>
          </a:xfrm>
          <a:prstGeom prst="rect">
            <a:avLst/>
          </a:prstGeom>
        </p:spPr>
      </p:pic>
    </p:spTree>
    <p:extLst>
      <p:ext uri="{BB962C8B-B14F-4D97-AF65-F5344CB8AC3E}">
        <p14:creationId xmlns:p14="http://schemas.microsoft.com/office/powerpoint/2010/main" val="559717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31</a:t>
            </a:fld>
            <a:endParaRPr lang="en-US" dirty="0"/>
          </a:p>
        </p:txBody>
      </p:sp>
      <p:sp>
        <p:nvSpPr>
          <p:cNvPr id="10" name="Title 1"/>
          <p:cNvSpPr>
            <a:spLocks noGrp="1"/>
          </p:cNvSpPr>
          <p:nvPr>
            <p:ph type="title"/>
          </p:nvPr>
        </p:nvSpPr>
        <p:spPr/>
        <p:txBody>
          <a:bodyPr>
            <a:normAutofit/>
          </a:bodyPr>
          <a:lstStyle/>
          <a:p>
            <a:pPr algn="ctr"/>
            <a:r>
              <a:rPr lang="en-US" dirty="0" smtClean="0">
                <a:solidFill>
                  <a:srgbClr val="002060"/>
                </a:solidFill>
                <a:cs typeface="Calibri" panose="020F0502020204030204" pitchFamily="34" charset="0"/>
              </a:rPr>
              <a:t>MMIS Operations</a:t>
            </a:r>
            <a:endParaRPr lang="en-US" dirty="0">
              <a:solidFill>
                <a:srgbClr val="002060"/>
              </a:solidFill>
              <a:cs typeface="Calibri" panose="020F0502020204030204" pitchFamily="34" charset="0"/>
            </a:endParaRPr>
          </a:p>
        </p:txBody>
      </p:sp>
      <p:pic>
        <p:nvPicPr>
          <p:cNvPr id="11" name="Picture 10"/>
          <p:cNvPicPr>
            <a:picLocks noChangeAspect="1"/>
          </p:cNvPicPr>
          <p:nvPr/>
        </p:nvPicPr>
        <p:blipFill>
          <a:blip r:embed="rId2"/>
          <a:stretch>
            <a:fillRect/>
          </a:stretch>
        </p:blipFill>
        <p:spPr>
          <a:xfrm>
            <a:off x="381000" y="1524000"/>
            <a:ext cx="8234516" cy="4648200"/>
          </a:xfrm>
          <a:prstGeom prst="rect">
            <a:avLst/>
          </a:prstGeom>
        </p:spPr>
      </p:pic>
    </p:spTree>
    <p:extLst>
      <p:ext uri="{BB962C8B-B14F-4D97-AF65-F5344CB8AC3E}">
        <p14:creationId xmlns:p14="http://schemas.microsoft.com/office/powerpoint/2010/main" val="3310504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32</a:t>
            </a:fld>
            <a:endParaRPr lang="en-US" dirty="0"/>
          </a:p>
        </p:txBody>
      </p:sp>
      <p:sp>
        <p:nvSpPr>
          <p:cNvPr id="6" name="Title 1"/>
          <p:cNvSpPr>
            <a:spLocks noGrp="1"/>
          </p:cNvSpPr>
          <p:nvPr>
            <p:ph type="title"/>
          </p:nvPr>
        </p:nvSpPr>
        <p:spPr>
          <a:xfrm>
            <a:off x="685800" y="76200"/>
            <a:ext cx="7772400" cy="990600"/>
          </a:xfrm>
        </p:spPr>
        <p:txBody>
          <a:bodyPr/>
          <a:lstStyle/>
          <a:p>
            <a:pPr algn="ctr"/>
            <a:r>
              <a:rPr lang="en-US" dirty="0" smtClean="0">
                <a:solidFill>
                  <a:srgbClr val="002060"/>
                </a:solidFill>
              </a:rPr>
              <a:t>Cycle Summary Dashboard: Visualizations</a:t>
            </a:r>
            <a:endParaRPr lang="en-US" dirty="0">
              <a:solidFill>
                <a:srgbClr val="002060"/>
              </a:solidFill>
            </a:endParaRPr>
          </a:p>
        </p:txBody>
      </p:sp>
      <p:pic>
        <p:nvPicPr>
          <p:cNvPr id="7" name="Picture 6"/>
          <p:cNvPicPr>
            <a:picLocks noChangeAspect="1"/>
          </p:cNvPicPr>
          <p:nvPr/>
        </p:nvPicPr>
        <p:blipFill>
          <a:blip r:embed="rId2"/>
          <a:stretch>
            <a:fillRect/>
          </a:stretch>
        </p:blipFill>
        <p:spPr>
          <a:xfrm>
            <a:off x="685800" y="1454852"/>
            <a:ext cx="7772400" cy="3269548"/>
          </a:xfrm>
          <a:prstGeom prst="rect">
            <a:avLst/>
          </a:prstGeom>
        </p:spPr>
      </p:pic>
    </p:spTree>
    <p:extLst>
      <p:ext uri="{BB962C8B-B14F-4D97-AF65-F5344CB8AC3E}">
        <p14:creationId xmlns:p14="http://schemas.microsoft.com/office/powerpoint/2010/main" val="1496275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33</a:t>
            </a:fld>
            <a:endParaRPr lang="en-US" dirty="0"/>
          </a:p>
        </p:txBody>
      </p:sp>
      <p:sp>
        <p:nvSpPr>
          <p:cNvPr id="6" name="Title 1"/>
          <p:cNvSpPr>
            <a:spLocks noGrp="1"/>
          </p:cNvSpPr>
          <p:nvPr>
            <p:ph type="title"/>
          </p:nvPr>
        </p:nvSpPr>
        <p:spPr/>
        <p:txBody>
          <a:bodyPr/>
          <a:lstStyle/>
          <a:p>
            <a:pPr algn="ctr"/>
            <a:r>
              <a:rPr lang="en-US" dirty="0" smtClean="0">
                <a:solidFill>
                  <a:srgbClr val="002060"/>
                </a:solidFill>
              </a:rPr>
              <a:t>Cycle Summary Dashboard: Visualizations</a:t>
            </a:r>
            <a:endParaRPr lang="en-US" dirty="0">
              <a:solidFill>
                <a:srgbClr val="002060"/>
              </a:solidFill>
            </a:endParaRPr>
          </a:p>
        </p:txBody>
      </p:sp>
      <p:pic>
        <p:nvPicPr>
          <p:cNvPr id="5" name="Picture 4"/>
          <p:cNvPicPr>
            <a:picLocks noChangeAspect="1"/>
          </p:cNvPicPr>
          <p:nvPr/>
        </p:nvPicPr>
        <p:blipFill>
          <a:blip r:embed="rId2"/>
          <a:stretch>
            <a:fillRect/>
          </a:stretch>
        </p:blipFill>
        <p:spPr>
          <a:xfrm>
            <a:off x="304800" y="1676400"/>
            <a:ext cx="8610600" cy="2743200"/>
          </a:xfrm>
          <a:prstGeom prst="rect">
            <a:avLst/>
          </a:prstGeom>
        </p:spPr>
      </p:pic>
    </p:spTree>
    <p:extLst>
      <p:ext uri="{BB962C8B-B14F-4D97-AF65-F5344CB8AC3E}">
        <p14:creationId xmlns:p14="http://schemas.microsoft.com/office/powerpoint/2010/main" val="3119705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34</a:t>
            </a:fld>
            <a:endParaRPr lang="en-US" dirty="0"/>
          </a:p>
        </p:txBody>
      </p:sp>
      <p:sp>
        <p:nvSpPr>
          <p:cNvPr id="6" name="Title 1"/>
          <p:cNvSpPr>
            <a:spLocks noGrp="1"/>
          </p:cNvSpPr>
          <p:nvPr>
            <p:ph type="title"/>
          </p:nvPr>
        </p:nvSpPr>
        <p:spPr/>
        <p:txBody>
          <a:bodyPr/>
          <a:lstStyle/>
          <a:p>
            <a:pPr algn="ctr"/>
            <a:r>
              <a:rPr lang="en-US" dirty="0" smtClean="0">
                <a:solidFill>
                  <a:srgbClr val="002060"/>
                </a:solidFill>
              </a:rPr>
              <a:t>Cycle Summary Dashboard: Visualizations</a:t>
            </a:r>
            <a:endParaRPr lang="en-US" dirty="0">
              <a:solidFill>
                <a:srgbClr val="002060"/>
              </a:solidFill>
            </a:endParaRPr>
          </a:p>
        </p:txBody>
      </p:sp>
      <p:pic>
        <p:nvPicPr>
          <p:cNvPr id="7" name="Picture 6"/>
          <p:cNvPicPr>
            <a:picLocks noChangeAspect="1"/>
          </p:cNvPicPr>
          <p:nvPr/>
        </p:nvPicPr>
        <p:blipFill>
          <a:blip r:embed="rId2"/>
          <a:stretch>
            <a:fillRect/>
          </a:stretch>
        </p:blipFill>
        <p:spPr>
          <a:xfrm>
            <a:off x="381001" y="1524001"/>
            <a:ext cx="8458200" cy="3200400"/>
          </a:xfrm>
          <a:prstGeom prst="rect">
            <a:avLst/>
          </a:prstGeom>
        </p:spPr>
      </p:pic>
    </p:spTree>
    <p:extLst>
      <p:ext uri="{BB962C8B-B14F-4D97-AF65-F5344CB8AC3E}">
        <p14:creationId xmlns:p14="http://schemas.microsoft.com/office/powerpoint/2010/main" val="4009350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35</a:t>
            </a:fld>
            <a:endParaRPr lang="en-US" dirty="0"/>
          </a:p>
        </p:txBody>
      </p:sp>
      <p:sp>
        <p:nvSpPr>
          <p:cNvPr id="5" name="Title 1"/>
          <p:cNvSpPr>
            <a:spLocks noGrp="1"/>
          </p:cNvSpPr>
          <p:nvPr>
            <p:ph type="title"/>
          </p:nvPr>
        </p:nvSpPr>
        <p:spPr/>
        <p:txBody>
          <a:bodyPr/>
          <a:lstStyle/>
          <a:p>
            <a:pPr algn="ctr"/>
            <a:r>
              <a:rPr lang="en-US" dirty="0" smtClean="0">
                <a:solidFill>
                  <a:srgbClr val="002060"/>
                </a:solidFill>
              </a:rPr>
              <a:t>Future Topics of BIS-EDW Dashboards</a:t>
            </a:r>
            <a:endParaRPr lang="en-US" dirty="0">
              <a:solidFill>
                <a:srgbClr val="002060"/>
              </a:solidFill>
            </a:endParaRPr>
          </a:p>
        </p:txBody>
      </p:sp>
      <p:sp>
        <p:nvSpPr>
          <p:cNvPr id="6" name="Content Placeholder 2"/>
          <p:cNvSpPr>
            <a:spLocks noGrp="1"/>
          </p:cNvSpPr>
          <p:nvPr>
            <p:ph idx="1"/>
          </p:nvPr>
        </p:nvSpPr>
        <p:spPr/>
        <p:txBody>
          <a:bodyPr>
            <a:normAutofit/>
          </a:bodyPr>
          <a:lstStyle/>
          <a:p>
            <a:r>
              <a:rPr lang="en-US" dirty="0" smtClean="0">
                <a:latin typeface="Calibri" panose="020F0502020204030204" pitchFamily="34" charset="0"/>
                <a:cs typeface="Calibri" panose="020F0502020204030204" pitchFamily="34" charset="0"/>
              </a:rPr>
              <a:t>High Investment Drug Pipeline (in progress)</a:t>
            </a:r>
          </a:p>
          <a:p>
            <a:r>
              <a:rPr lang="en-US" dirty="0" smtClean="0">
                <a:latin typeface="Calibri" panose="020F0502020204030204" pitchFamily="34" charset="0"/>
                <a:cs typeface="Calibri" panose="020F0502020204030204" pitchFamily="34" charset="0"/>
              </a:rPr>
              <a:t>Finance (in progress)</a:t>
            </a:r>
          </a:p>
          <a:p>
            <a:r>
              <a:rPr lang="en-US" dirty="0">
                <a:latin typeface="Calibri" panose="020F0502020204030204" pitchFamily="34" charset="0"/>
                <a:cs typeface="Calibri" panose="020F0502020204030204" pitchFamily="34" charset="0"/>
              </a:rPr>
              <a:t>Drug Rebate (in progress)</a:t>
            </a:r>
          </a:p>
          <a:p>
            <a:r>
              <a:rPr lang="en-US" dirty="0" smtClean="0">
                <a:latin typeface="Calibri" panose="020F0502020204030204" pitchFamily="34" charset="0"/>
                <a:cs typeface="Calibri" panose="020F0502020204030204" pitchFamily="34" charset="0"/>
              </a:rPr>
              <a:t>Maternal Infant Health</a:t>
            </a:r>
          </a:p>
          <a:p>
            <a:r>
              <a:rPr lang="en-US" dirty="0" smtClean="0">
                <a:latin typeface="Calibri" panose="020F0502020204030204" pitchFamily="34" charset="0"/>
                <a:cs typeface="Calibri" panose="020F0502020204030204" pitchFamily="34" charset="0"/>
              </a:rPr>
              <a:t>Opioid Use Disorder</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9359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36</a:t>
            </a:fld>
            <a:endParaRPr lang="en-US" dirty="0"/>
          </a:p>
        </p:txBody>
      </p:sp>
      <p:sp>
        <p:nvSpPr>
          <p:cNvPr id="7" name="Title 1"/>
          <p:cNvSpPr>
            <a:spLocks noGrp="1"/>
          </p:cNvSpPr>
          <p:nvPr>
            <p:ph type="title"/>
          </p:nvPr>
        </p:nvSpPr>
        <p:spPr>
          <a:xfrm>
            <a:off x="685800" y="274638"/>
            <a:ext cx="7772400" cy="4525962"/>
          </a:xfrm>
        </p:spPr>
        <p:txBody>
          <a:bodyPr>
            <a:noAutofit/>
          </a:bodyPr>
          <a:lstStyle/>
          <a:p>
            <a:pPr algn="ctr"/>
            <a:r>
              <a:rPr lang="en-US" sz="4000" b="1" cap="small" dirty="0" smtClean="0">
                <a:solidFill>
                  <a:srgbClr val="002060"/>
                </a:solidFill>
                <a:latin typeface="Century Gothic" panose="020B0502020202020204" pitchFamily="34" charset="0"/>
              </a:rPr>
              <a:t>Transformed-Medicaid Statistical Information System </a:t>
            </a:r>
            <a:br>
              <a:rPr lang="en-US" sz="4000" b="1" cap="small" dirty="0" smtClean="0">
                <a:solidFill>
                  <a:srgbClr val="002060"/>
                </a:solidFill>
                <a:latin typeface="Century Gothic" panose="020B0502020202020204" pitchFamily="34" charset="0"/>
              </a:rPr>
            </a:br>
            <a:r>
              <a:rPr lang="en-US" sz="4000" b="1" cap="small" dirty="0" smtClean="0">
                <a:solidFill>
                  <a:srgbClr val="002060"/>
                </a:solidFill>
                <a:latin typeface="Century Gothic" panose="020B0502020202020204" pitchFamily="34" charset="0"/>
              </a:rPr>
              <a:t>(T-MSIS)</a:t>
            </a:r>
            <a:endParaRPr lang="en-US" sz="3200" b="1" cap="small"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304955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37</a:t>
            </a:fld>
            <a:endParaRPr lang="en-US" dirty="0"/>
          </a:p>
        </p:txBody>
      </p:sp>
      <p:sp>
        <p:nvSpPr>
          <p:cNvPr id="7" name="Title 1"/>
          <p:cNvSpPr>
            <a:spLocks noGrp="1"/>
          </p:cNvSpPr>
          <p:nvPr>
            <p:ph type="title"/>
          </p:nvPr>
        </p:nvSpPr>
        <p:spPr/>
        <p:txBody>
          <a:bodyPr/>
          <a:lstStyle/>
          <a:p>
            <a:pPr algn="ctr"/>
            <a:r>
              <a:rPr lang="en-US" dirty="0" smtClean="0">
                <a:solidFill>
                  <a:srgbClr val="002060"/>
                </a:solidFill>
                <a:cs typeface="Calibri" panose="020F0502020204030204" pitchFamily="34" charset="0"/>
              </a:rPr>
              <a:t>T-MSIS Overview</a:t>
            </a:r>
            <a:endParaRPr lang="en-US" dirty="0">
              <a:solidFill>
                <a:srgbClr val="002060"/>
              </a:solidFill>
              <a:cs typeface="Calibri" panose="020F0502020204030204" pitchFamily="34" charset="0"/>
            </a:endParaRPr>
          </a:p>
        </p:txBody>
      </p:sp>
      <p:sp>
        <p:nvSpPr>
          <p:cNvPr id="8" name="Content Placeholder 2"/>
          <p:cNvSpPr>
            <a:spLocks noGrp="1"/>
          </p:cNvSpPr>
          <p:nvPr>
            <p:ph idx="1"/>
          </p:nvPr>
        </p:nvSpPr>
        <p:spPr/>
        <p:txBody>
          <a:bodyPr>
            <a:normAutofit lnSpcReduction="10000"/>
          </a:bodyPr>
          <a:lstStyle/>
          <a:p>
            <a:r>
              <a:rPr lang="en-US" dirty="0" smtClean="0">
                <a:latin typeface="Calibri" panose="020F0502020204030204" pitchFamily="34" charset="0"/>
                <a:cs typeface="Calibri" panose="020F0502020204030204" pitchFamily="34" charset="0"/>
              </a:rPr>
              <a:t>T-MSIS is how MHD reports our claims, provider, and participant data to CMS.	</a:t>
            </a:r>
          </a:p>
          <a:p>
            <a:r>
              <a:rPr lang="en-US" dirty="0" smtClean="0">
                <a:latin typeface="Calibri" panose="020F0502020204030204" pitchFamily="34" charset="0"/>
                <a:cs typeface="Calibri" panose="020F0502020204030204" pitchFamily="34" charset="0"/>
              </a:rPr>
              <a:t>Does not include any state only programs</a:t>
            </a:r>
          </a:p>
          <a:p>
            <a:r>
              <a:rPr lang="en-US" dirty="0" smtClean="0">
                <a:latin typeface="Calibri" panose="020F0502020204030204" pitchFamily="34" charset="0"/>
                <a:cs typeface="Calibri" panose="020F0502020204030204" pitchFamily="34" charset="0"/>
              </a:rPr>
              <a:t>It is required that Missouri remains compliant with T-MSIS data quality and reporting requirements to continue to receive enhanced funding.</a:t>
            </a:r>
          </a:p>
          <a:p>
            <a:r>
              <a:rPr lang="en-US" dirty="0" smtClean="0">
                <a:latin typeface="Calibri" panose="020F0502020204030204" pitchFamily="34" charset="0"/>
                <a:cs typeface="Calibri" panose="020F0502020204030204" pitchFamily="34" charset="0"/>
              </a:rPr>
              <a:t>There are over 1,400 distinct data elements contained in T-MSIS.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283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38</a:t>
            </a:fld>
            <a:endParaRPr lang="en-US" dirty="0"/>
          </a:p>
        </p:txBody>
      </p:sp>
      <p:sp>
        <p:nvSpPr>
          <p:cNvPr id="6" name="Title 1"/>
          <p:cNvSpPr>
            <a:spLocks noGrp="1"/>
          </p:cNvSpPr>
          <p:nvPr>
            <p:ph type="title"/>
          </p:nvPr>
        </p:nvSpPr>
        <p:spPr/>
        <p:txBody>
          <a:bodyPr/>
          <a:lstStyle/>
          <a:p>
            <a:pPr algn="ctr"/>
            <a:r>
              <a:rPr lang="en-US" dirty="0" smtClean="0">
                <a:solidFill>
                  <a:srgbClr val="002060"/>
                </a:solidFill>
                <a:cs typeface="Calibri" panose="020F0502020204030204" pitchFamily="34" charset="0"/>
              </a:rPr>
              <a:t>T-MSIS Usage</a:t>
            </a:r>
            <a:endParaRPr lang="en-US" dirty="0">
              <a:solidFill>
                <a:srgbClr val="002060"/>
              </a:solidFill>
              <a:cs typeface="Calibri" panose="020F0502020204030204" pitchFamily="34" charset="0"/>
            </a:endParaRPr>
          </a:p>
        </p:txBody>
      </p:sp>
      <p:sp>
        <p:nvSpPr>
          <p:cNvPr id="9" name="Content Placeholder 2"/>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Medicaid &amp; CHIP Scorecard</a:t>
            </a:r>
          </a:p>
          <a:p>
            <a:r>
              <a:rPr lang="en-US" dirty="0" smtClean="0">
                <a:latin typeface="Calibri" panose="020F0502020204030204" pitchFamily="34" charset="0"/>
                <a:cs typeface="Calibri" panose="020F0502020204030204" pitchFamily="34" charset="0"/>
              </a:rPr>
              <a:t>Per Capita Report</a:t>
            </a:r>
          </a:p>
          <a:p>
            <a:r>
              <a:rPr lang="en-US" dirty="0" smtClean="0">
                <a:latin typeface="Calibri" panose="020F0502020204030204" pitchFamily="34" charset="0"/>
                <a:cs typeface="Calibri" panose="020F0502020204030204" pitchFamily="34" charset="0"/>
              </a:rPr>
              <a:t>CMS-416: EPSDT Annual Report</a:t>
            </a:r>
          </a:p>
          <a:p>
            <a:r>
              <a:rPr lang="en-US" dirty="0" smtClean="0">
                <a:latin typeface="Calibri" panose="020F0502020204030204" pitchFamily="34" charset="0"/>
                <a:cs typeface="Calibri" panose="020F0502020204030204" pitchFamily="34" charset="0"/>
              </a:rPr>
              <a:t>Substance Use Disorder Data Book</a:t>
            </a:r>
          </a:p>
          <a:p>
            <a:r>
              <a:rPr lang="en-US" dirty="0" smtClean="0">
                <a:latin typeface="Calibri" panose="020F0502020204030204" pitchFamily="34" charset="0"/>
                <a:cs typeface="Calibri" panose="020F0502020204030204" pitchFamily="34" charset="0"/>
              </a:rPr>
              <a:t>Ad hoc reports such as the </a:t>
            </a:r>
            <a:r>
              <a:rPr lang="en-US" i="1" dirty="0" smtClean="0">
                <a:latin typeface="Calibri" panose="020F0502020204030204" pitchFamily="34" charset="0"/>
                <a:cs typeface="Calibri" panose="020F0502020204030204" pitchFamily="34" charset="0"/>
              </a:rPr>
              <a:t>Medicaid COVID-19 Data Snapshots</a:t>
            </a:r>
          </a:p>
          <a:p>
            <a:pPr lvl="1"/>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9214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39</a:t>
            </a:fld>
            <a:endParaRPr lang="en-US" dirty="0"/>
          </a:p>
        </p:txBody>
      </p:sp>
      <p:sp>
        <p:nvSpPr>
          <p:cNvPr id="7" name="Title 1"/>
          <p:cNvSpPr>
            <a:spLocks noGrp="1"/>
          </p:cNvSpPr>
          <p:nvPr>
            <p:ph type="title"/>
          </p:nvPr>
        </p:nvSpPr>
        <p:spPr/>
        <p:txBody>
          <a:bodyPr/>
          <a:lstStyle/>
          <a:p>
            <a:pPr algn="ctr"/>
            <a:r>
              <a:rPr lang="en-US" dirty="0" smtClean="0">
                <a:solidFill>
                  <a:srgbClr val="002060"/>
                </a:solidFill>
                <a:cs typeface="Calibri" panose="020F0502020204030204" pitchFamily="34" charset="0"/>
              </a:rPr>
              <a:t>How is T-MSIS Not Used?</a:t>
            </a:r>
            <a:endParaRPr lang="en-US" dirty="0">
              <a:solidFill>
                <a:srgbClr val="002060"/>
              </a:solidFill>
              <a:cs typeface="Calibri" panose="020F0502020204030204" pitchFamily="34" charset="0"/>
            </a:endParaRPr>
          </a:p>
        </p:txBody>
      </p:sp>
      <p:sp>
        <p:nvSpPr>
          <p:cNvPr id="8" name="Content Placeholder 2"/>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Medicaid eligibility determination</a:t>
            </a:r>
          </a:p>
          <a:p>
            <a:r>
              <a:rPr lang="en-US" dirty="0" smtClean="0">
                <a:latin typeface="Calibri" panose="020F0502020204030204" pitchFamily="34" charset="0"/>
                <a:cs typeface="Calibri" panose="020F0502020204030204" pitchFamily="34" charset="0"/>
              </a:rPr>
              <a:t>Medicare eligibility determination</a:t>
            </a:r>
          </a:p>
          <a:p>
            <a:r>
              <a:rPr lang="en-US" dirty="0" smtClean="0">
                <a:latin typeface="Calibri" panose="020F0502020204030204" pitchFamily="34" charset="0"/>
                <a:cs typeface="Calibri" panose="020F0502020204030204" pitchFamily="34" charset="0"/>
              </a:rPr>
              <a:t>Medicaid payment determinations </a:t>
            </a:r>
          </a:p>
          <a:p>
            <a:r>
              <a:rPr lang="en-US" dirty="0" smtClean="0">
                <a:latin typeface="Calibri" panose="020F0502020204030204" pitchFamily="34" charset="0"/>
                <a:cs typeface="Calibri" panose="020F0502020204030204" pitchFamily="34" charset="0"/>
              </a:rPr>
              <a:t>Medicare payment determinations</a:t>
            </a:r>
          </a:p>
          <a:p>
            <a:r>
              <a:rPr lang="en-US" dirty="0" smtClean="0">
                <a:latin typeface="Calibri" panose="020F0502020204030204" pitchFamily="34" charset="0"/>
                <a:cs typeface="Calibri" panose="020F0502020204030204" pitchFamily="34" charset="0"/>
              </a:rPr>
              <a:t>MHD policy decisions (but policy decisions do impact T-MSIS)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0740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4</a:t>
            </a:fld>
            <a:endParaRPr lang="en-US" dirty="0"/>
          </a:p>
        </p:txBody>
      </p:sp>
      <p:sp>
        <p:nvSpPr>
          <p:cNvPr id="5" name="Title 1"/>
          <p:cNvSpPr txBox="1">
            <a:spLocks/>
          </p:cNvSpPr>
          <p:nvPr/>
        </p:nvSpPr>
        <p:spPr>
          <a:xfrm>
            <a:off x="228600" y="1600200"/>
            <a:ext cx="8534400" cy="16002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tx1"/>
                </a:solidFill>
                <a:latin typeface="Century Gothic" panose="020B0502020202020204" pitchFamily="34" charset="0"/>
              </a:rPr>
              <a:t>FAMILY SUPPORT DIVISION UPDATE</a:t>
            </a:r>
            <a:endParaRPr lang="en-US"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9881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40</a:t>
            </a:fld>
            <a:endParaRPr lang="en-US" dirty="0"/>
          </a:p>
        </p:txBody>
      </p:sp>
      <p:sp>
        <p:nvSpPr>
          <p:cNvPr id="6" name="Title 1"/>
          <p:cNvSpPr>
            <a:spLocks noGrp="1"/>
          </p:cNvSpPr>
          <p:nvPr>
            <p:ph type="title"/>
          </p:nvPr>
        </p:nvSpPr>
        <p:spPr/>
        <p:txBody>
          <a:bodyPr/>
          <a:lstStyle/>
          <a:p>
            <a:pPr algn="ctr"/>
            <a:r>
              <a:rPr lang="en-US" dirty="0" smtClean="0">
                <a:solidFill>
                  <a:srgbClr val="002060"/>
                </a:solidFill>
              </a:rPr>
              <a:t>T-MSIS Improvements</a:t>
            </a:r>
            <a:endParaRPr lang="en-US" dirty="0">
              <a:solidFill>
                <a:srgbClr val="002060"/>
              </a:solidFill>
            </a:endParaRPr>
          </a:p>
        </p:txBody>
      </p:sp>
      <p:sp>
        <p:nvSpPr>
          <p:cNvPr id="10" name="Content Placeholder 2"/>
          <p:cNvSpPr>
            <a:spLocks noGrp="1"/>
          </p:cNvSpPr>
          <p:nvPr>
            <p:ph idx="1"/>
          </p:nvPr>
        </p:nvSpPr>
        <p:spPr>
          <a:xfrm>
            <a:off x="685800" y="1447800"/>
            <a:ext cx="7772400" cy="3733800"/>
          </a:xfrm>
        </p:spPr>
        <p:txBody>
          <a:bodyPr>
            <a:normAutofit/>
          </a:bodyPr>
          <a:lstStyle/>
          <a:p>
            <a:r>
              <a:rPr lang="en-US" dirty="0" smtClean="0">
                <a:latin typeface="Calibri" panose="020F0502020204030204" pitchFamily="34" charset="0"/>
                <a:cs typeface="Calibri" panose="020F0502020204030204" pitchFamily="34" charset="0"/>
              </a:rPr>
              <a:t>Historical resubmission process went from 3 ½ months to less than 6 weeks</a:t>
            </a:r>
          </a:p>
          <a:p>
            <a:r>
              <a:rPr lang="en-US" dirty="0" smtClean="0">
                <a:latin typeface="Calibri" panose="020F0502020204030204" pitchFamily="34" charset="0"/>
                <a:cs typeface="Calibri" panose="020F0502020204030204" pitchFamily="34" charset="0"/>
              </a:rPr>
              <a:t>Ability for MHD staff to see the inbound and outbound file data for the first time</a:t>
            </a:r>
          </a:p>
          <a:p>
            <a:r>
              <a:rPr lang="en-US" dirty="0" smtClean="0">
                <a:latin typeface="Calibri" panose="020F0502020204030204" pitchFamily="34" charset="0"/>
                <a:cs typeface="Calibri" panose="020F0502020204030204" pitchFamily="34" charset="0"/>
              </a:rPr>
              <a:t>More quickly address </a:t>
            </a:r>
            <a:r>
              <a:rPr lang="en-US" dirty="0">
                <a:latin typeface="Calibri" panose="020F0502020204030204" pitchFamily="34" charset="0"/>
                <a:cs typeface="Calibri" panose="020F0502020204030204" pitchFamily="34" charset="0"/>
              </a:rPr>
              <a:t>data quality issues and make </a:t>
            </a:r>
            <a:r>
              <a:rPr lang="en-US" dirty="0" smtClean="0">
                <a:latin typeface="Calibri" panose="020F0502020204030204" pitchFamily="34" charset="0"/>
                <a:cs typeface="Calibri" panose="020F0502020204030204" pitchFamily="34" charset="0"/>
              </a:rPr>
              <a:t>changes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5452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228600" y="1447800"/>
            <a:ext cx="8534400" cy="1143000"/>
          </a:xfrm>
        </p:spPr>
        <p:txBody>
          <a:bodyPr/>
          <a:lstStyle/>
          <a:p>
            <a:pPr algn="ctr"/>
            <a:r>
              <a:rPr lang="en-US" b="1" dirty="0" smtClean="0"/>
              <a:t>Managed Care update</a:t>
            </a:r>
            <a:endParaRPr lang="en-US" b="1" dirty="0"/>
          </a:p>
        </p:txBody>
      </p:sp>
    </p:spTree>
    <p:extLst>
      <p:ext uri="{BB962C8B-B14F-4D97-AF65-F5344CB8AC3E}">
        <p14:creationId xmlns:p14="http://schemas.microsoft.com/office/powerpoint/2010/main" val="1284748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42</a:t>
            </a:fld>
            <a:endParaRPr lang="en-US" dirty="0"/>
          </a:p>
        </p:txBody>
      </p:sp>
      <p:sp>
        <p:nvSpPr>
          <p:cNvPr id="5" name="Title 3"/>
          <p:cNvSpPr txBox="1">
            <a:spLocks noGrp="1"/>
          </p:cNvSpPr>
          <p:nvPr>
            <p:ph type="title"/>
          </p:nvPr>
        </p:nvSpPr>
        <p:spPr>
          <a:prstGeom prst="rect">
            <a:avLst/>
          </a:prstGeom>
        </p:spPr>
        <p:txBody>
          <a:bodyPr vert="horz" lIns="0" tIns="34290" rIns="0" bIns="34290" rtlCol="0" anchor="ctr">
            <a:noAutofit/>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smtClean="0">
                <a:solidFill>
                  <a:srgbClr val="002060"/>
                </a:solidFill>
                <a:cs typeface="Calibri" panose="020F0502020204030204" pitchFamily="34" charset="0"/>
              </a:rPr>
              <a:t>Managed Care</a:t>
            </a:r>
            <a:endParaRPr lang="en-US" b="1" dirty="0">
              <a:solidFill>
                <a:srgbClr val="002060"/>
              </a:solidFill>
              <a:cs typeface="Calibri" panose="020F0502020204030204" pitchFamily="34" charset="0"/>
            </a:endParaRPr>
          </a:p>
        </p:txBody>
      </p:sp>
      <p:sp>
        <p:nvSpPr>
          <p:cNvPr id="6" name="Content Placeholder 2"/>
          <p:cNvSpPr>
            <a:spLocks noGrp="1"/>
          </p:cNvSpPr>
          <p:nvPr>
            <p:ph idx="1"/>
          </p:nvPr>
        </p:nvSpPr>
        <p:spPr/>
        <p:txBody>
          <a:bodyPr>
            <a:normAutofit lnSpcReduction="10000"/>
          </a:bodyPr>
          <a:lstStyle/>
          <a:p>
            <a:r>
              <a:rPr lang="en-US" dirty="0" smtClean="0">
                <a:latin typeface="Calibri" panose="020F0502020204030204" pitchFamily="34" charset="0"/>
                <a:cs typeface="Calibri" panose="020F0502020204030204" pitchFamily="34" charset="0"/>
              </a:rPr>
              <a:t> Contract Amendments</a:t>
            </a:r>
          </a:p>
          <a:p>
            <a:pPr lvl="1"/>
            <a:r>
              <a:rPr lang="en-US" dirty="0" smtClean="0">
                <a:latin typeface="Calibri" panose="020F0502020204030204" pitchFamily="34" charset="0"/>
                <a:cs typeface="Calibri" panose="020F0502020204030204" pitchFamily="34" charset="0"/>
              </a:rPr>
              <a:t>Amendment 001 effective July 1, 2022</a:t>
            </a:r>
          </a:p>
          <a:p>
            <a:pPr lvl="1"/>
            <a:r>
              <a:rPr lang="en-US" dirty="0" smtClean="0">
                <a:latin typeface="Calibri" panose="020F0502020204030204" pitchFamily="34" charset="0"/>
                <a:cs typeface="Calibri" panose="020F0502020204030204" pitchFamily="34" charset="0"/>
              </a:rPr>
              <a:t>Amendment 002 effective October 1, 2022</a:t>
            </a:r>
          </a:p>
          <a:p>
            <a:pPr lvl="1"/>
            <a:r>
              <a:rPr lang="en-US" dirty="0" smtClean="0">
                <a:latin typeface="Calibri" panose="020F0502020204030204" pitchFamily="34" charset="0"/>
                <a:cs typeface="Calibri" panose="020F0502020204030204" pitchFamily="34" charset="0"/>
              </a:rPr>
              <a:t>Amendment 003 (planned) effective January 1, 2023</a:t>
            </a:r>
          </a:p>
          <a:p>
            <a:pPr lvl="1"/>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 Show Me Healthy Kids Update</a:t>
            </a:r>
          </a:p>
          <a:p>
            <a:pPr lvl="1"/>
            <a:r>
              <a:rPr lang="en-US" dirty="0" smtClean="0">
                <a:latin typeface="Calibri" panose="020F0502020204030204" pitchFamily="34" charset="0"/>
                <a:cs typeface="Calibri" panose="020F0502020204030204" pitchFamily="34" charset="0"/>
              </a:rPr>
              <a:t>Call center data</a:t>
            </a:r>
          </a:p>
          <a:p>
            <a:pPr lvl="1"/>
            <a:r>
              <a:rPr lang="en-US" dirty="0" smtClean="0">
                <a:latin typeface="Calibri" panose="020F0502020204030204" pitchFamily="34" charset="0"/>
                <a:cs typeface="Calibri" panose="020F0502020204030204" pitchFamily="34" charset="0"/>
              </a:rPr>
              <a:t>Success stories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983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43</a:t>
            </a:fld>
            <a:endParaRPr lang="en-US" dirty="0"/>
          </a:p>
        </p:txBody>
      </p:sp>
      <p:sp>
        <p:nvSpPr>
          <p:cNvPr id="5" name="Title 3"/>
          <p:cNvSpPr txBox="1">
            <a:spLocks noGrp="1"/>
          </p:cNvSpPr>
          <p:nvPr>
            <p:ph type="title"/>
          </p:nvPr>
        </p:nvSpPr>
        <p:spPr>
          <a:prstGeom prst="rect">
            <a:avLst/>
          </a:prstGeom>
        </p:spPr>
        <p:txBody>
          <a:bodyPr vert="horz" lIns="0" tIns="34290" rIns="0" bIns="34290" rtlCol="0" anchor="ctr">
            <a:noAutofit/>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smtClean="0">
                <a:solidFill>
                  <a:srgbClr val="002060"/>
                </a:solidFill>
                <a:cs typeface="Calibri" panose="020F0502020204030204" pitchFamily="34" charset="0"/>
              </a:rPr>
              <a:t>Managed Care</a:t>
            </a:r>
            <a:endParaRPr lang="en-US" b="1" dirty="0">
              <a:solidFill>
                <a:srgbClr val="002060"/>
              </a:solidFill>
              <a:cs typeface="Calibri" panose="020F0502020204030204" pitchFamily="34" charset="0"/>
            </a:endParaRPr>
          </a:p>
        </p:txBody>
      </p:sp>
      <p:sp>
        <p:nvSpPr>
          <p:cNvPr id="7" name="Content Placeholder 2"/>
          <p:cNvSpPr>
            <a:spLocks noGrp="1"/>
          </p:cNvSpPr>
          <p:nvPr>
            <p:ph idx="1"/>
          </p:nvPr>
        </p:nvSpPr>
        <p:spPr/>
        <p:txBody>
          <a:bodyPr/>
          <a:lstStyle/>
          <a:p>
            <a:r>
              <a:rPr lang="en-US" dirty="0" smtClean="0"/>
              <a:t> </a:t>
            </a:r>
            <a:r>
              <a:rPr lang="en-US" dirty="0" smtClean="0">
                <a:latin typeface="Calibri" panose="020F0502020204030204" pitchFamily="34" charset="0"/>
                <a:cs typeface="Calibri" panose="020F0502020204030204" pitchFamily="34" charset="0"/>
              </a:rPr>
              <a:t>Education and Training</a:t>
            </a:r>
            <a:endParaRPr lang="en-US" dirty="0">
              <a:latin typeface="Calibri" panose="020F0502020204030204" pitchFamily="34" charset="0"/>
              <a:cs typeface="Calibri" panose="020F0502020204030204" pitchFamily="34" charset="0"/>
            </a:endParaRPr>
          </a:p>
        </p:txBody>
      </p:sp>
      <p:sp>
        <p:nvSpPr>
          <p:cNvPr id="8" name="TextBox 7"/>
          <p:cNvSpPr txBox="1"/>
          <p:nvPr/>
        </p:nvSpPr>
        <p:spPr>
          <a:xfrm>
            <a:off x="990601" y="2276179"/>
            <a:ext cx="7267574" cy="4093428"/>
          </a:xfrm>
          <a:prstGeom prst="rect">
            <a:avLst/>
          </a:prstGeom>
          <a:noFill/>
        </p:spPr>
        <p:txBody>
          <a:bodyPr wrap="square" rtlCol="0">
            <a:spAutoFit/>
          </a:bodyPr>
          <a:lstStyle/>
          <a:p>
            <a:pPr marL="354330" indent="-285750">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MO HealthNet Division (MHD) Education &amp; Training provides resources, including interactive web based trainings to providers, participants and MHD team members. </a:t>
            </a:r>
          </a:p>
          <a:p>
            <a:pPr marL="354330" indent="-285750">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We are currently expanding our resources for every Medicaid program and enrollment, as well as presenting at </a:t>
            </a:r>
            <a:r>
              <a:rPr lang="en-US" sz="2000" dirty="0" smtClean="0">
                <a:latin typeface="Calibri" panose="020F0502020204030204" pitchFamily="34" charset="0"/>
                <a:cs typeface="Calibri" panose="020F0502020204030204" pitchFamily="34" charset="0"/>
              </a:rPr>
              <a:t>provider </a:t>
            </a:r>
            <a:r>
              <a:rPr lang="en-US" sz="2000" dirty="0">
                <a:latin typeface="Calibri" panose="020F0502020204030204" pitchFamily="34" charset="0"/>
                <a:cs typeface="Calibri" panose="020F0502020204030204" pitchFamily="34" charset="0"/>
              </a:rPr>
              <a:t>association conferences upon request.</a:t>
            </a:r>
          </a:p>
          <a:p>
            <a:pPr marL="354330" indent="-285750">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MHD Education &amp; Training manages the Member Forum Workgroup, giving participants an opportunity to share their feedback regarding the services and care they receive through MO HealthNet and the Managed Care plans. </a:t>
            </a:r>
          </a:p>
          <a:p>
            <a:pPr marL="354330" indent="-285750">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To contact MHD Education &amp; Training call 573-751-6683 or email </a:t>
            </a:r>
            <a:r>
              <a:rPr lang="en-US" sz="2000" dirty="0">
                <a:latin typeface="Calibri" panose="020F0502020204030204" pitchFamily="34" charset="0"/>
                <a:cs typeface="Calibri" panose="020F0502020204030204" pitchFamily="34" charset="0"/>
                <a:hlinkClick r:id="rId3"/>
              </a:rPr>
              <a:t>MHD.ProvTrain@dss.mo.gov</a:t>
            </a:r>
            <a:r>
              <a:rPr lang="en-US" sz="2000" dirty="0">
                <a:latin typeface="Calibri" panose="020F0502020204030204" pitchFamily="34" charset="0"/>
                <a:cs typeface="Calibri" panose="020F0502020204030204" pitchFamily="34" charset="0"/>
              </a:rPr>
              <a:t>. </a:t>
            </a:r>
          </a:p>
          <a:p>
            <a:endParaRPr lang="en-US" sz="2000" dirty="0"/>
          </a:p>
        </p:txBody>
      </p:sp>
    </p:spTree>
    <p:extLst>
      <p:ext uri="{BB962C8B-B14F-4D97-AF65-F5344CB8AC3E}">
        <p14:creationId xmlns:p14="http://schemas.microsoft.com/office/powerpoint/2010/main" val="1953641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28600" y="1600200"/>
            <a:ext cx="8534400" cy="1143000"/>
          </a:xfrm>
        </p:spPr>
        <p:txBody>
          <a:bodyPr>
            <a:noAutofit/>
          </a:bodyPr>
          <a:lstStyle/>
          <a:p>
            <a:pPr algn="ctr"/>
            <a:r>
              <a:rPr lang="en-US" b="1" cap="none" dirty="0" smtClean="0">
                <a:latin typeface="Century Gothic" panose="020B0502020202020204" pitchFamily="34" charset="0"/>
              </a:rPr>
              <a:t>PHARMACY CLINICAL UPDATE</a:t>
            </a:r>
            <a:endParaRPr lang="en-US" b="1" i="1" cap="small" dirty="0"/>
          </a:p>
        </p:txBody>
      </p:sp>
    </p:spTree>
    <p:extLst>
      <p:ext uri="{BB962C8B-B14F-4D97-AF65-F5344CB8AC3E}">
        <p14:creationId xmlns:p14="http://schemas.microsoft.com/office/powerpoint/2010/main" val="243407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45</a:t>
            </a:fld>
            <a:endParaRPr lang="en-US" dirty="0"/>
          </a:p>
        </p:txBody>
      </p:sp>
      <p:sp>
        <p:nvSpPr>
          <p:cNvPr id="5" name="Title 1"/>
          <p:cNvSpPr>
            <a:spLocks noGrp="1"/>
          </p:cNvSpPr>
          <p:nvPr>
            <p:ph idx="1"/>
          </p:nvPr>
        </p:nvSpPr>
        <p:spPr>
          <a:xfrm>
            <a:off x="685800" y="1143000"/>
            <a:ext cx="7772400" cy="4191001"/>
          </a:xfrm>
        </p:spPr>
        <p:txBody>
          <a:bodyPr>
            <a:noAutofit/>
          </a:bodyPr>
          <a:lstStyle/>
          <a:p>
            <a:pPr marL="68580" indent="0" algn="ctr">
              <a:buNone/>
            </a:pPr>
            <a:r>
              <a:rPr lang="en-US" sz="4000" b="1" cap="none" dirty="0" smtClean="0">
                <a:solidFill>
                  <a:srgbClr val="002060"/>
                </a:solidFill>
                <a:latin typeface="Century Gothic" panose="020B0502020202020204" pitchFamily="34" charset="0"/>
              </a:rPr>
              <a:t>Project </a:t>
            </a:r>
            <a:r>
              <a:rPr lang="en-US" sz="4000" b="1" cap="none" dirty="0" err="1" smtClean="0">
                <a:solidFill>
                  <a:srgbClr val="002060"/>
                </a:solidFill>
                <a:latin typeface="Century Gothic" panose="020B0502020202020204" pitchFamily="34" charset="0"/>
              </a:rPr>
              <a:t>Hep</a:t>
            </a:r>
            <a:r>
              <a:rPr lang="en-US" sz="4000" b="1" cap="none" dirty="0" smtClean="0">
                <a:solidFill>
                  <a:srgbClr val="002060"/>
                </a:solidFill>
                <a:latin typeface="Century Gothic" panose="020B0502020202020204" pitchFamily="34" charset="0"/>
              </a:rPr>
              <a:t> Cure Update &amp; </a:t>
            </a:r>
            <a:br>
              <a:rPr lang="en-US" sz="4000" b="1" cap="none" dirty="0" smtClean="0">
                <a:solidFill>
                  <a:srgbClr val="002060"/>
                </a:solidFill>
                <a:latin typeface="Century Gothic" panose="020B0502020202020204" pitchFamily="34" charset="0"/>
              </a:rPr>
            </a:br>
            <a:r>
              <a:rPr lang="en-US" sz="4000" b="1" cap="none" dirty="0" smtClean="0">
                <a:solidFill>
                  <a:srgbClr val="002060"/>
                </a:solidFill>
                <a:latin typeface="Century Gothic" panose="020B0502020202020204" pitchFamily="34" charset="0"/>
              </a:rPr>
              <a:t>Value Based Contracting</a:t>
            </a:r>
            <a:r>
              <a:rPr lang="en-US" sz="900" b="1" cap="none" dirty="0">
                <a:solidFill>
                  <a:srgbClr val="002060"/>
                </a:solidFill>
                <a:latin typeface="Century Gothic" panose="020B0502020202020204" pitchFamily="34" charset="0"/>
              </a:rPr>
              <a:t/>
            </a:r>
            <a:br>
              <a:rPr lang="en-US" sz="900" b="1" cap="none" dirty="0">
                <a:solidFill>
                  <a:srgbClr val="002060"/>
                </a:solidFill>
                <a:latin typeface="Century Gothic" panose="020B0502020202020204" pitchFamily="34" charset="0"/>
              </a:rPr>
            </a:br>
            <a:r>
              <a:rPr lang="en-US" sz="3200" b="1" cap="none" dirty="0" smtClean="0">
                <a:solidFill>
                  <a:srgbClr val="002060"/>
                </a:solidFill>
                <a:latin typeface="Century Gothic" panose="020B0502020202020204" pitchFamily="34" charset="0"/>
              </a:rPr>
              <a:t/>
            </a:r>
            <a:br>
              <a:rPr lang="en-US" sz="3200" b="1" cap="none" dirty="0" smtClean="0">
                <a:solidFill>
                  <a:srgbClr val="002060"/>
                </a:solidFill>
                <a:latin typeface="Century Gothic" panose="020B0502020202020204" pitchFamily="34" charset="0"/>
              </a:rPr>
            </a:br>
            <a:r>
              <a:rPr lang="en-US" sz="2400" b="1" cap="none" dirty="0" smtClean="0">
                <a:solidFill>
                  <a:srgbClr val="002060"/>
                </a:solidFill>
                <a:latin typeface="Century Gothic" panose="020B0502020202020204" pitchFamily="34" charset="0"/>
              </a:rPr>
              <a:t>Joshua Moore, PharmD </a:t>
            </a:r>
            <a:br>
              <a:rPr lang="en-US" sz="2400" b="1" cap="none" dirty="0" smtClean="0">
                <a:solidFill>
                  <a:srgbClr val="002060"/>
                </a:solidFill>
                <a:latin typeface="Century Gothic" panose="020B0502020202020204" pitchFamily="34" charset="0"/>
              </a:rPr>
            </a:br>
            <a:r>
              <a:rPr lang="en-US" sz="2400" b="1" cap="none" dirty="0" smtClean="0">
                <a:solidFill>
                  <a:srgbClr val="002060"/>
                </a:solidFill>
                <a:latin typeface="Century Gothic" panose="020B0502020202020204" pitchFamily="34" charset="0"/>
              </a:rPr>
              <a:t>MO HealthNet Director of Pharmacy</a:t>
            </a:r>
            <a:br>
              <a:rPr lang="en-US" sz="2400" b="1" cap="none" dirty="0" smtClean="0">
                <a:solidFill>
                  <a:srgbClr val="002060"/>
                </a:solidFill>
                <a:latin typeface="Century Gothic" panose="020B0502020202020204" pitchFamily="34" charset="0"/>
              </a:rPr>
            </a:br>
            <a:r>
              <a:rPr lang="en-US" sz="2400" b="1" cap="none" dirty="0" smtClean="0">
                <a:solidFill>
                  <a:srgbClr val="002060"/>
                </a:solidFill>
                <a:latin typeface="Century Gothic" panose="020B0502020202020204" pitchFamily="34" charset="0"/>
              </a:rPr>
              <a:t>November 9, 2022</a:t>
            </a:r>
            <a:endParaRPr lang="en-US" sz="2400" b="1" i="1" cap="small" dirty="0">
              <a:solidFill>
                <a:srgbClr val="002060"/>
              </a:solidFill>
            </a:endParaRPr>
          </a:p>
        </p:txBody>
      </p:sp>
    </p:spTree>
    <p:extLst>
      <p:ext uri="{BB962C8B-B14F-4D97-AF65-F5344CB8AC3E}">
        <p14:creationId xmlns:p14="http://schemas.microsoft.com/office/powerpoint/2010/main" val="3955694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46</a:t>
            </a:fld>
            <a:endParaRPr lang="en-US" dirty="0"/>
          </a:p>
        </p:txBody>
      </p:sp>
      <p:sp>
        <p:nvSpPr>
          <p:cNvPr id="5" name="Title 2"/>
          <p:cNvSpPr>
            <a:spLocks noGrp="1"/>
          </p:cNvSpPr>
          <p:nvPr>
            <p:ph type="title"/>
          </p:nvPr>
        </p:nvSpPr>
        <p:spPr/>
        <p:txBody>
          <a:bodyPr>
            <a:normAutofit fontScale="90000"/>
          </a:bodyPr>
          <a:lstStyle/>
          <a:p>
            <a:pPr algn="ctr"/>
            <a:r>
              <a:rPr lang="en-US" b="1" dirty="0" smtClean="0">
                <a:solidFill>
                  <a:srgbClr val="002060"/>
                </a:solidFill>
                <a:cs typeface="Calibri" panose="020F0502020204030204" pitchFamily="34" charset="0"/>
              </a:rPr>
              <a:t>Project </a:t>
            </a:r>
            <a:r>
              <a:rPr lang="en-US" b="1" dirty="0" err="1" smtClean="0">
                <a:solidFill>
                  <a:srgbClr val="002060"/>
                </a:solidFill>
                <a:cs typeface="Calibri" panose="020F0502020204030204" pitchFamily="34" charset="0"/>
              </a:rPr>
              <a:t>Hep</a:t>
            </a:r>
            <a:r>
              <a:rPr lang="en-US" b="1" dirty="0" smtClean="0">
                <a:solidFill>
                  <a:srgbClr val="002060"/>
                </a:solidFill>
                <a:cs typeface="Calibri" panose="020F0502020204030204" pitchFamily="34" charset="0"/>
              </a:rPr>
              <a:t> Cure Pillars for Success – </a:t>
            </a:r>
            <a:br>
              <a:rPr lang="en-US" b="1" dirty="0" smtClean="0">
                <a:solidFill>
                  <a:srgbClr val="002060"/>
                </a:solidFill>
                <a:cs typeface="Calibri" panose="020F0502020204030204" pitchFamily="34" charset="0"/>
              </a:rPr>
            </a:br>
            <a:r>
              <a:rPr lang="en-US" b="1" dirty="0" smtClean="0">
                <a:solidFill>
                  <a:srgbClr val="002060"/>
                </a:solidFill>
                <a:cs typeface="Calibri" panose="020F0502020204030204" pitchFamily="34" charset="0"/>
              </a:rPr>
              <a:t>Encouraging Universal Testing of Adults</a:t>
            </a:r>
            <a:endParaRPr lang="en-US" b="1" dirty="0">
              <a:solidFill>
                <a:srgbClr val="002060"/>
              </a:solidFill>
              <a:cs typeface="Calibri" panose="020F0502020204030204"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328946670"/>
              </p:ext>
            </p:extLst>
          </p:nvPr>
        </p:nvGraphicFramePr>
        <p:xfrm>
          <a:off x="704088" y="2057400"/>
          <a:ext cx="7543800" cy="1828800"/>
        </p:xfrm>
        <a:graphic>
          <a:graphicData uri="http://schemas.openxmlformats.org/drawingml/2006/table">
            <a:tbl>
              <a:tblPr firstRow="1" bandRow="1">
                <a:tableStyleId>{BC89EF96-8CEA-46FF-86C4-4CE0E7609802}</a:tableStyleId>
              </a:tblPr>
              <a:tblGrid>
                <a:gridCol w="3771900">
                  <a:extLst>
                    <a:ext uri="{9D8B030D-6E8A-4147-A177-3AD203B41FA5}">
                      <a16:colId xmlns:a16="http://schemas.microsoft.com/office/drawing/2014/main" val="3000156771"/>
                    </a:ext>
                  </a:extLst>
                </a:gridCol>
                <a:gridCol w="3771900">
                  <a:extLst>
                    <a:ext uri="{9D8B030D-6E8A-4147-A177-3AD203B41FA5}">
                      <a16:colId xmlns:a16="http://schemas.microsoft.com/office/drawing/2014/main" val="2032315403"/>
                    </a:ext>
                  </a:extLst>
                </a:gridCol>
              </a:tblGrid>
              <a:tr h="570015">
                <a:tc>
                  <a:txBody>
                    <a:bodyPr/>
                    <a:lstStyle/>
                    <a:p>
                      <a:pPr algn="ctr"/>
                      <a:r>
                        <a:rPr lang="en-US" sz="2400" dirty="0" smtClean="0">
                          <a:latin typeface="Arial" panose="020B0604020202020204" pitchFamily="34" charset="0"/>
                          <a:cs typeface="Arial" panose="020B0604020202020204" pitchFamily="34" charset="0"/>
                        </a:rPr>
                        <a:t>MO</a:t>
                      </a:r>
                      <a:r>
                        <a:rPr lang="en-US" sz="2400" baseline="0" dirty="0" smtClean="0">
                          <a:latin typeface="Arial" panose="020B0604020202020204" pitchFamily="34" charset="0"/>
                          <a:cs typeface="Arial" panose="020B0604020202020204" pitchFamily="34" charset="0"/>
                        </a:rPr>
                        <a:t> HealthNet</a:t>
                      </a:r>
                      <a:r>
                        <a:rPr lang="en-US" sz="2400" dirty="0" smtClean="0">
                          <a:latin typeface="Arial" panose="020B0604020202020204" pitchFamily="34" charset="0"/>
                          <a:cs typeface="Arial" panose="020B0604020202020204" pitchFamily="34" charset="0"/>
                        </a:rPr>
                        <a:t> Goal</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Where we are Today</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16713788"/>
                  </a:ext>
                </a:extLst>
              </a:tr>
              <a:tr h="12587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Test 50% of MO HealthNet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adults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by June 30,</a:t>
                      </a:r>
                      <a:r>
                        <a:rPr lang="en-US" baseline="0" dirty="0" smtClean="0">
                          <a:latin typeface="Arial" panose="020B0604020202020204" pitchFamily="34" charset="0"/>
                          <a:cs typeface="Arial" panose="020B0604020202020204" pitchFamily="34" charset="0"/>
                        </a:rPr>
                        <a:t> 2024</a:t>
                      </a:r>
                      <a:endParaRPr lang="en-US" dirty="0" smtClean="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15.7% of MO HealthNet adults have been tested for hepatitis C (up 0.7% since June update)</a:t>
                      </a:r>
                    </a:p>
                  </a:txBody>
                  <a:tcPr anchor="ctr"/>
                </a:tc>
                <a:extLst>
                  <a:ext uri="{0D108BD9-81ED-4DB2-BD59-A6C34878D82A}">
                    <a16:rowId xmlns:a16="http://schemas.microsoft.com/office/drawing/2014/main" val="3701997426"/>
                  </a:ext>
                </a:extLst>
              </a:tr>
            </a:tbl>
          </a:graphicData>
        </a:graphic>
      </p:graphicFrame>
      <p:sp>
        <p:nvSpPr>
          <p:cNvPr id="8" name="TextBox 7"/>
          <p:cNvSpPr txBox="1"/>
          <p:nvPr/>
        </p:nvSpPr>
        <p:spPr>
          <a:xfrm>
            <a:off x="76200" y="5638800"/>
            <a:ext cx="5980176" cy="461665"/>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*Data accessed 10/18/2022 from MO HealthNet claims data. </a:t>
            </a:r>
          </a:p>
          <a:p>
            <a:r>
              <a:rPr lang="en-US" sz="1200" dirty="0" smtClean="0">
                <a:latin typeface="Calibri" panose="020F0502020204030204" pitchFamily="34" charset="0"/>
                <a:cs typeface="Calibri" panose="020F0502020204030204" pitchFamily="34" charset="0"/>
              </a:rPr>
              <a:t>Includes only active MO HealthNet participants aged 18 and older.</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861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47</a:t>
            </a:fld>
            <a:endParaRPr lang="en-US" dirty="0"/>
          </a:p>
        </p:txBody>
      </p:sp>
      <p:sp>
        <p:nvSpPr>
          <p:cNvPr id="8" name="TextBox 7"/>
          <p:cNvSpPr txBox="1"/>
          <p:nvPr/>
        </p:nvSpPr>
        <p:spPr>
          <a:xfrm>
            <a:off x="0" y="5715000"/>
            <a:ext cx="5980176" cy="461665"/>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*Data accessed 10/18/2022 from MO HealthNet claims data. </a:t>
            </a:r>
          </a:p>
          <a:p>
            <a:r>
              <a:rPr lang="en-US" sz="1200" dirty="0" smtClean="0">
                <a:latin typeface="Calibri" panose="020F0502020204030204" pitchFamily="34" charset="0"/>
                <a:cs typeface="Calibri" panose="020F0502020204030204" pitchFamily="34" charset="0"/>
              </a:rPr>
              <a:t>Includes only active MO HealthNet participants aged 18 and older.</a:t>
            </a:r>
            <a:endParaRPr lang="en-US" sz="1200" dirty="0">
              <a:latin typeface="Calibri" panose="020F0502020204030204" pitchFamily="34" charset="0"/>
              <a:cs typeface="Calibri" panose="020F0502020204030204" pitchFamily="34" charset="0"/>
            </a:endParaRPr>
          </a:p>
        </p:txBody>
      </p:sp>
      <p:sp>
        <p:nvSpPr>
          <p:cNvPr id="7" name="Title 2"/>
          <p:cNvSpPr>
            <a:spLocks noGrp="1"/>
          </p:cNvSpPr>
          <p:nvPr>
            <p:ph type="title"/>
          </p:nvPr>
        </p:nvSpPr>
        <p:spPr/>
        <p:txBody>
          <a:bodyPr>
            <a:noAutofit/>
          </a:bodyPr>
          <a:lstStyle/>
          <a:p>
            <a:pPr algn="ctr"/>
            <a:r>
              <a:rPr lang="en-US" sz="3200" b="1" dirty="0">
                <a:solidFill>
                  <a:srgbClr val="002060"/>
                </a:solidFill>
                <a:cs typeface="Calibri" panose="020F0502020204030204" pitchFamily="34" charset="0"/>
              </a:rPr>
              <a:t>Project </a:t>
            </a:r>
            <a:r>
              <a:rPr lang="en-US" sz="3200" b="1" dirty="0" err="1">
                <a:solidFill>
                  <a:srgbClr val="002060"/>
                </a:solidFill>
                <a:cs typeface="Calibri" panose="020F0502020204030204" pitchFamily="34" charset="0"/>
              </a:rPr>
              <a:t>Hep</a:t>
            </a:r>
            <a:r>
              <a:rPr lang="en-US" sz="3200" b="1" dirty="0">
                <a:solidFill>
                  <a:srgbClr val="002060"/>
                </a:solidFill>
                <a:cs typeface="Calibri" panose="020F0502020204030204" pitchFamily="34" charset="0"/>
              </a:rPr>
              <a:t> Cure </a:t>
            </a:r>
            <a:r>
              <a:rPr lang="en-US" sz="3200" b="1" dirty="0" smtClean="0">
                <a:solidFill>
                  <a:srgbClr val="002060"/>
                </a:solidFill>
                <a:cs typeface="Calibri" panose="020F0502020204030204" pitchFamily="34" charset="0"/>
              </a:rPr>
              <a:t>Pillars for Success – </a:t>
            </a:r>
            <a:br>
              <a:rPr lang="en-US" sz="3200" b="1" dirty="0" smtClean="0">
                <a:solidFill>
                  <a:srgbClr val="002060"/>
                </a:solidFill>
                <a:cs typeface="Calibri" panose="020F0502020204030204" pitchFamily="34" charset="0"/>
              </a:rPr>
            </a:br>
            <a:r>
              <a:rPr lang="en-US" sz="3200" b="1" dirty="0">
                <a:solidFill>
                  <a:srgbClr val="002060"/>
                </a:solidFill>
                <a:cs typeface="Calibri" panose="020F0502020204030204" pitchFamily="34" charset="0"/>
              </a:rPr>
              <a:t>Treating all Hepatitis C Diagnosed Participants</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554733633"/>
              </p:ext>
            </p:extLst>
          </p:nvPr>
        </p:nvGraphicFramePr>
        <p:xfrm>
          <a:off x="704088" y="2057400"/>
          <a:ext cx="7543800" cy="1828800"/>
        </p:xfrm>
        <a:graphic>
          <a:graphicData uri="http://schemas.openxmlformats.org/drawingml/2006/table">
            <a:tbl>
              <a:tblPr firstRow="1" bandRow="1">
                <a:tableStyleId>{BC89EF96-8CEA-46FF-86C4-4CE0E7609802}</a:tableStyleId>
              </a:tblPr>
              <a:tblGrid>
                <a:gridCol w="3771900">
                  <a:extLst>
                    <a:ext uri="{9D8B030D-6E8A-4147-A177-3AD203B41FA5}">
                      <a16:colId xmlns:a16="http://schemas.microsoft.com/office/drawing/2014/main" val="3000156771"/>
                    </a:ext>
                  </a:extLst>
                </a:gridCol>
                <a:gridCol w="3771900">
                  <a:extLst>
                    <a:ext uri="{9D8B030D-6E8A-4147-A177-3AD203B41FA5}">
                      <a16:colId xmlns:a16="http://schemas.microsoft.com/office/drawing/2014/main" val="2032315403"/>
                    </a:ext>
                  </a:extLst>
                </a:gridCol>
              </a:tblGrid>
              <a:tr h="570015">
                <a:tc>
                  <a:txBody>
                    <a:bodyPr/>
                    <a:lstStyle/>
                    <a:p>
                      <a:pPr algn="ctr"/>
                      <a:r>
                        <a:rPr lang="en-US" sz="2400" dirty="0" smtClean="0">
                          <a:latin typeface="Calibri" panose="020F0502020204030204" pitchFamily="34" charset="0"/>
                          <a:cs typeface="Calibri" panose="020F0502020204030204" pitchFamily="34" charset="0"/>
                        </a:rPr>
                        <a:t>MO</a:t>
                      </a:r>
                      <a:r>
                        <a:rPr lang="en-US" sz="2400" baseline="0" dirty="0" smtClean="0">
                          <a:latin typeface="Calibri" panose="020F0502020204030204" pitchFamily="34" charset="0"/>
                          <a:cs typeface="Calibri" panose="020F0502020204030204" pitchFamily="34" charset="0"/>
                        </a:rPr>
                        <a:t> HealthNet</a:t>
                      </a:r>
                      <a:r>
                        <a:rPr lang="en-US" sz="2400" dirty="0" smtClean="0">
                          <a:latin typeface="Calibri" panose="020F0502020204030204" pitchFamily="34" charset="0"/>
                          <a:cs typeface="Calibri" panose="020F0502020204030204" pitchFamily="34" charset="0"/>
                        </a:rPr>
                        <a:t> Goal</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Where we are Today</a:t>
                      </a: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216713788"/>
                  </a:ext>
                </a:extLst>
              </a:tr>
              <a:tr h="12587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Treating all newly diagnosed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AND those previously diagnosed but are currently untreated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19.4% of MO HealthNet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adults diagnosed with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hepatitis C have been treated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(up 1.5% since June update)</a:t>
                      </a:r>
                    </a:p>
                  </a:txBody>
                  <a:tcPr anchor="ctr"/>
                </a:tc>
                <a:extLst>
                  <a:ext uri="{0D108BD9-81ED-4DB2-BD59-A6C34878D82A}">
                    <a16:rowId xmlns:a16="http://schemas.microsoft.com/office/drawing/2014/main" val="370199742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8452545"/>
              </p:ext>
            </p:extLst>
          </p:nvPr>
        </p:nvGraphicFramePr>
        <p:xfrm>
          <a:off x="1066800" y="4350373"/>
          <a:ext cx="6705600" cy="1010920"/>
        </p:xfrm>
        <a:graphic>
          <a:graphicData uri="http://schemas.openxmlformats.org/drawingml/2006/table">
            <a:tbl>
              <a:tblPr firstRow="1" bandRow="1">
                <a:tableStyleId>{BC89EF96-8CEA-46FF-86C4-4CE0E7609802}</a:tableStyleId>
              </a:tblPr>
              <a:tblGrid>
                <a:gridCol w="2235200">
                  <a:extLst>
                    <a:ext uri="{9D8B030D-6E8A-4147-A177-3AD203B41FA5}">
                      <a16:colId xmlns:a16="http://schemas.microsoft.com/office/drawing/2014/main" val="2823752770"/>
                    </a:ext>
                  </a:extLst>
                </a:gridCol>
                <a:gridCol w="2235200">
                  <a:extLst>
                    <a:ext uri="{9D8B030D-6E8A-4147-A177-3AD203B41FA5}">
                      <a16:colId xmlns:a16="http://schemas.microsoft.com/office/drawing/2014/main" val="2446653300"/>
                    </a:ext>
                  </a:extLst>
                </a:gridCol>
                <a:gridCol w="2235200">
                  <a:extLst>
                    <a:ext uri="{9D8B030D-6E8A-4147-A177-3AD203B41FA5}">
                      <a16:colId xmlns:a16="http://schemas.microsoft.com/office/drawing/2014/main" val="3771748282"/>
                    </a:ext>
                  </a:extLst>
                </a:gridCol>
              </a:tblGrid>
              <a:tr h="370840">
                <a:tc>
                  <a:txBody>
                    <a:bodyPr/>
                    <a:lstStyle/>
                    <a:p>
                      <a:pPr algn="ctr"/>
                      <a:r>
                        <a:rPr lang="en-US" dirty="0" smtClean="0">
                          <a:latin typeface="Calibri" panose="020F0502020204030204" pitchFamily="34" charset="0"/>
                          <a:cs typeface="Calibri" panose="020F0502020204030204" pitchFamily="34" charset="0"/>
                        </a:rPr>
                        <a:t>SFY </a:t>
                      </a:r>
                      <a:r>
                        <a:rPr lang="en-US" sz="2000" dirty="0" smtClean="0">
                          <a:latin typeface="Calibri" panose="020F0502020204030204" pitchFamily="34" charset="0"/>
                          <a:cs typeface="Calibri" panose="020F0502020204030204" pitchFamily="34" charset="0"/>
                        </a:rPr>
                        <a:t>2021</a:t>
                      </a: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dirty="0" smtClean="0">
                          <a:latin typeface="Calibri" panose="020F0502020204030204" pitchFamily="34" charset="0"/>
                          <a:cs typeface="Calibri" panose="020F0502020204030204" pitchFamily="34" charset="0"/>
                        </a:rPr>
                        <a:t>SFY 2022</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smtClean="0">
                          <a:latin typeface="Calibri" panose="020F0502020204030204" pitchFamily="34" charset="0"/>
                          <a:cs typeface="Calibri" panose="020F0502020204030204" pitchFamily="34" charset="0"/>
                        </a:rPr>
                        <a:t>July 1, 2022 to October 7, 2022</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032473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916 participants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1,144 participants</a:t>
                      </a:r>
                    </a:p>
                  </a:txBody>
                  <a:tcPr anchor="ctr"/>
                </a:tc>
                <a:tc>
                  <a:txBody>
                    <a:bodyPr/>
                    <a:lstStyle/>
                    <a:p>
                      <a:pPr algn="ctr"/>
                      <a:r>
                        <a:rPr lang="en-US" dirty="0" smtClean="0">
                          <a:latin typeface="Calibri" panose="020F0502020204030204" pitchFamily="34" charset="0"/>
                          <a:cs typeface="Calibri" panose="020F0502020204030204" pitchFamily="34" charset="0"/>
                        </a:rPr>
                        <a:t>554 participants</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514632785"/>
                  </a:ext>
                </a:extLst>
              </a:tr>
            </a:tbl>
          </a:graphicData>
        </a:graphic>
      </p:graphicFrame>
    </p:spTree>
    <p:extLst>
      <p:ext uri="{BB962C8B-B14F-4D97-AF65-F5344CB8AC3E}">
        <p14:creationId xmlns:p14="http://schemas.microsoft.com/office/powerpoint/2010/main" val="1380082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48</a:t>
            </a:fld>
            <a:endParaRPr lang="en-US" dirty="0"/>
          </a:p>
        </p:txBody>
      </p:sp>
      <p:sp>
        <p:nvSpPr>
          <p:cNvPr id="8" name="TextBox 7"/>
          <p:cNvSpPr txBox="1"/>
          <p:nvPr/>
        </p:nvSpPr>
        <p:spPr>
          <a:xfrm>
            <a:off x="0" y="5715000"/>
            <a:ext cx="5980176" cy="461665"/>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*Data accessed 10/18/2022 from MO HealthNet claims data. </a:t>
            </a:r>
          </a:p>
          <a:p>
            <a:r>
              <a:rPr lang="en-US" sz="1200" dirty="0" smtClean="0">
                <a:latin typeface="Calibri" panose="020F0502020204030204" pitchFamily="34" charset="0"/>
                <a:cs typeface="Calibri" panose="020F0502020204030204" pitchFamily="34" charset="0"/>
              </a:rPr>
              <a:t>Includes only active MO HealthNet participants aged 18 and older.</a:t>
            </a:r>
            <a:endParaRPr lang="en-US" sz="1200" dirty="0">
              <a:latin typeface="Calibri" panose="020F0502020204030204" pitchFamily="34" charset="0"/>
              <a:cs typeface="Calibri" panose="020F0502020204030204" pitchFamily="34" charset="0"/>
            </a:endParaRPr>
          </a:p>
        </p:txBody>
      </p:sp>
      <p:sp>
        <p:nvSpPr>
          <p:cNvPr id="12" name="Title 2"/>
          <p:cNvSpPr>
            <a:spLocks noGrp="1"/>
          </p:cNvSpPr>
          <p:nvPr>
            <p:ph type="title"/>
          </p:nvPr>
        </p:nvSpPr>
        <p:spPr/>
        <p:txBody>
          <a:bodyPr>
            <a:normAutofit/>
          </a:bodyPr>
          <a:lstStyle/>
          <a:p>
            <a:pPr algn="ctr"/>
            <a:r>
              <a:rPr lang="en-US" b="1" dirty="0">
                <a:solidFill>
                  <a:srgbClr val="002060"/>
                </a:solidFill>
                <a:cs typeface="Calibri" panose="020F0502020204030204" pitchFamily="34" charset="0"/>
              </a:rPr>
              <a:t>Project </a:t>
            </a:r>
            <a:r>
              <a:rPr lang="en-US" b="1" dirty="0" err="1">
                <a:solidFill>
                  <a:srgbClr val="002060"/>
                </a:solidFill>
                <a:cs typeface="Calibri" panose="020F0502020204030204" pitchFamily="34" charset="0"/>
              </a:rPr>
              <a:t>Hep</a:t>
            </a:r>
            <a:r>
              <a:rPr lang="en-US" b="1" dirty="0">
                <a:solidFill>
                  <a:srgbClr val="002060"/>
                </a:solidFill>
                <a:cs typeface="Calibri" panose="020F0502020204030204" pitchFamily="34" charset="0"/>
              </a:rPr>
              <a:t> Cure </a:t>
            </a:r>
            <a:r>
              <a:rPr lang="en-US" b="1" dirty="0" smtClean="0">
                <a:solidFill>
                  <a:srgbClr val="002060"/>
                </a:solidFill>
                <a:cs typeface="Calibri" panose="020F0502020204030204" pitchFamily="34" charset="0"/>
              </a:rPr>
              <a:t>Pillars for Success – </a:t>
            </a:r>
            <a:br>
              <a:rPr lang="en-US" b="1" dirty="0" smtClean="0">
                <a:solidFill>
                  <a:srgbClr val="002060"/>
                </a:solidFill>
                <a:cs typeface="Calibri" panose="020F0502020204030204" pitchFamily="34" charset="0"/>
              </a:rPr>
            </a:br>
            <a:r>
              <a:rPr lang="en-US" sz="3100" b="1" dirty="0">
                <a:solidFill>
                  <a:srgbClr val="002060"/>
                </a:solidFill>
                <a:cs typeface="Calibri" panose="020F0502020204030204" pitchFamily="34" charset="0"/>
              </a:rPr>
              <a:t>Treatment </a:t>
            </a:r>
            <a:r>
              <a:rPr lang="en-US" sz="3100" b="1" dirty="0" smtClean="0">
                <a:solidFill>
                  <a:srgbClr val="002060"/>
                </a:solidFill>
                <a:cs typeface="Calibri" panose="020F0502020204030204" pitchFamily="34" charset="0"/>
              </a:rPr>
              <a:t>Providers </a:t>
            </a:r>
            <a:r>
              <a:rPr lang="en-US" sz="3100" b="1" dirty="0">
                <a:solidFill>
                  <a:srgbClr val="002060"/>
                </a:solidFill>
                <a:cs typeface="Calibri" panose="020F0502020204030204" pitchFamily="34" charset="0"/>
              </a:rPr>
              <a:t>in all areas of the </a:t>
            </a:r>
            <a:r>
              <a:rPr lang="en-US" sz="3100" b="1" dirty="0" smtClean="0">
                <a:solidFill>
                  <a:srgbClr val="002060"/>
                </a:solidFill>
                <a:cs typeface="Calibri" panose="020F0502020204030204" pitchFamily="34" charset="0"/>
              </a:rPr>
              <a:t>State</a:t>
            </a:r>
            <a:endParaRPr lang="en-US" sz="3100" b="1" dirty="0">
              <a:solidFill>
                <a:srgbClr val="002060"/>
              </a:solidFill>
              <a:cs typeface="Calibri" panose="020F0502020204030204" pitchFamily="34" charset="0"/>
            </a:endParaRPr>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1768618576"/>
              </p:ext>
            </p:extLst>
          </p:nvPr>
        </p:nvGraphicFramePr>
        <p:xfrm>
          <a:off x="704088" y="1600201"/>
          <a:ext cx="7543800" cy="1997152"/>
        </p:xfrm>
        <a:graphic>
          <a:graphicData uri="http://schemas.openxmlformats.org/drawingml/2006/table">
            <a:tbl>
              <a:tblPr firstRow="1" bandRow="1">
                <a:tableStyleId>{BC89EF96-8CEA-46FF-86C4-4CE0E7609802}</a:tableStyleId>
              </a:tblPr>
              <a:tblGrid>
                <a:gridCol w="3771900">
                  <a:extLst>
                    <a:ext uri="{9D8B030D-6E8A-4147-A177-3AD203B41FA5}">
                      <a16:colId xmlns:a16="http://schemas.microsoft.com/office/drawing/2014/main" val="3000156771"/>
                    </a:ext>
                  </a:extLst>
                </a:gridCol>
                <a:gridCol w="3771900">
                  <a:extLst>
                    <a:ext uri="{9D8B030D-6E8A-4147-A177-3AD203B41FA5}">
                      <a16:colId xmlns:a16="http://schemas.microsoft.com/office/drawing/2014/main" val="2032315403"/>
                    </a:ext>
                  </a:extLst>
                </a:gridCol>
              </a:tblGrid>
              <a:tr h="534112">
                <a:tc>
                  <a:txBody>
                    <a:bodyPr/>
                    <a:lstStyle/>
                    <a:p>
                      <a:pPr algn="ctr"/>
                      <a:r>
                        <a:rPr lang="en-US" sz="2400" dirty="0" smtClean="0">
                          <a:latin typeface="Calibri" panose="020F0502020204030204" pitchFamily="34" charset="0"/>
                          <a:cs typeface="Calibri" panose="020F0502020204030204" pitchFamily="34" charset="0"/>
                        </a:rPr>
                        <a:t>MO</a:t>
                      </a:r>
                      <a:r>
                        <a:rPr lang="en-US" sz="2400" baseline="0" dirty="0" smtClean="0">
                          <a:latin typeface="Calibri" panose="020F0502020204030204" pitchFamily="34" charset="0"/>
                          <a:cs typeface="Calibri" panose="020F0502020204030204" pitchFamily="34" charset="0"/>
                        </a:rPr>
                        <a:t> HealthNet</a:t>
                      </a:r>
                      <a:r>
                        <a:rPr lang="en-US" sz="2400" dirty="0" smtClean="0">
                          <a:latin typeface="Calibri" panose="020F0502020204030204" pitchFamily="34" charset="0"/>
                          <a:cs typeface="Calibri" panose="020F0502020204030204" pitchFamily="34" charset="0"/>
                        </a:rPr>
                        <a:t> Goal</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Where we are Today</a:t>
                      </a: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216713788"/>
                  </a:ext>
                </a:extLst>
              </a:tr>
              <a:tr h="13708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Expanded testing and treatment by rural and primary care providers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Referrals to GI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hepatologists</a:t>
                      </a:r>
                      <a:r>
                        <a:rPr lang="en-US" dirty="0" smtClean="0">
                          <a:latin typeface="Calibri" panose="020F0502020204030204" pitchFamily="34" charset="0"/>
                          <a:cs typeface="Calibri" panose="020F0502020204030204" pitchFamily="34" charset="0"/>
                        </a:rPr>
                        <a:t> take 3 – 7 months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181 new providers treating HCV</a:t>
                      </a:r>
                    </a:p>
                  </a:txBody>
                  <a:tcPr anchor="ctr"/>
                </a:tc>
                <a:extLst>
                  <a:ext uri="{0D108BD9-81ED-4DB2-BD59-A6C34878D82A}">
                    <a16:rowId xmlns:a16="http://schemas.microsoft.com/office/drawing/2014/main" val="3701997426"/>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951561834"/>
              </p:ext>
            </p:extLst>
          </p:nvPr>
        </p:nvGraphicFramePr>
        <p:xfrm>
          <a:off x="1920494" y="3962400"/>
          <a:ext cx="5110988" cy="1225571"/>
        </p:xfrm>
        <a:graphic>
          <a:graphicData uri="http://schemas.openxmlformats.org/drawingml/2006/table">
            <a:tbl>
              <a:tblPr firstRow="1" bandRow="1">
                <a:tableStyleId>{BC89EF96-8CEA-46FF-86C4-4CE0E7609802}</a:tableStyleId>
              </a:tblPr>
              <a:tblGrid>
                <a:gridCol w="2555494">
                  <a:extLst>
                    <a:ext uri="{9D8B030D-6E8A-4147-A177-3AD203B41FA5}">
                      <a16:colId xmlns:a16="http://schemas.microsoft.com/office/drawing/2014/main" val="2823752770"/>
                    </a:ext>
                  </a:extLst>
                </a:gridCol>
                <a:gridCol w="2555494">
                  <a:extLst>
                    <a:ext uri="{9D8B030D-6E8A-4147-A177-3AD203B41FA5}">
                      <a16:colId xmlns:a16="http://schemas.microsoft.com/office/drawing/2014/main" val="2446653300"/>
                    </a:ext>
                  </a:extLst>
                </a:gridCol>
              </a:tblGrid>
              <a:tr h="585491">
                <a:tc>
                  <a:txBody>
                    <a:bodyPr/>
                    <a:lstStyle/>
                    <a:p>
                      <a:pPr algn="ctr"/>
                      <a:r>
                        <a:rPr lang="en-US" sz="1800" b="1" kern="1200" dirty="0" smtClean="0">
                          <a:solidFill>
                            <a:schemeClr val="tx1"/>
                          </a:solidFill>
                          <a:latin typeface="Calibri" panose="020F0502020204030204" pitchFamily="34" charset="0"/>
                          <a:ea typeface="+mn-ea"/>
                          <a:cs typeface="Calibri" panose="020F0502020204030204" pitchFamily="34" charset="0"/>
                        </a:rPr>
                        <a:t>7/1/2019 – 6/30/2021</a:t>
                      </a:r>
                      <a:endParaRPr lang="en-US" sz="1800" b="1" kern="1200" dirty="0">
                        <a:solidFill>
                          <a:schemeClr val="tx1"/>
                        </a:solidFill>
                        <a:latin typeface="Calibri" panose="020F0502020204030204" pitchFamily="34" charset="0"/>
                        <a:ea typeface="+mn-ea"/>
                        <a:cs typeface="Calibri" panose="020F0502020204030204" pitchFamily="34" charset="0"/>
                      </a:endParaRPr>
                    </a:p>
                  </a:txBody>
                  <a:tcPr anchor="ctr"/>
                </a:tc>
                <a:tc>
                  <a:txBody>
                    <a:bodyPr/>
                    <a:lstStyle/>
                    <a:p>
                      <a:pPr algn="ctr"/>
                      <a:r>
                        <a:rPr lang="en-US" sz="1800" dirty="0" smtClean="0">
                          <a:latin typeface="Calibri" panose="020F0502020204030204" pitchFamily="34" charset="0"/>
                          <a:cs typeface="Calibri" panose="020F0502020204030204" pitchFamily="34" charset="0"/>
                        </a:rPr>
                        <a:t>7/1/2021 – 10/7/2022</a:t>
                      </a:r>
                    </a:p>
                  </a:txBody>
                  <a:tcPr anchor="ctr"/>
                </a:tc>
                <a:extLst>
                  <a:ext uri="{0D108BD9-81ED-4DB2-BD59-A6C34878D82A}">
                    <a16:rowId xmlns:a16="http://schemas.microsoft.com/office/drawing/2014/main" val="1503247369"/>
                  </a:ext>
                </a:extLst>
              </a:tr>
              <a:tr h="633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Calibri" panose="020F0502020204030204" pitchFamily="34" charset="0"/>
                        </a:rPr>
                        <a:t>Average Volume of Participants: 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Calibri" panose="020F0502020204030204" pitchFamily="34" charset="0"/>
                        </a:rPr>
                        <a:t>Average Volume of Participants: 4.5</a:t>
                      </a:r>
                    </a:p>
                  </a:txBody>
                  <a:tcPr anchor="ctr"/>
                </a:tc>
                <a:extLst>
                  <a:ext uri="{0D108BD9-81ED-4DB2-BD59-A6C34878D82A}">
                    <a16:rowId xmlns:a16="http://schemas.microsoft.com/office/drawing/2014/main" val="514632785"/>
                  </a:ext>
                </a:extLst>
              </a:tr>
            </a:tbl>
          </a:graphicData>
        </a:graphic>
      </p:graphicFrame>
    </p:spTree>
    <p:extLst>
      <p:ext uri="{BB962C8B-B14F-4D97-AF65-F5344CB8AC3E}">
        <p14:creationId xmlns:p14="http://schemas.microsoft.com/office/powerpoint/2010/main" val="3503345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49</a:t>
            </a:fld>
            <a:endParaRPr lang="en-US" dirty="0"/>
          </a:p>
        </p:txBody>
      </p:sp>
      <p:pic>
        <p:nvPicPr>
          <p:cNvPr id="5" name="Picture 4"/>
          <p:cNvPicPr>
            <a:picLocks noChangeAspect="1"/>
          </p:cNvPicPr>
          <p:nvPr/>
        </p:nvPicPr>
        <p:blipFill>
          <a:blip r:embed="rId3"/>
          <a:stretch>
            <a:fillRect/>
          </a:stretch>
        </p:blipFill>
        <p:spPr>
          <a:xfrm>
            <a:off x="1154239" y="152400"/>
            <a:ext cx="7096125" cy="1371600"/>
          </a:xfrm>
          <a:prstGeom prst="rect">
            <a:avLst/>
          </a:prstGeom>
        </p:spPr>
      </p:pic>
      <p:pic>
        <p:nvPicPr>
          <p:cNvPr id="6" name="Content Placeholder 3"/>
          <p:cNvPicPr>
            <a:picLocks noGrp="1" noChangeAspect="1"/>
          </p:cNvPicPr>
          <p:nvPr>
            <p:ph idx="1"/>
          </p:nvPr>
        </p:nvPicPr>
        <p:blipFill>
          <a:blip r:embed="rId4"/>
          <a:stretch>
            <a:fillRect/>
          </a:stretch>
        </p:blipFill>
        <p:spPr>
          <a:xfrm>
            <a:off x="1600198" y="1676401"/>
            <a:ext cx="6204205" cy="4038600"/>
          </a:xfrm>
          <a:prstGeom prst="rect">
            <a:avLst/>
          </a:prstGeom>
        </p:spPr>
      </p:pic>
      <p:sp>
        <p:nvSpPr>
          <p:cNvPr id="7" name="TextBox 6"/>
          <p:cNvSpPr txBox="1"/>
          <p:nvPr/>
        </p:nvSpPr>
        <p:spPr>
          <a:xfrm>
            <a:off x="0" y="5880654"/>
            <a:ext cx="28194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hlinkClick r:id="rId5"/>
              </a:rPr>
              <a:t>Project </a:t>
            </a:r>
            <a:r>
              <a:rPr lang="en-US" sz="1400" dirty="0" err="1" smtClean="0">
                <a:latin typeface="Arial" panose="020B0604020202020204" pitchFamily="34" charset="0"/>
                <a:cs typeface="Arial" panose="020B0604020202020204" pitchFamily="34" charset="0"/>
                <a:hlinkClick r:id="rId5"/>
              </a:rPr>
              <a:t>Hep</a:t>
            </a:r>
            <a:r>
              <a:rPr lang="en-US" sz="1400" dirty="0" smtClean="0">
                <a:latin typeface="Arial" panose="020B0604020202020204" pitchFamily="34" charset="0"/>
                <a:cs typeface="Arial" panose="020B0604020202020204" pitchFamily="34" charset="0"/>
                <a:hlinkClick r:id="rId5"/>
              </a:rPr>
              <a:t> Cure Website Link</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7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3400" y="76200"/>
            <a:ext cx="8306197" cy="6046911"/>
          </a:xfrm>
          <a:prstGeom prst="rect">
            <a:avLst/>
          </a:prstGeom>
        </p:spPr>
      </p:pic>
    </p:spTree>
    <p:extLst>
      <p:ext uri="{BB962C8B-B14F-4D97-AF65-F5344CB8AC3E}">
        <p14:creationId xmlns:p14="http://schemas.microsoft.com/office/powerpoint/2010/main" val="2683748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50</a:t>
            </a:fld>
            <a:endParaRPr lang="en-US" dirty="0"/>
          </a:p>
        </p:txBody>
      </p:sp>
      <p:sp>
        <p:nvSpPr>
          <p:cNvPr id="5" name="Title 2"/>
          <p:cNvSpPr>
            <a:spLocks noGrp="1"/>
          </p:cNvSpPr>
          <p:nvPr>
            <p:ph type="title"/>
          </p:nvPr>
        </p:nvSpPr>
        <p:spPr/>
        <p:txBody>
          <a:bodyPr>
            <a:normAutofit/>
          </a:bodyPr>
          <a:lstStyle/>
          <a:p>
            <a:pPr algn="ctr"/>
            <a:r>
              <a:rPr lang="en-US" b="1" dirty="0" smtClean="0">
                <a:solidFill>
                  <a:srgbClr val="002060"/>
                </a:solidFill>
                <a:cs typeface="Calibri" panose="020F0502020204030204" pitchFamily="34" charset="0"/>
              </a:rPr>
              <a:t>Existing Barriers</a:t>
            </a:r>
            <a:endParaRPr lang="en-US" b="1" dirty="0">
              <a:solidFill>
                <a:srgbClr val="002060"/>
              </a:solidFill>
              <a:cs typeface="Calibri" panose="020F0502020204030204" pitchFamily="34" charset="0"/>
            </a:endParaRPr>
          </a:p>
        </p:txBody>
      </p:sp>
      <p:sp>
        <p:nvSpPr>
          <p:cNvPr id="6" name="Content Placeholder 1"/>
          <p:cNvSpPr>
            <a:spLocks noGrp="1"/>
          </p:cNvSpPr>
          <p:nvPr>
            <p:ph idx="1"/>
          </p:nvPr>
        </p:nvSpPr>
        <p:spPr>
          <a:xfrm>
            <a:off x="685800" y="1600200"/>
            <a:ext cx="7772400" cy="4114799"/>
          </a:xfrm>
        </p:spPr>
        <p:txBody>
          <a:bodyPr>
            <a:normAutofit fontScale="92500" lnSpcReduction="10000"/>
          </a:bodyPr>
          <a:lstStyle/>
          <a:p>
            <a:r>
              <a:rPr lang="en-US" dirty="0" smtClean="0">
                <a:latin typeface="Calibri" panose="020F0502020204030204" pitchFamily="34" charset="0"/>
                <a:cs typeface="Calibri" panose="020F0502020204030204" pitchFamily="34" charset="0"/>
              </a:rPr>
              <a:t>COVID-19 PHE absorbing much of provider’s time</a:t>
            </a:r>
          </a:p>
          <a:p>
            <a:r>
              <a:rPr lang="en-US" dirty="0" smtClean="0">
                <a:latin typeface="Calibri" panose="020F0502020204030204" pitchFamily="34" charset="0"/>
                <a:cs typeface="Calibri" panose="020F0502020204030204" pitchFamily="34" charset="0"/>
              </a:rPr>
              <a:t>Participants can have multiple comorbidities including opioid use disorder (OUD)</a:t>
            </a:r>
          </a:p>
          <a:p>
            <a:pPr lvl="1"/>
            <a:r>
              <a:rPr lang="en-US" dirty="0" smtClean="0">
                <a:latin typeface="Calibri" panose="020F0502020204030204" pitchFamily="34" charset="0"/>
                <a:cs typeface="Calibri" panose="020F0502020204030204" pitchFamily="34" charset="0"/>
              </a:rPr>
              <a:t>OUD isn’t a barrier as much as it takes multiple appointments to </a:t>
            </a:r>
            <a:r>
              <a:rPr lang="en-US" dirty="0">
                <a:latin typeface="Calibri" panose="020F0502020204030204" pitchFamily="34" charset="0"/>
                <a:cs typeface="Calibri" panose="020F0502020204030204" pitchFamily="34" charset="0"/>
              </a:rPr>
              <a:t>properly </a:t>
            </a:r>
            <a:r>
              <a:rPr lang="en-US" dirty="0" smtClean="0">
                <a:latin typeface="Calibri" panose="020F0502020204030204" pitchFamily="34" charset="0"/>
                <a:cs typeface="Calibri" panose="020F0502020204030204" pitchFamily="34" charset="0"/>
              </a:rPr>
              <a:t>treat, therefore providers are not able to take on more patients</a:t>
            </a:r>
          </a:p>
          <a:p>
            <a:r>
              <a:rPr lang="en-US" dirty="0">
                <a:latin typeface="Calibri" panose="020F0502020204030204" pitchFamily="34" charset="0"/>
                <a:cs typeface="Calibri" panose="020F0502020204030204" pitchFamily="34" charset="0"/>
              </a:rPr>
              <a:t>Stigma of treating active drug </a:t>
            </a:r>
            <a:r>
              <a:rPr lang="en-US" dirty="0" smtClean="0">
                <a:latin typeface="Calibri" panose="020F0502020204030204" pitchFamily="34" charset="0"/>
                <a:cs typeface="Calibri" panose="020F0502020204030204" pitchFamily="34" charset="0"/>
              </a:rPr>
              <a:t>users</a:t>
            </a:r>
          </a:p>
          <a:p>
            <a:r>
              <a:rPr lang="en-US" dirty="0" smtClean="0">
                <a:latin typeface="Calibri" panose="020F0502020204030204" pitchFamily="34" charset="0"/>
                <a:cs typeface="Calibri" panose="020F0502020204030204" pitchFamily="34" charset="0"/>
              </a:rPr>
              <a:t>Provider concern about coverage issues and the </a:t>
            </a:r>
            <a:r>
              <a:rPr lang="en-US" dirty="0">
                <a:latin typeface="Calibri" panose="020F0502020204030204" pitchFamily="34" charset="0"/>
                <a:cs typeface="Calibri" panose="020F0502020204030204" pitchFamily="34" charset="0"/>
              </a:rPr>
              <a:t>p</a:t>
            </a:r>
            <a:r>
              <a:rPr lang="en-US" dirty="0" smtClean="0">
                <a:latin typeface="Calibri" panose="020F0502020204030204" pitchFamily="34" charset="0"/>
                <a:cs typeface="Calibri" panose="020F0502020204030204" pitchFamily="34" charset="0"/>
              </a:rPr>
              <a:t>rior authorization burden/lack of coverage</a:t>
            </a:r>
          </a:p>
          <a:p>
            <a:r>
              <a:rPr lang="en-US" dirty="0" smtClean="0">
                <a:latin typeface="Calibri" panose="020F0502020204030204" pitchFamily="34" charset="0"/>
                <a:cs typeface="Calibri" panose="020F0502020204030204" pitchFamily="34" charset="0"/>
              </a:rPr>
              <a:t>“One more thing” on top of many other responsibilities</a:t>
            </a:r>
          </a:p>
          <a:p>
            <a:pPr marL="68580" indent="0">
              <a:buNone/>
            </a:pPr>
            <a:endParaRPr lang="en-US" dirty="0">
              <a:latin typeface="Calibri" panose="020F0502020204030204" pitchFamily="34" charset="0"/>
              <a:cs typeface="Calibri" panose="020F0502020204030204" pitchFamily="34" charset="0"/>
            </a:endParaRPr>
          </a:p>
          <a:p>
            <a:pPr marL="68580" indent="0">
              <a:buNone/>
            </a:pPr>
            <a:endParaRPr 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210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51</a:t>
            </a:fld>
            <a:endParaRPr lang="en-US" dirty="0"/>
          </a:p>
        </p:txBody>
      </p:sp>
      <p:sp>
        <p:nvSpPr>
          <p:cNvPr id="5" name="Title 2"/>
          <p:cNvSpPr>
            <a:spLocks noGrp="1"/>
          </p:cNvSpPr>
          <p:nvPr>
            <p:ph type="title"/>
          </p:nvPr>
        </p:nvSpPr>
        <p:spPr>
          <a:xfrm>
            <a:off x="685800" y="152400"/>
            <a:ext cx="7772400" cy="762000"/>
          </a:xfrm>
        </p:spPr>
        <p:txBody>
          <a:bodyPr>
            <a:normAutofit/>
          </a:bodyPr>
          <a:lstStyle/>
          <a:p>
            <a:pPr algn="ctr"/>
            <a:r>
              <a:rPr lang="en-US" b="1" dirty="0" smtClean="0">
                <a:solidFill>
                  <a:srgbClr val="002060"/>
                </a:solidFill>
                <a:cs typeface="Calibri" panose="020F0502020204030204" pitchFamily="34" charset="0"/>
              </a:rPr>
              <a:t>Project </a:t>
            </a:r>
            <a:r>
              <a:rPr lang="en-US" b="1" dirty="0" err="1" smtClean="0">
                <a:solidFill>
                  <a:srgbClr val="002060"/>
                </a:solidFill>
                <a:cs typeface="Calibri" panose="020F0502020204030204" pitchFamily="34" charset="0"/>
              </a:rPr>
              <a:t>Hep</a:t>
            </a:r>
            <a:r>
              <a:rPr lang="en-US" b="1" dirty="0" smtClean="0">
                <a:solidFill>
                  <a:srgbClr val="002060"/>
                </a:solidFill>
                <a:cs typeface="Calibri" panose="020F0502020204030204" pitchFamily="34" charset="0"/>
              </a:rPr>
              <a:t> Cure Dashboard</a:t>
            </a:r>
            <a:endParaRPr lang="en-US" b="1" dirty="0">
              <a:solidFill>
                <a:srgbClr val="002060"/>
              </a:solidFill>
              <a:cs typeface="Calibri" panose="020F0502020204030204" pitchFamily="34" charset="0"/>
            </a:endParaRPr>
          </a:p>
        </p:txBody>
      </p:sp>
      <p:sp>
        <p:nvSpPr>
          <p:cNvPr id="6" name="Content Placeholder 1"/>
          <p:cNvSpPr>
            <a:spLocks noGrp="1"/>
          </p:cNvSpPr>
          <p:nvPr>
            <p:ph idx="1"/>
          </p:nvPr>
        </p:nvSpPr>
        <p:spPr>
          <a:xfrm>
            <a:off x="403225" y="914401"/>
            <a:ext cx="8337550" cy="1295400"/>
          </a:xfrm>
        </p:spPr>
        <p:txBody>
          <a:bodyPr>
            <a:normAutofit/>
          </a:bodyPr>
          <a:lstStyle/>
          <a:p>
            <a:r>
              <a:rPr lang="en-US" sz="1900" dirty="0" smtClean="0">
                <a:latin typeface="Calibri" panose="020F0502020204030204" pitchFamily="34" charset="0"/>
                <a:cs typeface="Calibri" panose="020F0502020204030204" pitchFamily="34" charset="0"/>
              </a:rPr>
              <a:t>Updated monthly and available to the public at:</a:t>
            </a:r>
          </a:p>
          <a:p>
            <a:pPr lvl="1"/>
            <a:r>
              <a:rPr lang="en-US" sz="1900" dirty="0">
                <a:latin typeface="Calibri" panose="020F0502020204030204" pitchFamily="34" charset="0"/>
                <a:cs typeface="Calibri" panose="020F0502020204030204" pitchFamily="34" charset="0"/>
                <a:hlinkClick r:id="rId2"/>
              </a:rPr>
              <a:t>https://dss.mo.gov/mhd/hepc</a:t>
            </a:r>
            <a:r>
              <a:rPr lang="en-US" sz="1900" dirty="0" smtClean="0">
                <a:latin typeface="Calibri" panose="020F0502020204030204" pitchFamily="34" charset="0"/>
                <a:cs typeface="Calibri" panose="020F0502020204030204" pitchFamily="34" charset="0"/>
                <a:hlinkClick r:id="rId2"/>
              </a:rPr>
              <a:t>/</a:t>
            </a:r>
            <a:r>
              <a:rPr lang="en-US" sz="1900" dirty="0" smtClean="0">
                <a:latin typeface="Calibri" panose="020F0502020204030204" pitchFamily="34" charset="0"/>
                <a:cs typeface="Calibri" panose="020F0502020204030204" pitchFamily="34" charset="0"/>
              </a:rPr>
              <a:t> </a:t>
            </a:r>
            <a:endParaRPr lang="en-US" sz="1900" dirty="0">
              <a:latin typeface="Calibri" panose="020F0502020204030204" pitchFamily="34" charset="0"/>
              <a:cs typeface="Calibri" panose="020F0502020204030204" pitchFamily="34" charset="0"/>
            </a:endParaRPr>
          </a:p>
          <a:p>
            <a:pPr marL="68580" indent="0">
              <a:buNone/>
            </a:pPr>
            <a:endParaRPr lang="en-US" sz="1900" dirty="0" smtClean="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1524000" y="1752601"/>
            <a:ext cx="6086475" cy="4495800"/>
          </a:xfrm>
          <a:prstGeom prst="rect">
            <a:avLst/>
          </a:prstGeom>
        </p:spPr>
      </p:pic>
    </p:spTree>
    <p:extLst>
      <p:ext uri="{BB962C8B-B14F-4D97-AF65-F5344CB8AC3E}">
        <p14:creationId xmlns:p14="http://schemas.microsoft.com/office/powerpoint/2010/main" val="1604102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52</a:t>
            </a:fld>
            <a:endParaRPr lang="en-US" dirty="0"/>
          </a:p>
        </p:txBody>
      </p:sp>
      <p:sp>
        <p:nvSpPr>
          <p:cNvPr id="8" name="Title 2"/>
          <p:cNvSpPr>
            <a:spLocks noGrp="1"/>
          </p:cNvSpPr>
          <p:nvPr>
            <p:ph type="title"/>
          </p:nvPr>
        </p:nvSpPr>
        <p:spPr/>
        <p:txBody>
          <a:bodyPr>
            <a:normAutofit/>
          </a:bodyPr>
          <a:lstStyle/>
          <a:p>
            <a:pPr algn="ctr"/>
            <a:r>
              <a:rPr lang="en-US" b="1" dirty="0" smtClean="0">
                <a:solidFill>
                  <a:srgbClr val="002060"/>
                </a:solidFill>
                <a:cs typeface="Calibri" panose="020F0502020204030204" pitchFamily="34" charset="0"/>
              </a:rPr>
              <a:t>Value Based Purchasing Agreements</a:t>
            </a:r>
            <a:endParaRPr lang="en-US" b="1" dirty="0">
              <a:solidFill>
                <a:srgbClr val="002060"/>
              </a:solidFill>
              <a:cs typeface="Calibri" panose="020F0502020204030204" pitchFamily="34" charset="0"/>
            </a:endParaRPr>
          </a:p>
        </p:txBody>
      </p:sp>
      <p:sp>
        <p:nvSpPr>
          <p:cNvPr id="9" name="Content Placeholder 1"/>
          <p:cNvSpPr>
            <a:spLocks noGrp="1"/>
          </p:cNvSpPr>
          <p:nvPr>
            <p:ph idx="1"/>
          </p:nvPr>
        </p:nvSpPr>
        <p:spPr>
          <a:xfrm>
            <a:off x="685800" y="1295400"/>
            <a:ext cx="7772400" cy="4724399"/>
          </a:xfrm>
        </p:spPr>
        <p:txBody>
          <a:bodyPr>
            <a:noAutofit/>
          </a:bodyPr>
          <a:lstStyle/>
          <a:p>
            <a:r>
              <a:rPr lang="en-US" sz="2000" dirty="0" smtClean="0">
                <a:latin typeface="Calibri" panose="020F0502020204030204" pitchFamily="34" charset="0"/>
                <a:cs typeface="Calibri" panose="020F0502020204030204" pitchFamily="34" charset="0"/>
              </a:rPr>
              <a:t>In process of submitting a SPA to allow MO HealthNet to enter into Value Based Purchasing (VBP) Agreements for drugs</a:t>
            </a:r>
          </a:p>
          <a:p>
            <a:r>
              <a:rPr lang="en-US" sz="2000" dirty="0" smtClean="0">
                <a:latin typeface="Calibri" panose="020F0502020204030204" pitchFamily="34" charset="0"/>
                <a:cs typeface="Calibri" panose="020F0502020204030204" pitchFamily="34" charset="0"/>
              </a:rPr>
              <a:t>Will allow MO HealthNet to measure outcomes of drugs and receive additional rebates if drugs fail to meet performance expectations</a:t>
            </a:r>
          </a:p>
          <a:p>
            <a:r>
              <a:rPr lang="en-US" sz="2000" dirty="0" smtClean="0">
                <a:latin typeface="Calibri" panose="020F0502020204030204" pitchFamily="34" charset="0"/>
                <a:cs typeface="Calibri" panose="020F0502020204030204" pitchFamily="34" charset="0"/>
              </a:rPr>
              <a:t>15 states have approved VBP templates, not all have entered into agreements</a:t>
            </a:r>
          </a:p>
          <a:p>
            <a:r>
              <a:rPr lang="en-US" sz="2000" dirty="0" smtClean="0">
                <a:latin typeface="Calibri" panose="020F0502020204030204" pitchFamily="34" charset="0"/>
                <a:cs typeface="Calibri" panose="020F0502020204030204" pitchFamily="34" charset="0"/>
              </a:rPr>
              <a:t>VBP Agreements require additional staff work to:</a:t>
            </a:r>
          </a:p>
          <a:p>
            <a:pPr lvl="1"/>
            <a:r>
              <a:rPr lang="en-US" sz="2000" dirty="0">
                <a:latin typeface="Calibri" panose="020F0502020204030204" pitchFamily="34" charset="0"/>
                <a:cs typeface="Calibri" panose="020F0502020204030204" pitchFamily="34" charset="0"/>
              </a:rPr>
              <a:t>Negotiate pricing </a:t>
            </a:r>
            <a:endParaRPr lang="en-US" sz="2000" dirty="0" smtClean="0">
              <a:latin typeface="Calibri" panose="020F0502020204030204" pitchFamily="34" charset="0"/>
              <a:cs typeface="Calibri" panose="020F0502020204030204" pitchFamily="34" charset="0"/>
            </a:endParaRPr>
          </a:p>
          <a:p>
            <a:pPr lvl="1"/>
            <a:r>
              <a:rPr lang="en-US" sz="2000" dirty="0" smtClean="0">
                <a:latin typeface="Calibri" panose="020F0502020204030204" pitchFamily="34" charset="0"/>
                <a:cs typeface="Calibri" panose="020F0502020204030204" pitchFamily="34" charset="0"/>
              </a:rPr>
              <a:t>Negotiate outcomes</a:t>
            </a:r>
          </a:p>
          <a:p>
            <a:pPr lvl="1"/>
            <a:r>
              <a:rPr lang="en-US" sz="2000" dirty="0" smtClean="0">
                <a:latin typeface="Calibri" panose="020F0502020204030204" pitchFamily="34" charset="0"/>
                <a:cs typeface="Calibri" panose="020F0502020204030204" pitchFamily="34" charset="0"/>
              </a:rPr>
              <a:t>Tracking outcomes </a:t>
            </a:r>
          </a:p>
          <a:p>
            <a:pPr lvl="2"/>
            <a:r>
              <a:rPr lang="en-US" dirty="0" smtClean="0">
                <a:latin typeface="Calibri" panose="020F0502020204030204" pitchFamily="34" charset="0"/>
                <a:cs typeface="Calibri" panose="020F0502020204030204" pitchFamily="34" charset="0"/>
              </a:rPr>
              <a:t>Outcomes may be based on claims data, participant death, or clinical outcomes</a:t>
            </a:r>
          </a:p>
          <a:p>
            <a:endParaRPr lang="en-US" sz="2000" dirty="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2600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53</a:t>
            </a:fld>
            <a:endParaRPr lang="en-US" dirty="0"/>
          </a:p>
        </p:txBody>
      </p:sp>
      <p:sp>
        <p:nvSpPr>
          <p:cNvPr id="7" name="Title 2"/>
          <p:cNvSpPr>
            <a:spLocks noGrp="1"/>
          </p:cNvSpPr>
          <p:nvPr>
            <p:ph type="title"/>
          </p:nvPr>
        </p:nvSpPr>
        <p:spPr>
          <a:xfrm>
            <a:off x="685800" y="274638"/>
            <a:ext cx="7772400" cy="715962"/>
          </a:xfrm>
        </p:spPr>
        <p:txBody>
          <a:bodyPr>
            <a:normAutofit/>
          </a:bodyPr>
          <a:lstStyle/>
          <a:p>
            <a:pPr algn="ctr"/>
            <a:r>
              <a:rPr lang="en-US" b="1" dirty="0" smtClean="0">
                <a:solidFill>
                  <a:srgbClr val="002060"/>
                </a:solidFill>
                <a:cs typeface="Calibri" panose="020F0502020204030204" pitchFamily="34" charset="0"/>
              </a:rPr>
              <a:t>Value Based Purchasing Examples</a:t>
            </a:r>
            <a:endParaRPr lang="en-US" b="1" dirty="0">
              <a:solidFill>
                <a:srgbClr val="002060"/>
              </a:solidFill>
              <a:cs typeface="Calibri" panose="020F0502020204030204" pitchFamily="34" charset="0"/>
            </a:endParaRPr>
          </a:p>
        </p:txBody>
      </p:sp>
      <p:sp>
        <p:nvSpPr>
          <p:cNvPr id="10" name="Content Placeholder 1"/>
          <p:cNvSpPr>
            <a:spLocks noGrp="1"/>
          </p:cNvSpPr>
          <p:nvPr>
            <p:ph idx="1"/>
          </p:nvPr>
        </p:nvSpPr>
        <p:spPr>
          <a:xfrm>
            <a:off x="685800" y="1143000"/>
            <a:ext cx="7772400" cy="4724400"/>
          </a:xfrm>
        </p:spPr>
        <p:txBody>
          <a:bodyPr>
            <a:noAutofit/>
          </a:bodyPr>
          <a:lstStyle/>
          <a:p>
            <a:r>
              <a:rPr lang="en-US" sz="1800" dirty="0" smtClean="0">
                <a:latin typeface="Calibri" panose="020F0502020204030204" pitchFamily="34" charset="0"/>
                <a:cs typeface="Calibri" panose="020F0502020204030204" pitchFamily="34" charset="0"/>
              </a:rPr>
              <a:t>Gene therapy XYZ costs $3 million for a treatment and functionally cures a disease</a:t>
            </a:r>
          </a:p>
          <a:p>
            <a:r>
              <a:rPr lang="en-US" sz="1800" dirty="0" smtClean="0">
                <a:latin typeface="Calibri" panose="020F0502020204030204" pitchFamily="34" charset="0"/>
                <a:cs typeface="Calibri" panose="020F0502020204030204" pitchFamily="34" charset="0"/>
              </a:rPr>
              <a:t>Manufacturer is required to pay 23.1% as federal rebate to MO HealthNet</a:t>
            </a:r>
          </a:p>
          <a:p>
            <a:pPr lvl="1"/>
            <a:r>
              <a:rPr lang="en-US" sz="1800" dirty="0" smtClean="0">
                <a:latin typeface="Calibri" panose="020F0502020204030204" pitchFamily="34" charset="0"/>
                <a:cs typeface="Calibri" panose="020F0502020204030204" pitchFamily="34" charset="0"/>
              </a:rPr>
              <a:t>$3,000,000 - $693,000 = $2,307,000 net cost</a:t>
            </a:r>
          </a:p>
          <a:p>
            <a:r>
              <a:rPr lang="en-US" sz="1800" dirty="0" smtClean="0">
                <a:latin typeface="Calibri" panose="020F0502020204030204" pitchFamily="34" charset="0"/>
                <a:cs typeface="Calibri" panose="020F0502020204030204" pitchFamily="34" charset="0"/>
              </a:rPr>
              <a:t>VBP agreement in place with outcome measure of “years without needing ABC treatment”</a:t>
            </a:r>
          </a:p>
          <a:p>
            <a:pPr lvl="1"/>
            <a:r>
              <a:rPr lang="en-US" sz="1800" dirty="0" smtClean="0">
                <a:latin typeface="Calibri" panose="020F0502020204030204" pitchFamily="34" charset="0"/>
                <a:cs typeface="Calibri" panose="020F0502020204030204" pitchFamily="34" charset="0"/>
              </a:rPr>
              <a:t>Year 1 = 70% </a:t>
            </a:r>
            <a:r>
              <a:rPr lang="en-US" sz="1800" dirty="0">
                <a:latin typeface="Calibri" panose="020F0502020204030204" pitchFamily="34" charset="0"/>
                <a:cs typeface="Calibri" panose="020F0502020204030204" pitchFamily="34" charset="0"/>
              </a:rPr>
              <a:t>additional rebate</a:t>
            </a:r>
            <a:endParaRPr lang="en-US" sz="1800" dirty="0" smtClean="0">
              <a:latin typeface="Calibri" panose="020F0502020204030204" pitchFamily="34" charset="0"/>
              <a:cs typeface="Calibri" panose="020F0502020204030204" pitchFamily="34" charset="0"/>
            </a:endParaRPr>
          </a:p>
          <a:p>
            <a:pPr lvl="1"/>
            <a:r>
              <a:rPr lang="en-US" sz="1800" dirty="0" smtClean="0">
                <a:latin typeface="Calibri" panose="020F0502020204030204" pitchFamily="34" charset="0"/>
                <a:cs typeface="Calibri" panose="020F0502020204030204" pitchFamily="34" charset="0"/>
              </a:rPr>
              <a:t>Year 2 = 50% </a:t>
            </a:r>
            <a:r>
              <a:rPr lang="en-US" sz="1800" dirty="0">
                <a:latin typeface="Calibri" panose="020F0502020204030204" pitchFamily="34" charset="0"/>
                <a:cs typeface="Calibri" panose="020F0502020204030204" pitchFamily="34" charset="0"/>
              </a:rPr>
              <a:t>additional rebate</a:t>
            </a:r>
            <a:endParaRPr lang="en-US" sz="1800" dirty="0" smtClean="0">
              <a:latin typeface="Calibri" panose="020F0502020204030204" pitchFamily="34" charset="0"/>
              <a:cs typeface="Calibri" panose="020F0502020204030204" pitchFamily="34" charset="0"/>
            </a:endParaRPr>
          </a:p>
          <a:p>
            <a:pPr lvl="1"/>
            <a:r>
              <a:rPr lang="en-US" sz="1800" dirty="0" smtClean="0">
                <a:latin typeface="Calibri" panose="020F0502020204030204" pitchFamily="34" charset="0"/>
                <a:cs typeface="Calibri" panose="020F0502020204030204" pitchFamily="34" charset="0"/>
              </a:rPr>
              <a:t>Year 3 = 25% </a:t>
            </a:r>
            <a:r>
              <a:rPr lang="en-US" sz="1800" dirty="0">
                <a:latin typeface="Calibri" panose="020F0502020204030204" pitchFamily="34" charset="0"/>
                <a:cs typeface="Calibri" panose="020F0502020204030204" pitchFamily="34" charset="0"/>
              </a:rPr>
              <a:t>additional rebate</a:t>
            </a:r>
            <a:endParaRPr lang="en-US" sz="1800" dirty="0" smtClean="0">
              <a:latin typeface="Calibri" panose="020F0502020204030204" pitchFamily="34" charset="0"/>
              <a:cs typeface="Calibri" panose="020F0502020204030204" pitchFamily="34" charset="0"/>
            </a:endParaRPr>
          </a:p>
          <a:p>
            <a:pPr lvl="1"/>
            <a:r>
              <a:rPr lang="en-US" sz="1800" dirty="0" smtClean="0">
                <a:latin typeface="Calibri" panose="020F0502020204030204" pitchFamily="34" charset="0"/>
                <a:cs typeface="Calibri" panose="020F0502020204030204" pitchFamily="34" charset="0"/>
              </a:rPr>
              <a:t>Year 4 = no additional rebate </a:t>
            </a:r>
          </a:p>
          <a:p>
            <a:r>
              <a:rPr lang="en-US" sz="1800" dirty="0" smtClean="0">
                <a:latin typeface="Calibri" panose="020F0502020204030204" pitchFamily="34" charset="0"/>
                <a:cs typeface="Calibri" panose="020F0502020204030204" pitchFamily="34" charset="0"/>
              </a:rPr>
              <a:t>Participant needs ABC treatment during year 2</a:t>
            </a:r>
          </a:p>
          <a:p>
            <a:pPr lvl="1"/>
            <a:r>
              <a:rPr lang="en-US" sz="1800" dirty="0" smtClean="0">
                <a:latin typeface="Calibri" panose="020F0502020204030204" pitchFamily="34" charset="0"/>
                <a:cs typeface="Calibri" panose="020F0502020204030204" pitchFamily="34" charset="0"/>
              </a:rPr>
              <a:t>Manufacturer would pay 50% additional rebate ($1,500,000)</a:t>
            </a:r>
          </a:p>
          <a:p>
            <a:pPr lvl="1"/>
            <a:r>
              <a:rPr lang="en-US" sz="1800" dirty="0" smtClean="0">
                <a:latin typeface="Calibri" panose="020F0502020204030204" pitchFamily="34" charset="0"/>
                <a:cs typeface="Calibri" panose="020F0502020204030204" pitchFamily="34" charset="0"/>
              </a:rPr>
              <a:t>Lowers net cost to $807,000 </a:t>
            </a:r>
            <a:endParaRPr lang="en-US" sz="1800" dirty="0">
              <a:latin typeface="Calibri" panose="020F0502020204030204" pitchFamily="34" charset="0"/>
              <a:cs typeface="Calibri" panose="020F0502020204030204" pitchFamily="34" charset="0"/>
            </a:endParaRPr>
          </a:p>
          <a:p>
            <a:endParaRPr lang="en-US" sz="1800" dirty="0" smtClean="0">
              <a:latin typeface="Calibri" panose="020F0502020204030204" pitchFamily="34" charset="0"/>
              <a:cs typeface="Calibri" panose="020F0502020204030204" pitchFamily="34" charset="0"/>
            </a:endParaRPr>
          </a:p>
        </p:txBody>
      </p:sp>
      <p:sp>
        <p:nvSpPr>
          <p:cNvPr id="11" name="TextBox 10"/>
          <p:cNvSpPr txBox="1"/>
          <p:nvPr/>
        </p:nvSpPr>
        <p:spPr>
          <a:xfrm>
            <a:off x="62305" y="5913092"/>
            <a:ext cx="3900095" cy="276999"/>
          </a:xfrm>
          <a:prstGeom prst="rect">
            <a:avLst/>
          </a:prstGeom>
          <a:noFill/>
        </p:spPr>
        <p:txBody>
          <a:bodyPr wrap="square" rtlCol="0">
            <a:spAutoFit/>
          </a:bodyPr>
          <a:lstStyle/>
          <a:p>
            <a:r>
              <a:rPr lang="en-US" sz="1200" dirty="0" smtClean="0"/>
              <a:t>*</a:t>
            </a:r>
            <a:r>
              <a:rPr lang="en-US" sz="1200" dirty="0" smtClean="0">
                <a:latin typeface="Arial" panose="020B0604020202020204" pitchFamily="34" charset="0"/>
                <a:cs typeface="Arial" panose="020B0604020202020204" pitchFamily="34" charset="0"/>
              </a:rPr>
              <a:t>Example only, this is not an actual agreement in place</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653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54</a:t>
            </a:fld>
            <a:endParaRPr lang="en-US" dirty="0"/>
          </a:p>
        </p:txBody>
      </p:sp>
      <p:sp>
        <p:nvSpPr>
          <p:cNvPr id="11" name="TextBox 10"/>
          <p:cNvSpPr txBox="1"/>
          <p:nvPr/>
        </p:nvSpPr>
        <p:spPr>
          <a:xfrm>
            <a:off x="62305" y="5913092"/>
            <a:ext cx="3900095" cy="276999"/>
          </a:xfrm>
          <a:prstGeom prst="rect">
            <a:avLst/>
          </a:prstGeom>
          <a:noFill/>
        </p:spPr>
        <p:txBody>
          <a:bodyPr wrap="square" rtlCol="0">
            <a:spAutoFit/>
          </a:bodyPr>
          <a:lstStyle/>
          <a:p>
            <a:r>
              <a:rPr lang="en-US" sz="1200" dirty="0" smtClean="0"/>
              <a:t>*</a:t>
            </a:r>
            <a:r>
              <a:rPr lang="en-US" sz="1200" dirty="0" smtClean="0">
                <a:latin typeface="Arial" panose="020B0604020202020204" pitchFamily="34" charset="0"/>
                <a:cs typeface="Arial" panose="020B0604020202020204" pitchFamily="34" charset="0"/>
              </a:rPr>
              <a:t>Example only, this is not an actual agreement in place</a:t>
            </a:r>
            <a:endParaRPr lang="en-US" sz="1200" dirty="0">
              <a:latin typeface="Arial" panose="020B0604020202020204" pitchFamily="34" charset="0"/>
              <a:cs typeface="Arial" panose="020B0604020202020204" pitchFamily="34" charset="0"/>
            </a:endParaRPr>
          </a:p>
        </p:txBody>
      </p:sp>
      <p:sp>
        <p:nvSpPr>
          <p:cNvPr id="8" name="Title 2"/>
          <p:cNvSpPr>
            <a:spLocks noGrp="1"/>
          </p:cNvSpPr>
          <p:nvPr>
            <p:ph type="title"/>
          </p:nvPr>
        </p:nvSpPr>
        <p:spPr>
          <a:xfrm>
            <a:off x="685800" y="212725"/>
            <a:ext cx="7772400" cy="762000"/>
          </a:xfrm>
        </p:spPr>
        <p:txBody>
          <a:bodyPr>
            <a:normAutofit/>
          </a:bodyPr>
          <a:lstStyle/>
          <a:p>
            <a:pPr algn="ctr"/>
            <a:r>
              <a:rPr lang="en-US" b="1" dirty="0" smtClean="0">
                <a:solidFill>
                  <a:srgbClr val="002060"/>
                </a:solidFill>
                <a:cs typeface="Calibri" panose="020F0502020204030204" pitchFamily="34" charset="0"/>
              </a:rPr>
              <a:t>Value Based Purchasing Examples</a:t>
            </a:r>
            <a:endParaRPr lang="en-US" b="1" dirty="0">
              <a:solidFill>
                <a:srgbClr val="002060"/>
              </a:solidFill>
              <a:cs typeface="Calibri" panose="020F0502020204030204" pitchFamily="34" charset="0"/>
            </a:endParaRPr>
          </a:p>
        </p:txBody>
      </p:sp>
      <p:sp>
        <p:nvSpPr>
          <p:cNvPr id="9" name="Content Placeholder 1"/>
          <p:cNvSpPr>
            <a:spLocks noGrp="1"/>
          </p:cNvSpPr>
          <p:nvPr>
            <p:ph idx="1"/>
          </p:nvPr>
        </p:nvSpPr>
        <p:spPr>
          <a:xfrm>
            <a:off x="685800" y="1066800"/>
            <a:ext cx="7772400" cy="4648200"/>
          </a:xfrm>
        </p:spPr>
        <p:txBody>
          <a:bodyPr>
            <a:noAutofit/>
          </a:bodyPr>
          <a:lstStyle/>
          <a:p>
            <a:r>
              <a:rPr lang="en-US" sz="1800" dirty="0" smtClean="0">
                <a:latin typeface="Calibri" panose="020F0502020204030204" pitchFamily="34" charset="0"/>
                <a:cs typeface="Calibri" panose="020F0502020204030204" pitchFamily="34" charset="0"/>
              </a:rPr>
              <a:t>Drug LMN costs $1,000 per month and treats type 2 diabetes</a:t>
            </a:r>
          </a:p>
          <a:p>
            <a:r>
              <a:rPr lang="en-US" sz="1800" dirty="0" smtClean="0">
                <a:latin typeface="Calibri" panose="020F0502020204030204" pitchFamily="34" charset="0"/>
                <a:cs typeface="Calibri" panose="020F0502020204030204" pitchFamily="34" charset="0"/>
              </a:rPr>
              <a:t>Manufacturer is required to pay 23.1% as federal rebate to MO HealthNet</a:t>
            </a:r>
          </a:p>
          <a:p>
            <a:pPr lvl="1"/>
            <a:r>
              <a:rPr lang="en-US" sz="1800" dirty="0" smtClean="0">
                <a:latin typeface="Calibri" panose="020F0502020204030204" pitchFamily="34" charset="0"/>
                <a:cs typeface="Calibri" panose="020F0502020204030204" pitchFamily="34" charset="0"/>
              </a:rPr>
              <a:t>$1,000 - $231 = $769 net cost</a:t>
            </a:r>
          </a:p>
          <a:p>
            <a:r>
              <a:rPr lang="en-US" sz="1800" dirty="0" smtClean="0">
                <a:latin typeface="Calibri" panose="020F0502020204030204" pitchFamily="34" charset="0"/>
                <a:cs typeface="Calibri" panose="020F0502020204030204" pitchFamily="34" charset="0"/>
              </a:rPr>
              <a:t>VBP agreement in place with outcome measure of “percentage of participants who have an ER visit or inpatient admission for diabetic complications”</a:t>
            </a:r>
          </a:p>
          <a:p>
            <a:pPr lvl="1"/>
            <a:r>
              <a:rPr lang="en-US" sz="1800" dirty="0" smtClean="0">
                <a:latin typeface="Calibri" panose="020F0502020204030204" pitchFamily="34" charset="0"/>
                <a:cs typeface="Calibri" panose="020F0502020204030204" pitchFamily="34" charset="0"/>
              </a:rPr>
              <a:t>No reduction from baseline after 1 year = 50% additional rebate</a:t>
            </a:r>
          </a:p>
          <a:p>
            <a:pPr lvl="1"/>
            <a:r>
              <a:rPr lang="en-US" sz="1800" dirty="0" smtClean="0">
                <a:latin typeface="Calibri" panose="020F0502020204030204" pitchFamily="34" charset="0"/>
                <a:cs typeface="Calibri" panose="020F0502020204030204" pitchFamily="34" charset="0"/>
              </a:rPr>
              <a:t>5 - 10% reduction from baseline after 1 year = 25% additional rebate</a:t>
            </a:r>
          </a:p>
          <a:p>
            <a:pPr lvl="1"/>
            <a:r>
              <a:rPr lang="en-US" sz="1800" dirty="0" smtClean="0">
                <a:latin typeface="Calibri" panose="020F0502020204030204" pitchFamily="34" charset="0"/>
                <a:cs typeface="Calibri" panose="020F0502020204030204" pitchFamily="34" charset="0"/>
              </a:rPr>
              <a:t>&gt;10% reduction from baseline after 1 year = no additional rebate</a:t>
            </a:r>
          </a:p>
          <a:p>
            <a:r>
              <a:rPr lang="en-US" sz="1800" dirty="0" smtClean="0">
                <a:latin typeface="Calibri" panose="020F0502020204030204" pitchFamily="34" charset="0"/>
                <a:cs typeface="Calibri" panose="020F0502020204030204" pitchFamily="34" charset="0"/>
              </a:rPr>
              <a:t>6% reduction from baseline in ER visits/inpatient admissions among participants taking the drug</a:t>
            </a:r>
          </a:p>
          <a:p>
            <a:pPr lvl="1"/>
            <a:r>
              <a:rPr lang="en-US" sz="1800" dirty="0" smtClean="0">
                <a:latin typeface="Calibri" panose="020F0502020204030204" pitchFamily="34" charset="0"/>
                <a:cs typeface="Calibri" panose="020F0502020204030204" pitchFamily="34" charset="0"/>
              </a:rPr>
              <a:t>Manufacturer would pay 25% additional rebate on all drug claims during the time frame ($250)</a:t>
            </a:r>
          </a:p>
          <a:p>
            <a:pPr lvl="1"/>
            <a:r>
              <a:rPr lang="en-US" sz="1800" dirty="0" smtClean="0">
                <a:latin typeface="Calibri" panose="020F0502020204030204" pitchFamily="34" charset="0"/>
                <a:cs typeface="Calibri" panose="020F0502020204030204" pitchFamily="34" charset="0"/>
              </a:rPr>
              <a:t>Lowers net cost to $519 per claim </a:t>
            </a:r>
            <a:endParaRPr lang="en-US" sz="1800" dirty="0">
              <a:latin typeface="Calibri" panose="020F0502020204030204" pitchFamily="34" charset="0"/>
              <a:cs typeface="Calibri" panose="020F0502020204030204" pitchFamily="34" charset="0"/>
            </a:endParaRPr>
          </a:p>
          <a:p>
            <a:endParaRPr lang="en-US" sz="1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1129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228600" y="1600200"/>
            <a:ext cx="8534400" cy="1905000"/>
          </a:xfrm>
        </p:spPr>
        <p:txBody>
          <a:bodyPr>
            <a:noAutofit/>
          </a:bodyPr>
          <a:lstStyle/>
          <a:p>
            <a:pPr algn="ctr"/>
            <a:r>
              <a:rPr lang="en-US" sz="3000" b="1" cap="none" dirty="0">
                <a:latin typeface="Century Gothic" panose="020B0502020202020204" pitchFamily="34" charset="0"/>
              </a:rPr>
              <a:t>MO HealthNet Department Request</a:t>
            </a:r>
            <a:r>
              <a:rPr lang="en-US" sz="3300" b="1" cap="none" dirty="0">
                <a:latin typeface="Century Gothic" panose="020B0502020202020204" pitchFamily="34" charset="0"/>
              </a:rPr>
              <a:t/>
            </a:r>
            <a:br>
              <a:rPr lang="en-US" sz="3300" b="1" cap="none" dirty="0">
                <a:latin typeface="Century Gothic" panose="020B0502020202020204" pitchFamily="34" charset="0"/>
              </a:rPr>
            </a:br>
            <a:r>
              <a:rPr lang="en-US" sz="750" b="1" cap="none" dirty="0">
                <a:latin typeface="Century Gothic" panose="020B0502020202020204" pitchFamily="34" charset="0"/>
              </a:rPr>
              <a:t/>
            </a:r>
            <a:br>
              <a:rPr lang="en-US" sz="750" b="1" cap="none" dirty="0">
                <a:latin typeface="Century Gothic" panose="020B0502020202020204" pitchFamily="34" charset="0"/>
              </a:rPr>
            </a:br>
            <a:r>
              <a:rPr lang="en-US" sz="750" b="1" cap="none" dirty="0">
                <a:latin typeface="Century Gothic" panose="020B0502020202020204" pitchFamily="34" charset="0"/>
              </a:rPr>
              <a:t/>
            </a:r>
            <a:br>
              <a:rPr lang="en-US" sz="750" b="1" cap="none" dirty="0">
                <a:latin typeface="Century Gothic" panose="020B0502020202020204" pitchFamily="34" charset="0"/>
              </a:rPr>
            </a:br>
            <a:r>
              <a:rPr lang="en-US" sz="2100" b="1" cap="none" dirty="0">
                <a:latin typeface="Century Gothic" panose="020B0502020202020204" pitchFamily="34" charset="0"/>
              </a:rPr>
              <a:t>State Fiscal Year (SFY) 2024</a:t>
            </a:r>
            <a:r>
              <a:rPr lang="en-US" sz="675" b="1" cap="none" dirty="0">
                <a:latin typeface="Century Gothic" panose="020B0502020202020204" pitchFamily="34" charset="0"/>
              </a:rPr>
              <a:t/>
            </a:r>
            <a:br>
              <a:rPr lang="en-US" sz="675" b="1" cap="none" dirty="0">
                <a:latin typeface="Century Gothic" panose="020B0502020202020204" pitchFamily="34" charset="0"/>
              </a:rPr>
            </a:br>
            <a:r>
              <a:rPr lang="en-US" sz="2400" b="1" cap="none" dirty="0">
                <a:latin typeface="Century Gothic" panose="020B0502020202020204" pitchFamily="34" charset="0"/>
              </a:rPr>
              <a:t/>
            </a:r>
            <a:br>
              <a:rPr lang="en-US" sz="2400" b="1" cap="none" dirty="0">
                <a:latin typeface="Century Gothic" panose="020B0502020202020204" pitchFamily="34" charset="0"/>
              </a:rPr>
            </a:br>
            <a:r>
              <a:rPr lang="en-US" sz="1800" b="1" cap="none" dirty="0">
                <a:latin typeface="Century Gothic" panose="020B0502020202020204" pitchFamily="34" charset="0"/>
              </a:rPr>
              <a:t>November 9, 2022</a:t>
            </a:r>
            <a:endParaRPr lang="en-US" sz="1800" b="1" i="1" cap="small" dirty="0"/>
          </a:p>
        </p:txBody>
      </p:sp>
    </p:spTree>
    <p:extLst>
      <p:ext uri="{BB962C8B-B14F-4D97-AF65-F5344CB8AC3E}">
        <p14:creationId xmlns:p14="http://schemas.microsoft.com/office/powerpoint/2010/main" val="3663223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381000" y="1676401"/>
            <a:ext cx="8475663" cy="2362200"/>
          </a:xfrm>
          <a:prstGeom prst="rect">
            <a:avLst/>
          </a:prstGeom>
        </p:spPr>
      </p:pic>
      <p:sp>
        <p:nvSpPr>
          <p:cNvPr id="4" name="Title 3"/>
          <p:cNvSpPr txBox="1">
            <a:spLocks noGrp="1"/>
          </p:cNvSpPr>
          <p:nvPr>
            <p:ph type="title"/>
          </p:nvPr>
        </p:nvSpPr>
        <p:spPr>
          <a:xfrm>
            <a:off x="612775" y="304800"/>
            <a:ext cx="7886700" cy="881063"/>
          </a:xfrm>
          <a:prstGeom prst="rect">
            <a:avLst/>
          </a:prstGeom>
        </p:spPr>
        <p:txBody>
          <a:bodyPr vert="horz" lIns="0" tIns="34290" rIns="0" bIns="34290" rtlCol="0" anchor="ctr">
            <a:noAutofit/>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200" b="1" dirty="0">
                <a:solidFill>
                  <a:srgbClr val="002060"/>
                </a:solidFill>
                <a:cs typeface="Calibri" panose="020F0502020204030204" pitchFamily="34" charset="0"/>
              </a:rPr>
              <a:t>MO HealthNet (MHD) Supplemental Requests </a:t>
            </a:r>
          </a:p>
          <a:p>
            <a:pPr algn="ctr">
              <a:defRPr/>
            </a:pPr>
            <a:r>
              <a:rPr lang="en-US" sz="3200" b="1" dirty="0">
                <a:solidFill>
                  <a:srgbClr val="002060"/>
                </a:solidFill>
                <a:cs typeface="Calibri" panose="020F0502020204030204" pitchFamily="34" charset="0"/>
              </a:rPr>
              <a:t>State Fiscal Year (SFY) 2023</a:t>
            </a:r>
          </a:p>
        </p:txBody>
      </p:sp>
      <p:sp>
        <p:nvSpPr>
          <p:cNvPr id="6" name="TextBox 5"/>
          <p:cNvSpPr txBox="1"/>
          <p:nvPr/>
        </p:nvSpPr>
        <p:spPr>
          <a:xfrm flipH="1">
            <a:off x="5907151" y="5486400"/>
            <a:ext cx="2592324" cy="253916"/>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Source: </a:t>
            </a:r>
            <a:r>
              <a:rPr lang="en-US" sz="1050" dirty="0">
                <a:solidFill>
                  <a:srgbClr val="000000"/>
                </a:solidFill>
                <a:latin typeface="Calibri" panose="020F0502020204030204" pitchFamily="34" charset="0"/>
              </a:rPr>
              <a:t>https://oa.mo.gov/budget-planning</a:t>
            </a:r>
            <a:endParaRPr lang="en-US"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8171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5676191" y="5494421"/>
            <a:ext cx="2592324" cy="253916"/>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Source: </a:t>
            </a:r>
            <a:r>
              <a:rPr lang="en-US" sz="1050" dirty="0">
                <a:solidFill>
                  <a:srgbClr val="000000"/>
                </a:solidFill>
                <a:latin typeface="Calibri" panose="020F0502020204030204" pitchFamily="34" charset="0"/>
              </a:rPr>
              <a:t>https://oa.mo.gov/budget-planning</a:t>
            </a:r>
            <a:endParaRPr lang="en-US" sz="1050" dirty="0">
              <a:latin typeface="Calibri" panose="020F0502020204030204" pitchFamily="34" charset="0"/>
              <a:cs typeface="Calibri" panose="020F0502020204030204" pitchFamily="34" charset="0"/>
            </a:endParaRPr>
          </a:p>
        </p:txBody>
      </p:sp>
      <p:sp>
        <p:nvSpPr>
          <p:cNvPr id="5" name="Title 3"/>
          <p:cNvSpPr txBox="1">
            <a:spLocks noGrp="1"/>
          </p:cNvSpPr>
          <p:nvPr>
            <p:ph type="title"/>
          </p:nvPr>
        </p:nvSpPr>
        <p:spPr>
          <a:xfrm>
            <a:off x="612775" y="304800"/>
            <a:ext cx="7886700" cy="881063"/>
          </a:xfrm>
          <a:prstGeom prst="rect">
            <a:avLst/>
          </a:prstGeom>
        </p:spPr>
        <p:txBody>
          <a:bodyPr vert="horz" lIns="0" tIns="34290" rIns="0" bIns="34290" rtlCol="0" anchor="ctr">
            <a:noAutofit/>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solidFill>
                  <a:srgbClr val="002060"/>
                </a:solidFill>
                <a:cs typeface="Calibri" panose="020F0502020204030204" pitchFamily="34" charset="0"/>
              </a:rPr>
              <a:t>MO HealthNet (MHD) NDI Requests </a:t>
            </a:r>
          </a:p>
          <a:p>
            <a:pPr algn="ctr">
              <a:defRPr/>
            </a:pPr>
            <a:r>
              <a:rPr lang="en-US" b="1" dirty="0">
                <a:solidFill>
                  <a:srgbClr val="002060"/>
                </a:solidFill>
                <a:cs typeface="Calibri" panose="020F0502020204030204" pitchFamily="34" charset="0"/>
              </a:rPr>
              <a:t>State Fiscal Year (SFY) 2024</a:t>
            </a:r>
          </a:p>
        </p:txBody>
      </p:sp>
      <p:pic>
        <p:nvPicPr>
          <p:cNvPr id="7" name="Content Placeholder 6"/>
          <p:cNvPicPr>
            <a:picLocks noGrp="1" noChangeAspect="1"/>
          </p:cNvPicPr>
          <p:nvPr>
            <p:ph idx="1"/>
          </p:nvPr>
        </p:nvPicPr>
        <p:blipFill>
          <a:blip r:embed="rId3"/>
          <a:stretch>
            <a:fillRect/>
          </a:stretch>
        </p:blipFill>
        <p:spPr>
          <a:xfrm>
            <a:off x="875485" y="1600200"/>
            <a:ext cx="7393030" cy="3733800"/>
          </a:xfrm>
          <a:prstGeom prst="rect">
            <a:avLst/>
          </a:prstGeom>
        </p:spPr>
      </p:pic>
    </p:spTree>
    <p:extLst>
      <p:ext uri="{BB962C8B-B14F-4D97-AF65-F5344CB8AC3E}">
        <p14:creationId xmlns:p14="http://schemas.microsoft.com/office/powerpoint/2010/main" val="158551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5676191" y="5494421"/>
            <a:ext cx="2592324" cy="253916"/>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Source: </a:t>
            </a:r>
            <a:r>
              <a:rPr lang="en-US" sz="1050" dirty="0">
                <a:solidFill>
                  <a:srgbClr val="000000"/>
                </a:solidFill>
                <a:latin typeface="Calibri" panose="020F0502020204030204" pitchFamily="34" charset="0"/>
              </a:rPr>
              <a:t>https://oa.mo.gov/budget-planning</a:t>
            </a:r>
            <a:endParaRPr lang="en-US" sz="1050" dirty="0">
              <a:latin typeface="Calibri" panose="020F0502020204030204" pitchFamily="34" charset="0"/>
              <a:cs typeface="Calibri" panose="020F0502020204030204" pitchFamily="34" charset="0"/>
            </a:endParaRPr>
          </a:p>
        </p:txBody>
      </p:sp>
      <p:sp>
        <p:nvSpPr>
          <p:cNvPr id="5" name="Title 3"/>
          <p:cNvSpPr txBox="1">
            <a:spLocks noGrp="1"/>
          </p:cNvSpPr>
          <p:nvPr>
            <p:ph type="title"/>
          </p:nvPr>
        </p:nvSpPr>
        <p:spPr>
          <a:xfrm>
            <a:off x="612775" y="304800"/>
            <a:ext cx="7886700" cy="881063"/>
          </a:xfrm>
          <a:prstGeom prst="rect">
            <a:avLst/>
          </a:prstGeom>
        </p:spPr>
        <p:txBody>
          <a:bodyPr vert="horz" lIns="0" tIns="34290" rIns="0" bIns="34290" rtlCol="0" anchor="ctr">
            <a:noAutofit/>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solidFill>
                  <a:srgbClr val="002060"/>
                </a:solidFill>
                <a:cs typeface="Calibri" panose="020F0502020204030204" pitchFamily="34" charset="0"/>
              </a:rPr>
              <a:t>MO HealthNet (MHD) NDI Requests </a:t>
            </a:r>
          </a:p>
          <a:p>
            <a:pPr algn="ctr">
              <a:defRPr/>
            </a:pPr>
            <a:r>
              <a:rPr lang="en-US" b="1" dirty="0">
                <a:solidFill>
                  <a:srgbClr val="002060"/>
                </a:solidFill>
                <a:cs typeface="Calibri" panose="020F0502020204030204" pitchFamily="34" charset="0"/>
              </a:rPr>
              <a:t>State Fiscal Year (SFY) 2024</a:t>
            </a:r>
          </a:p>
        </p:txBody>
      </p:sp>
      <p:pic>
        <p:nvPicPr>
          <p:cNvPr id="3" name="Content Placeholder 2"/>
          <p:cNvPicPr>
            <a:picLocks noGrp="1" noChangeAspect="1"/>
          </p:cNvPicPr>
          <p:nvPr>
            <p:ph idx="1"/>
          </p:nvPr>
        </p:nvPicPr>
        <p:blipFill>
          <a:blip r:embed="rId3"/>
          <a:stretch>
            <a:fillRect/>
          </a:stretch>
        </p:blipFill>
        <p:spPr>
          <a:xfrm>
            <a:off x="669925" y="1905000"/>
            <a:ext cx="7772400" cy="2211886"/>
          </a:xfrm>
          <a:prstGeom prst="rect">
            <a:avLst/>
          </a:prstGeom>
        </p:spPr>
      </p:pic>
    </p:spTree>
    <p:extLst>
      <p:ext uri="{BB962C8B-B14F-4D97-AF65-F5344CB8AC3E}">
        <p14:creationId xmlns:p14="http://schemas.microsoft.com/office/powerpoint/2010/main" val="2018660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28600" y="1600200"/>
            <a:ext cx="8534400" cy="1066800"/>
          </a:xfrm>
        </p:spPr>
        <p:txBody>
          <a:bodyPr/>
          <a:lstStyle/>
          <a:p>
            <a:pPr algn="ctr"/>
            <a:r>
              <a:rPr lang="en-US" b="1" dirty="0" smtClean="0"/>
              <a:t>legislative update</a:t>
            </a:r>
            <a:endParaRPr lang="en-US" b="1" dirty="0"/>
          </a:p>
        </p:txBody>
      </p:sp>
    </p:spTree>
    <p:extLst>
      <p:ext uri="{BB962C8B-B14F-4D97-AF65-F5344CB8AC3E}">
        <p14:creationId xmlns:p14="http://schemas.microsoft.com/office/powerpoint/2010/main" val="4239183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3400" y="76200"/>
            <a:ext cx="8290949" cy="6237952"/>
          </a:xfrm>
          <a:prstGeom prst="rect">
            <a:avLst/>
          </a:prstGeom>
        </p:spPr>
      </p:pic>
    </p:spTree>
    <p:extLst>
      <p:ext uri="{BB962C8B-B14F-4D97-AF65-F5344CB8AC3E}">
        <p14:creationId xmlns:p14="http://schemas.microsoft.com/office/powerpoint/2010/main" val="17887111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228600" y="1600200"/>
            <a:ext cx="8534400" cy="1371600"/>
          </a:xfrm>
        </p:spPr>
        <p:txBody>
          <a:bodyPr/>
          <a:lstStyle/>
          <a:p>
            <a:pPr algn="ctr"/>
            <a:r>
              <a:rPr lang="en-US" b="1" dirty="0" smtClean="0"/>
              <a:t>Public comment</a:t>
            </a:r>
            <a:endParaRPr lang="en-US" b="1" dirty="0"/>
          </a:p>
        </p:txBody>
      </p:sp>
    </p:spTree>
    <p:extLst>
      <p:ext uri="{BB962C8B-B14F-4D97-AF65-F5344CB8AC3E}">
        <p14:creationId xmlns:p14="http://schemas.microsoft.com/office/powerpoint/2010/main" val="1173946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28600" y="1600200"/>
            <a:ext cx="8534400" cy="1371600"/>
          </a:xfrm>
        </p:spPr>
        <p:txBody>
          <a:bodyPr>
            <a:noAutofit/>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b="1" u="sng" dirty="0" smtClean="0"/>
              <a:t>Next meeting</a:t>
            </a:r>
            <a:r>
              <a:rPr lang="en-US" dirty="0"/>
              <a:t/>
            </a:r>
            <a:br>
              <a:rPr lang="en-US" dirty="0"/>
            </a:br>
            <a:r>
              <a:rPr lang="en-US" dirty="0" smtClean="0"/>
              <a:t> </a:t>
            </a:r>
            <a:br>
              <a:rPr lang="en-US" dirty="0" smtClean="0"/>
            </a:br>
            <a:r>
              <a:rPr lang="en-US" dirty="0" smtClean="0"/>
              <a:t>February 2, 2023</a:t>
            </a:r>
            <a:endParaRPr lang="en-US" dirty="0"/>
          </a:p>
        </p:txBody>
      </p:sp>
    </p:spTree>
    <p:extLst>
      <p:ext uri="{BB962C8B-B14F-4D97-AF65-F5344CB8AC3E}">
        <p14:creationId xmlns:p14="http://schemas.microsoft.com/office/powerpoint/2010/main" val="373517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5800" y="23191"/>
            <a:ext cx="8022715" cy="6106675"/>
          </a:xfrm>
          <a:prstGeom prst="rect">
            <a:avLst/>
          </a:prstGeom>
        </p:spPr>
      </p:pic>
    </p:spTree>
    <p:extLst>
      <p:ext uri="{BB962C8B-B14F-4D97-AF65-F5344CB8AC3E}">
        <p14:creationId xmlns:p14="http://schemas.microsoft.com/office/powerpoint/2010/main" val="3581869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400" y="33130"/>
            <a:ext cx="8022715" cy="6106675"/>
          </a:xfrm>
          <a:prstGeom prst="rect">
            <a:avLst/>
          </a:prstGeom>
        </p:spPr>
      </p:pic>
    </p:spTree>
    <p:extLst>
      <p:ext uri="{BB962C8B-B14F-4D97-AF65-F5344CB8AC3E}">
        <p14:creationId xmlns:p14="http://schemas.microsoft.com/office/powerpoint/2010/main" val="251369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28600" y="1600200"/>
            <a:ext cx="8534400" cy="1600200"/>
          </a:xfrm>
        </p:spPr>
        <p:txBody>
          <a:bodyPr>
            <a:normAutofit/>
          </a:bodyPr>
          <a:lstStyle/>
          <a:p>
            <a:pPr algn="ctr"/>
            <a:r>
              <a:rPr lang="en-US" b="1" dirty="0" smtClean="0"/>
              <a:t>Family support division Update</a:t>
            </a:r>
            <a:endParaRPr lang="en-US" b="1" dirty="0"/>
          </a:p>
        </p:txBody>
      </p:sp>
      <p:pic>
        <p:nvPicPr>
          <p:cNvPr id="2" name="Picture 1"/>
          <p:cNvPicPr>
            <a:picLocks noChangeAspect="1"/>
          </p:cNvPicPr>
          <p:nvPr/>
        </p:nvPicPr>
        <p:blipFill>
          <a:blip r:embed="rId3"/>
          <a:stretch>
            <a:fillRect/>
          </a:stretch>
        </p:blipFill>
        <p:spPr>
          <a:xfrm>
            <a:off x="685800" y="133827"/>
            <a:ext cx="7848600" cy="6080236"/>
          </a:xfrm>
          <a:prstGeom prst="rect">
            <a:avLst/>
          </a:prstGeom>
        </p:spPr>
      </p:pic>
    </p:spTree>
    <p:extLst>
      <p:ext uri="{BB962C8B-B14F-4D97-AF65-F5344CB8AC3E}">
        <p14:creationId xmlns:p14="http://schemas.microsoft.com/office/powerpoint/2010/main" val="3529278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97873</TotalTime>
  <Words>1780</Words>
  <Application>Microsoft Office PowerPoint</Application>
  <PresentationFormat>On-screen Show (4:3)</PresentationFormat>
  <Paragraphs>279</Paragraphs>
  <Slides>61</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Century Gothic</vt:lpstr>
      <vt:lpstr>Palatino Linotype</vt:lpstr>
      <vt:lpstr>Wingdings</vt:lpstr>
      <vt:lpstr>Wingdings 3</vt:lpstr>
      <vt:lpstr>Urban Pop</vt:lpstr>
      <vt:lpstr>MO HealthNet Oversight Committee Meeting    November 9, 2022</vt:lpstr>
      <vt:lpstr> Agenda November 9, 2022</vt:lpstr>
      <vt:lpstr>Director’s UPDATE</vt:lpstr>
      <vt:lpstr>PowerPoint Presentation</vt:lpstr>
      <vt:lpstr>PowerPoint Presentation</vt:lpstr>
      <vt:lpstr>PowerPoint Presentation</vt:lpstr>
      <vt:lpstr>PowerPoint Presentation</vt:lpstr>
      <vt:lpstr>PowerPoint Presentation</vt:lpstr>
      <vt:lpstr>Family support division Update</vt:lpstr>
      <vt:lpstr>Family support division Update</vt:lpstr>
      <vt:lpstr>   </vt:lpstr>
      <vt:lpstr>PowerPoint Presentation</vt:lpstr>
      <vt:lpstr>                 Charts Legend</vt:lpstr>
      <vt:lpstr>PowerPoint Presentation</vt:lpstr>
      <vt:lpstr>CHIEF TRANSFORMATION OFFICER UPDATE     </vt:lpstr>
      <vt:lpstr>Transformation Office Update</vt:lpstr>
      <vt:lpstr>Chief information officer update</vt:lpstr>
      <vt:lpstr>Missouri Medicaid Enterprise (MME) Modernization Update</vt:lpstr>
      <vt:lpstr>Missouri Medicaid Enterprise (MME) Modernization Update</vt:lpstr>
      <vt:lpstr>BIS-EDW Dashboard Updates</vt:lpstr>
      <vt:lpstr>BIS-EDW Dashboard Rollout Project Objectives</vt:lpstr>
      <vt:lpstr>Provider Enrollment Dashboard: Update</vt:lpstr>
      <vt:lpstr>Telehealth Dashboard</vt:lpstr>
      <vt:lpstr>Telehealth Dashboard: Filters</vt:lpstr>
      <vt:lpstr>Telehealth Dashboard: Visualizations</vt:lpstr>
      <vt:lpstr>Telehealth Dashboard: Visualizations</vt:lpstr>
      <vt:lpstr>Specification Documents &amp; Parameter Pages</vt:lpstr>
      <vt:lpstr>Specification Documents &amp; Parameter Pages</vt:lpstr>
      <vt:lpstr>Cycle Summary Dashboard</vt:lpstr>
      <vt:lpstr>Cycle Summary Dashboard: Filters</vt:lpstr>
      <vt:lpstr>MMIS Operations</vt:lpstr>
      <vt:lpstr>Cycle Summary Dashboard: Visualizations</vt:lpstr>
      <vt:lpstr>Cycle Summary Dashboard: Visualizations</vt:lpstr>
      <vt:lpstr>Cycle Summary Dashboard: Visualizations</vt:lpstr>
      <vt:lpstr>Future Topics of BIS-EDW Dashboards</vt:lpstr>
      <vt:lpstr>Transformed-Medicaid Statistical Information System  (T-MSIS)</vt:lpstr>
      <vt:lpstr>T-MSIS Overview</vt:lpstr>
      <vt:lpstr>T-MSIS Usage</vt:lpstr>
      <vt:lpstr>How is T-MSIS Not Used?</vt:lpstr>
      <vt:lpstr>T-MSIS Improvements</vt:lpstr>
      <vt:lpstr>Managed Care update</vt:lpstr>
      <vt:lpstr>Managed Care</vt:lpstr>
      <vt:lpstr>Managed Care</vt:lpstr>
      <vt:lpstr>PHARMACY CLINICAL UPDATE</vt:lpstr>
      <vt:lpstr>PowerPoint Presentation</vt:lpstr>
      <vt:lpstr>Project Hep Cure Pillars for Success –  Encouraging Universal Testing of Adults</vt:lpstr>
      <vt:lpstr>Project Hep Cure Pillars for Success –  Treating all Hepatitis C Diagnosed Participants</vt:lpstr>
      <vt:lpstr>Project Hep Cure Pillars for Success –  Treatment Providers in all areas of the State</vt:lpstr>
      <vt:lpstr>PowerPoint Presentation</vt:lpstr>
      <vt:lpstr>Existing Barriers</vt:lpstr>
      <vt:lpstr>Project Hep Cure Dashboard</vt:lpstr>
      <vt:lpstr>Value Based Purchasing Agreements</vt:lpstr>
      <vt:lpstr>Value Based Purchasing Examples</vt:lpstr>
      <vt:lpstr>Value Based Purchasing Examples</vt:lpstr>
      <vt:lpstr>MO HealthNet Department Request   State Fiscal Year (SFY) 2024  November 9, 2022</vt:lpstr>
      <vt:lpstr>MO HealthNet (MHD) Supplemental Requests  State Fiscal Year (SFY) 2023</vt:lpstr>
      <vt:lpstr>MO HealthNet (MHD) NDI Requests  State Fiscal Year (SFY) 2024</vt:lpstr>
      <vt:lpstr>MO HealthNet (MHD) NDI Requests  State Fiscal Year (SFY) 2024</vt:lpstr>
      <vt:lpstr>legislative update</vt:lpstr>
      <vt:lpstr>Public comment</vt:lpstr>
      <vt:lpstr>             Next meeting   February 2, 2023</vt:lpstr>
    </vt:vector>
  </TitlesOfParts>
  <Company>Missouri Department of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Managed Care and Fee-For-Service</dc:title>
  <dc:creator>parkv1z</dc:creator>
  <cp:lastModifiedBy>Kemna, Luann</cp:lastModifiedBy>
  <cp:revision>218</cp:revision>
  <cp:lastPrinted>2017-10-18T18:29:19Z</cp:lastPrinted>
  <dcterms:created xsi:type="dcterms:W3CDTF">2014-11-30T21:45:23Z</dcterms:created>
  <dcterms:modified xsi:type="dcterms:W3CDTF">2023-10-16T16:56:54Z</dcterms:modified>
</cp:coreProperties>
</file>