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  <p:sldId id="269" r:id="rId7"/>
    <p:sldId id="270" r:id="rId8"/>
    <p:sldId id="281" r:id="rId9"/>
    <p:sldId id="311" r:id="rId10"/>
    <p:sldId id="315" r:id="rId11"/>
    <p:sldId id="310" r:id="rId12"/>
    <p:sldId id="288" r:id="rId13"/>
    <p:sldId id="309" r:id="rId14"/>
    <p:sldId id="271" r:id="rId15"/>
    <p:sldId id="282" r:id="rId16"/>
    <p:sldId id="302" r:id="rId17"/>
    <p:sldId id="308" r:id="rId18"/>
    <p:sldId id="290" r:id="rId19"/>
    <p:sldId id="291" r:id="rId20"/>
    <p:sldId id="312" r:id="rId21"/>
    <p:sldId id="314" r:id="rId22"/>
    <p:sldId id="292" r:id="rId23"/>
    <p:sldId id="313" r:id="rId24"/>
    <p:sldId id="294" r:id="rId25"/>
    <p:sldId id="304" r:id="rId26"/>
    <p:sldId id="305" r:id="rId27"/>
    <p:sldId id="303" r:id="rId28"/>
    <p:sldId id="295" r:id="rId29"/>
    <p:sldId id="296" r:id="rId30"/>
    <p:sldId id="299" r:id="rId31"/>
    <p:sldId id="306" r:id="rId32"/>
    <p:sldId id="297" r:id="rId33"/>
    <p:sldId id="298" r:id="rId34"/>
    <p:sldId id="316" r:id="rId35"/>
    <p:sldId id="307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8" autoAdjust="0"/>
    <p:restoredTop sz="94420" autoAdjust="0"/>
  </p:normalViewPr>
  <p:slideViewPr>
    <p:cSldViewPr>
      <p:cViewPr varScale="1">
        <p:scale>
          <a:sx n="71" d="100"/>
          <a:sy n="71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gif"/><Relationship Id="rId4" Type="http://schemas.openxmlformats.org/officeDocument/2006/relationships/image" Target="../media/image4.gi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5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White">
          <a:xfrm>
            <a:off x="2895600" y="4038600"/>
            <a:ext cx="6019800" cy="457200"/>
          </a:xfrm>
          <a:solidFill>
            <a:schemeClr val="accent2"/>
          </a:solidFill>
        </p:spPr>
        <p:txBody>
          <a:bodyPr/>
          <a:lstStyle>
            <a:lvl1pPr marL="0" indent="0" algn="r">
              <a:buFont typeface="Wingdings" pitchFamily="2" charset="2"/>
              <a:buNone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74E80-22C5-414C-A61B-EEF9649FC6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ltGray">
          <a:xfrm>
            <a:off x="5895975" y="0"/>
            <a:ext cx="3248025" cy="2781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25" name="Group 53"/>
          <p:cNvGrpSpPr>
            <a:grpSpLocks/>
          </p:cNvGrpSpPr>
          <p:nvPr/>
        </p:nvGrpSpPr>
        <p:grpSpPr bwMode="auto">
          <a:xfrm>
            <a:off x="19050" y="2330450"/>
            <a:ext cx="9115425" cy="358775"/>
            <a:chOff x="3827" y="1468"/>
            <a:chExt cx="1927" cy="226"/>
          </a:xfrm>
        </p:grpSpPr>
        <p:sp>
          <p:nvSpPr>
            <p:cNvPr id="3126" name="Line 54"/>
            <p:cNvSpPr>
              <a:spLocks noChangeShapeType="1"/>
            </p:cNvSpPr>
            <p:nvPr/>
          </p:nvSpPr>
          <p:spPr bwMode="white">
            <a:xfrm>
              <a:off x="3827" y="1468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white">
            <a:xfrm>
              <a:off x="3827" y="1540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white">
            <a:xfrm>
              <a:off x="3827" y="1616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Line 57"/>
            <p:cNvSpPr>
              <a:spLocks noChangeShapeType="1"/>
            </p:cNvSpPr>
            <p:nvPr/>
          </p:nvSpPr>
          <p:spPr bwMode="white">
            <a:xfrm>
              <a:off x="3827" y="1694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33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87663" cy="2790825"/>
          </a:xfrm>
          <a:prstGeom prst="rect">
            <a:avLst/>
          </a:prstGeom>
          <a:noFill/>
        </p:spPr>
      </p:pic>
      <p:sp>
        <p:nvSpPr>
          <p:cNvPr id="3132" name="Rectangle 60"/>
          <p:cNvSpPr>
            <a:spLocks noChangeArrowheads="1"/>
          </p:cNvSpPr>
          <p:nvPr/>
        </p:nvSpPr>
        <p:spPr bwMode="black">
          <a:xfrm>
            <a:off x="0" y="2787650"/>
            <a:ext cx="9144000" cy="714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5" name="Rectangle 63"/>
          <p:cNvSpPr>
            <a:spLocks noChangeArrowheads="1"/>
          </p:cNvSpPr>
          <p:nvPr/>
        </p:nvSpPr>
        <p:spPr bwMode="gray">
          <a:xfrm>
            <a:off x="2895600" y="2819400"/>
            <a:ext cx="6248400" cy="685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ltGray">
          <a:xfrm>
            <a:off x="3124200" y="2819400"/>
            <a:ext cx="5791200" cy="6858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134" name="Picture 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4488" y="0"/>
            <a:ext cx="3011487" cy="2781300"/>
          </a:xfrm>
          <a:prstGeom prst="rect">
            <a:avLst/>
          </a:prstGeom>
          <a:noFill/>
        </p:spPr>
      </p:pic>
      <p:pic>
        <p:nvPicPr>
          <p:cNvPr id="19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5443375"/>
            <a:ext cx="2590800" cy="881225"/>
          </a:xfrm>
          <a:prstGeom prst="rect">
            <a:avLst/>
          </a:prstGeom>
          <a:noFill/>
        </p:spPr>
      </p:pic>
      <p:pic>
        <p:nvPicPr>
          <p:cNvPr id="21" name="Picture 2" descr="https://peu.momed.com/momed/presentation/commongui/DepartmentOfSocialServices.gif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857249"/>
            <a:ext cx="2971800" cy="971551"/>
          </a:xfrm>
          <a:prstGeom prst="rect">
            <a:avLst/>
          </a:prstGeom>
          <a:noFill/>
        </p:spPr>
      </p:pic>
      <p:grpSp>
        <p:nvGrpSpPr>
          <p:cNvPr id="22" name="Group 21"/>
          <p:cNvGrpSpPr/>
          <p:nvPr userDrawn="1"/>
        </p:nvGrpSpPr>
        <p:grpSpPr>
          <a:xfrm>
            <a:off x="5867400" y="0"/>
            <a:ext cx="3291840" cy="2779776"/>
            <a:chOff x="5867400" y="0"/>
            <a:chExt cx="3291840" cy="2779776"/>
          </a:xfrm>
        </p:grpSpPr>
        <p:sp>
          <p:nvSpPr>
            <p:cNvPr id="23" name="TextBox 22"/>
            <p:cNvSpPr txBox="1"/>
            <p:nvPr/>
          </p:nvSpPr>
          <p:spPr>
            <a:xfrm>
              <a:off x="5867400" y="0"/>
              <a:ext cx="3291840" cy="27797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</p:txBody>
        </p:sp>
        <p:pic>
          <p:nvPicPr>
            <p:cNvPr id="24" name="Picture 2" descr="https://peu.momed.com/momed/presentation/commongui/DepartmentOfSocialService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19800" y="857249"/>
              <a:ext cx="2971800" cy="97155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5226B-ACD5-40DB-83FD-92D0E8C7EAB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6092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6092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DA381-47BC-4133-A64F-2A12B6F68A6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50260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45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D7011599-0A0B-4F81-8F4B-AB3BD394CC7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6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68374-E760-42FF-8BE6-CFAA5D44C19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5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4C0C2-28A2-4C13-A2CD-1A7FF8F332C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11739-DDD1-4440-A8E1-372689958E2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E4B47-3B3B-42C2-88F8-28696633B88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10,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2BD89-858B-4E8F-8DB3-8E40C36172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 userDrawn="1"/>
        </p:nvGrpSpPr>
        <p:grpSpPr>
          <a:xfrm>
            <a:off x="0" y="929640"/>
            <a:ext cx="9144000" cy="365760"/>
            <a:chOff x="0" y="929640"/>
            <a:chExt cx="9144000" cy="365760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0" y="929640"/>
              <a:ext cx="2362200" cy="36576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r>
                <a:rPr lang="en-US" sz="1200" b="1" baseline="0" dirty="0" smtClean="0">
                  <a:solidFill>
                    <a:schemeClr val="accent6"/>
                  </a:solidFill>
                </a:rPr>
                <a:t>MMIS - Information Systems</a:t>
              </a:r>
              <a:endParaRPr lang="en-US" sz="1200" b="1" baseline="0" dirty="0">
                <a:solidFill>
                  <a:schemeClr val="accent6"/>
                </a:solidFill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>
            <a:xfrm>
              <a:off x="2362200" y="1293688"/>
              <a:ext cx="6781800" cy="1712"/>
            </a:xfrm>
            <a:prstGeom prst="line">
              <a:avLst/>
            </a:prstGeom>
            <a:ln w="317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42427-1DCF-413E-BB05-7D0E23E169F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5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A4D19-65A6-4A96-A2DA-129B96B31BE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A6E80-5BF9-4D88-A803-BAF32E6E016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20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32"/>
          <p:cNvSpPr>
            <a:spLocks noChangeArrowheads="1"/>
          </p:cNvSpPr>
          <p:nvPr/>
        </p:nvSpPr>
        <p:spPr bwMode="ltGray">
          <a:xfrm>
            <a:off x="11113" y="0"/>
            <a:ext cx="9132887" cy="11255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7" name="Group 33"/>
          <p:cNvGrpSpPr>
            <a:grpSpLocks/>
          </p:cNvGrpSpPr>
          <p:nvPr/>
        </p:nvGrpSpPr>
        <p:grpSpPr bwMode="auto">
          <a:xfrm>
            <a:off x="0" y="879475"/>
            <a:ext cx="9144000" cy="144463"/>
            <a:chOff x="1519" y="554"/>
            <a:chExt cx="4241" cy="91"/>
          </a:xfrm>
        </p:grpSpPr>
        <p:sp>
          <p:nvSpPr>
            <p:cNvPr id="1058" name="Line 34"/>
            <p:cNvSpPr>
              <a:spLocks noChangeShapeType="1"/>
            </p:cNvSpPr>
            <p:nvPr userDrawn="1"/>
          </p:nvSpPr>
          <p:spPr bwMode="white">
            <a:xfrm>
              <a:off x="1519" y="554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Line 35"/>
            <p:cNvSpPr>
              <a:spLocks noChangeShapeType="1"/>
            </p:cNvSpPr>
            <p:nvPr userDrawn="1"/>
          </p:nvSpPr>
          <p:spPr bwMode="white">
            <a:xfrm>
              <a:off x="1519" y="599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Line 36"/>
            <p:cNvSpPr>
              <a:spLocks noChangeShapeType="1"/>
            </p:cNvSpPr>
            <p:nvPr userDrawn="1"/>
          </p:nvSpPr>
          <p:spPr bwMode="white">
            <a:xfrm>
              <a:off x="1519" y="645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0" y="-11113"/>
            <a:ext cx="2341563" cy="1123951"/>
            <a:chOff x="0" y="0"/>
            <a:chExt cx="1475" cy="694"/>
          </a:xfrm>
        </p:grpSpPr>
        <p:graphicFrame>
          <p:nvGraphicFramePr>
            <p:cNvPr id="1062" name="Object 38"/>
            <p:cNvGraphicFramePr>
              <a:graphicFrameLocks noChangeAspect="1"/>
            </p:cNvGraphicFramePr>
            <p:nvPr/>
          </p:nvGraphicFramePr>
          <p:xfrm>
            <a:off x="695" y="0"/>
            <a:ext cx="780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0" name="Image" r:id="rId16" imgW="3646321" imgH="3931376" progId="">
                    <p:embed/>
                  </p:oleObj>
                </mc:Choice>
                <mc:Fallback>
                  <p:oleObj name="Image" r:id="rId16" imgW="3646321" imgH="3931376" progId="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11470"/>
                        <a:stretch>
                          <a:fillRect/>
                        </a:stretch>
                      </p:blipFill>
                      <p:spPr bwMode="auto">
                        <a:xfrm>
                          <a:off x="695" y="0"/>
                          <a:ext cx="780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3" name="Object 39"/>
            <p:cNvGraphicFramePr>
              <a:graphicFrameLocks noChangeAspect="1"/>
            </p:cNvGraphicFramePr>
            <p:nvPr/>
          </p:nvGraphicFramePr>
          <p:xfrm>
            <a:off x="0" y="0"/>
            <a:ext cx="737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1" name="Image" r:id="rId18" imgW="2575783" imgH="2545301" progId="">
                    <p:embed/>
                  </p:oleObj>
                </mc:Choice>
                <mc:Fallback>
                  <p:oleObj name="Image" r:id="rId18" imgW="2575783" imgH="2545301" progId="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737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5D7DE97B-5041-489D-983B-B878C419F36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68" name="Group 44"/>
          <p:cNvGrpSpPr>
            <a:grpSpLocks/>
          </p:cNvGrpSpPr>
          <p:nvPr/>
        </p:nvGrpSpPr>
        <p:grpSpPr bwMode="auto">
          <a:xfrm>
            <a:off x="0" y="1109663"/>
            <a:ext cx="9144000" cy="169862"/>
            <a:chOff x="0" y="699"/>
            <a:chExt cx="5760" cy="107"/>
          </a:xfrm>
        </p:grpSpPr>
        <p:sp>
          <p:nvSpPr>
            <p:cNvPr id="1064" name="Rectangle 40"/>
            <p:cNvSpPr>
              <a:spLocks noChangeArrowheads="1"/>
            </p:cNvSpPr>
            <p:nvPr userDrawn="1"/>
          </p:nvSpPr>
          <p:spPr bwMode="gray">
            <a:xfrm>
              <a:off x="0" y="699"/>
              <a:ext cx="5760" cy="4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42"/>
            <p:cNvSpPr>
              <a:spLocks noChangeArrowheads="1"/>
            </p:cNvSpPr>
            <p:nvPr userDrawn="1"/>
          </p:nvSpPr>
          <p:spPr bwMode="gray">
            <a:xfrm>
              <a:off x="1476" y="713"/>
              <a:ext cx="4284" cy="93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0" y="929640"/>
            <a:ext cx="9144000" cy="365760"/>
            <a:chOff x="0" y="929640"/>
            <a:chExt cx="9144000" cy="365760"/>
          </a:xfrm>
        </p:grpSpPr>
        <p:sp>
          <p:nvSpPr>
            <p:cNvPr id="19" name="TextBox 18"/>
            <p:cNvSpPr txBox="1"/>
            <p:nvPr userDrawn="1"/>
          </p:nvSpPr>
          <p:spPr>
            <a:xfrm>
              <a:off x="0" y="929640"/>
              <a:ext cx="2362200" cy="36576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r>
                <a:rPr lang="en-US" sz="1200" b="1" baseline="0" dirty="0" smtClean="0">
                  <a:solidFill>
                    <a:schemeClr val="accent6"/>
                  </a:solidFill>
                </a:rPr>
                <a:t>MMIS - Information Systems</a:t>
              </a:r>
              <a:endParaRPr lang="en-US" sz="1200" b="1" baseline="0" dirty="0">
                <a:solidFill>
                  <a:schemeClr val="accent6"/>
                </a:solidFill>
              </a:endParaRPr>
            </a:p>
          </p:txBody>
        </p:sp>
        <p:cxnSp>
          <p:nvCxnSpPr>
            <p:cNvPr id="20" name="Straight Connector 19"/>
            <p:cNvCxnSpPr/>
            <p:nvPr userDrawn="1"/>
          </p:nvCxnSpPr>
          <p:spPr>
            <a:xfrm>
              <a:off x="0" y="1295400"/>
              <a:ext cx="9144000" cy="0"/>
            </a:xfrm>
            <a:prstGeom prst="line">
              <a:avLst/>
            </a:prstGeom>
            <a:ln w="317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2" descr="Great Seal of the State of Missouri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810000" y="6324600"/>
            <a:ext cx="1400174" cy="4762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6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6"/>
        </a:buClr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6"/>
        </a:buClr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alpha val="1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038600"/>
            <a:ext cx="6019800" cy="1066800"/>
          </a:xfrm>
        </p:spPr>
        <p:txBody>
          <a:bodyPr/>
          <a:lstStyle/>
          <a:p>
            <a:r>
              <a:rPr lang="en-US" dirty="0" smtClean="0"/>
              <a:t>MO HealthNet Oversight Committee</a:t>
            </a:r>
          </a:p>
          <a:p>
            <a:r>
              <a:rPr lang="en-US" dirty="0" smtClean="0"/>
              <a:t>December 12, 2017</a:t>
            </a:r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MHD Systems Strategy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MMIS Performance Stats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Approx. 110 million claims/encounters processed annually</a:t>
            </a:r>
          </a:p>
          <a:p>
            <a:r>
              <a:rPr lang="en-US" dirty="0" smtClean="0"/>
              <a:t>Payments in excess of $9 billion</a:t>
            </a:r>
          </a:p>
          <a:p>
            <a:r>
              <a:rPr lang="en-US" dirty="0" smtClean="0"/>
              <a:t>Average claim processing time - .58 days</a:t>
            </a:r>
          </a:p>
          <a:p>
            <a:r>
              <a:rPr lang="en-US" dirty="0" smtClean="0"/>
              <a:t>Over 99% of claims submitted electronically – POS 50%, </a:t>
            </a:r>
            <a:r>
              <a:rPr lang="en-US" dirty="0" err="1" smtClean="0"/>
              <a:t>eMomed</a:t>
            </a:r>
            <a:r>
              <a:rPr lang="en-US" dirty="0" smtClean="0"/>
              <a:t> 40%, Direct to Data Center 10%</a:t>
            </a:r>
          </a:p>
          <a:p>
            <a:r>
              <a:rPr lang="en-US" dirty="0" smtClean="0"/>
              <a:t>Over 185 million hits on </a:t>
            </a:r>
            <a:r>
              <a:rPr lang="en-US" dirty="0" err="1" smtClean="0"/>
              <a:t>eMomed</a:t>
            </a:r>
            <a:endParaRPr lang="en-US" dirty="0" smtClean="0"/>
          </a:p>
          <a:p>
            <a:r>
              <a:rPr lang="en-US" dirty="0" smtClean="0"/>
              <a:t>Over 84,000 registered </a:t>
            </a:r>
            <a:r>
              <a:rPr lang="en-US" dirty="0" err="1" smtClean="0"/>
              <a:t>eMomed</a:t>
            </a:r>
            <a:r>
              <a:rPr lang="en-US" dirty="0" smtClean="0"/>
              <a:t>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Performance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Over 38,000 Medicaid providers</a:t>
            </a:r>
          </a:p>
          <a:p>
            <a:r>
              <a:rPr lang="en-US" dirty="0" smtClean="0"/>
              <a:t>POS available 24X7</a:t>
            </a:r>
          </a:p>
          <a:p>
            <a:r>
              <a:rPr lang="en-US" dirty="0" err="1" smtClean="0"/>
              <a:t>eMomed</a:t>
            </a:r>
            <a:r>
              <a:rPr lang="en-US" dirty="0" smtClean="0"/>
              <a:t> available 24X7</a:t>
            </a:r>
          </a:p>
          <a:p>
            <a:r>
              <a:rPr lang="en-US" dirty="0" smtClean="0"/>
              <a:t>MMIS Uptime over 99 percent</a:t>
            </a:r>
          </a:p>
          <a:p>
            <a:r>
              <a:rPr lang="en-US" dirty="0" smtClean="0"/>
              <a:t>POS response times less than 5 seconds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MMIS not designed for newer service delivery/payment models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Managed Care system was built on top of FFS system which limited processing and use of encounter data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Current MMIS not as configurable/flexible as MMIS built on modern technologies</a:t>
            </a:r>
          </a:p>
        </p:txBody>
      </p:sp>
    </p:spTree>
    <p:extLst>
      <p:ext uri="{BB962C8B-B14F-4D97-AF65-F5344CB8AC3E}">
        <p14:creationId xmlns:p14="http://schemas.microsoft.com/office/powerpoint/2010/main" val="3013169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modifications take significant time, cost, </a:t>
            </a:r>
            <a:r>
              <a:rPr lang="en-US" dirty="0" smtClean="0"/>
              <a:t>resources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Built on older technologies – </a:t>
            </a:r>
            <a:r>
              <a:rPr lang="en-US" dirty="0" smtClean="0"/>
              <a:t>COBOL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Modifications made over past 35 years have made system very complex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92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CMSP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Management Services and System for Pharmacy Claims and Prior Authorization </a:t>
            </a:r>
          </a:p>
          <a:p>
            <a:r>
              <a:rPr lang="en-US" dirty="0" smtClean="0"/>
              <a:t>Designed primarily to support clinical and pharmacy programs</a:t>
            </a:r>
          </a:p>
          <a:p>
            <a:r>
              <a:rPr lang="en-US" dirty="0" smtClean="0"/>
              <a:t>Development started in 2003</a:t>
            </a:r>
          </a:p>
          <a:p>
            <a:r>
              <a:rPr lang="en-US" dirty="0" smtClean="0"/>
              <a:t>Part of Overall Missouri MMIS</a:t>
            </a:r>
          </a:p>
          <a:p>
            <a:r>
              <a:rPr lang="en-US" dirty="0" smtClean="0"/>
              <a:t>Operated by Conduent (formerly Xerox, ACS)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and Pharmacy Claims Adjudication – applies clinical and pharmacy edits and rules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Prior Authorizations and Pre-Certifications for Participant Services – automated and professional review for Inpatient, Optical, DME, Radiology, and Psychology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Drug Formulary/Preferred Drug List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Medication </a:t>
            </a:r>
            <a:r>
              <a:rPr lang="en-US" dirty="0"/>
              <a:t>Possession Ratio, Medication Therapy Management and Immunization Billing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211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CyberAccess Web Portal – providers view claims history, rules and edits applied during processing, and prior authorizations; state staff use to manage system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6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and Community Based Services Portal - supports </a:t>
            </a:r>
            <a:r>
              <a:rPr lang="en-US" dirty="0"/>
              <a:t>a</a:t>
            </a:r>
            <a:r>
              <a:rPr lang="en-US" dirty="0" smtClean="0"/>
              <a:t>ssessments and care planning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Clinical Data Analytics and Reporting – data warehouse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Information Exchange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Electronic Health Record Incentive Program – provider portal for submitting attestations for 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7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1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systems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system funding and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Enhanced funding available for claims processing and eligibility solutions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90/10 funding for system implementation costs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75/25 funding for system operation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78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 and open procurements</a:t>
            </a:r>
          </a:p>
          <a:p>
            <a:r>
              <a:rPr lang="en-US" dirty="0" smtClean="0"/>
              <a:t>Cost allocation across programs</a:t>
            </a:r>
          </a:p>
          <a:p>
            <a:r>
              <a:rPr lang="en-US" dirty="0" smtClean="0"/>
              <a:t>Modular solutions</a:t>
            </a:r>
          </a:p>
          <a:p>
            <a:r>
              <a:rPr lang="en-US" dirty="0" smtClean="0"/>
              <a:t>Reuse of solutions across State Medicaid Programs</a:t>
            </a:r>
          </a:p>
          <a:p>
            <a:r>
              <a:rPr lang="en-US" dirty="0" smtClean="0"/>
              <a:t>Independent Verification and Validation</a:t>
            </a:r>
          </a:p>
          <a:p>
            <a:r>
              <a:rPr lang="en-US" dirty="0" smtClean="0"/>
              <a:t>Certification of solutions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67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strategy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01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Integrity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for utilization review, fraud waste and abuse detection, and case management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RFP responses currently in evaluation and RFP is close to award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Data Warehouse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Creation of a Medicaid enterprise data warehouse containing all Medicaid data</a:t>
            </a:r>
          </a:p>
          <a:p>
            <a:r>
              <a:rPr lang="en-US" dirty="0" smtClean="0"/>
              <a:t>Business Intelligence Tools for dashboards, reporting and analytics</a:t>
            </a:r>
          </a:p>
          <a:p>
            <a:r>
              <a:rPr lang="en-US" dirty="0" smtClean="0"/>
              <a:t>Federal financial reporting</a:t>
            </a:r>
          </a:p>
          <a:p>
            <a:r>
              <a:rPr lang="en-US" dirty="0" smtClean="0"/>
              <a:t>External data distribution</a:t>
            </a:r>
          </a:p>
          <a:p>
            <a:r>
              <a:rPr lang="en-US" dirty="0" smtClean="0"/>
              <a:t>RFP responses currently being evaluated and close to award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Enrollment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portal for providers to enroll in Medicaid and manage their billing and payment information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Provider screening and monitoring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Draft RFP has been developed and will be released pending funding and approval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Managed Care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portal allowing participants to compare health plans, enroll, and select a primary care physician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System and services to support participant enrollment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Currently developing RFP for purchase of the system and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83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Visit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EVV system required by 21</a:t>
            </a:r>
            <a:r>
              <a:rPr lang="en-US" baseline="30000" dirty="0" smtClean="0"/>
              <a:t>st</a:t>
            </a:r>
            <a:r>
              <a:rPr lang="en-US" dirty="0" smtClean="0"/>
              <a:t> Century Cures Act</a:t>
            </a:r>
          </a:p>
          <a:p>
            <a:r>
              <a:rPr lang="en-US" dirty="0" smtClean="0"/>
              <a:t>Used to track and report in-home services</a:t>
            </a:r>
          </a:p>
          <a:p>
            <a:r>
              <a:rPr lang="en-US" dirty="0" smtClean="0"/>
              <a:t>MMIS funding available</a:t>
            </a:r>
          </a:p>
          <a:p>
            <a:r>
              <a:rPr lang="en-US" dirty="0" smtClean="0"/>
              <a:t>Currently developing strategy for procuring and implementing a State-operated EVV solution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developing strategy for replacement of claims processing, Managed Care, financial system, etc.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Solution will be built on modern technologies supporting flexibility through configuration and support newer pricing and service delivery models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Medicaid Management Information System (MMIS) – claims processing and payment system</a:t>
            </a:r>
          </a:p>
          <a:p>
            <a:r>
              <a:rPr lang="en-US" dirty="0" smtClean="0"/>
              <a:t>COBOL/Mainframe solution</a:t>
            </a:r>
          </a:p>
          <a:p>
            <a:r>
              <a:rPr lang="en-US" dirty="0" smtClean="0"/>
              <a:t>Development started in 1979</a:t>
            </a:r>
          </a:p>
          <a:p>
            <a:r>
              <a:rPr lang="en-US" dirty="0" smtClean="0"/>
              <a:t>Operated by Wipro Infocrossing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will be impacted </a:t>
            </a:r>
            <a:r>
              <a:rPr lang="en-US" dirty="0"/>
              <a:t>by program and service delivery </a:t>
            </a:r>
            <a:r>
              <a:rPr lang="en-US" dirty="0" smtClean="0"/>
              <a:t>changes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Looking for opportunities to simplify and consolidate </a:t>
            </a:r>
            <a:r>
              <a:rPr lang="en-US" dirty="0" smtClean="0"/>
              <a:t>processes and leverage COTS or open source solutions used by other state </a:t>
            </a:r>
            <a:r>
              <a:rPr lang="en-US" dirty="0" err="1" smtClean="0"/>
              <a:t>Medicaids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12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83025"/>
          </a:xfrm>
        </p:spPr>
        <p:txBody>
          <a:bodyPr/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 Enrollment, Screening, and Monitoring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Tracking Participant Eligibility – Medicaid, Medicare, CHIP, Spenddown, Ticket-To-Work, Gateway to Better Health, etc., print participant ID cards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Program Integrity – participant lock-in, provider exclusion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Claims Processing Including Adjudication, Pricing and Payment – applying hundreds of edits and several pricing methodologies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Managed </a:t>
            </a:r>
            <a:r>
              <a:rPr lang="en-US" dirty="0" smtClean="0"/>
              <a:t>Care -  participant enrollment</a:t>
            </a:r>
            <a:r>
              <a:rPr lang="en-US" dirty="0"/>
              <a:t>, </a:t>
            </a:r>
            <a:r>
              <a:rPr lang="en-US" dirty="0" smtClean="0"/>
              <a:t>encounter data processing, capitation payment, performance withholds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51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- federal financial reporting, receivables, </a:t>
            </a:r>
            <a:r>
              <a:rPr lang="en-US" dirty="0" smtClean="0"/>
              <a:t>payables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Drug Rebate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Premium Collections – CHIP, Spenddown, Ticket-To-Work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4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Processing Prior Authorizations and Pre-Certifications for Services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Third Party Liability – cost avoidance and cost </a:t>
            </a:r>
            <a:r>
              <a:rPr lang="en-US" dirty="0" smtClean="0"/>
              <a:t>recoveries, Health Insurance Premium Payment (HIPP) Program, Medicare Buy-In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6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eMOMED Web Portal – Providers </a:t>
            </a:r>
            <a:r>
              <a:rPr lang="en-US" dirty="0" smtClean="0"/>
              <a:t>use </a:t>
            </a:r>
            <a:r>
              <a:rPr lang="en-US" dirty="0"/>
              <a:t>to </a:t>
            </a:r>
            <a:r>
              <a:rPr lang="en-US" dirty="0" smtClean="0"/>
              <a:t>submit </a:t>
            </a:r>
            <a:r>
              <a:rPr lang="en-US" dirty="0"/>
              <a:t>and </a:t>
            </a:r>
            <a:r>
              <a:rPr lang="en-US" dirty="0" smtClean="0"/>
              <a:t>view claims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Electronic data interchange (EDI) solutions for information exchange with providers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eMMIS</a:t>
            </a:r>
            <a:r>
              <a:rPr lang="en-US" dirty="0" smtClean="0"/>
              <a:t> Portal – State staff use to interact with the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Decision Support System and Data </a:t>
            </a:r>
            <a:r>
              <a:rPr lang="en-US" dirty="0" smtClean="0"/>
              <a:t>Warehouse – internal and external data requests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Claims and Encounter Data </a:t>
            </a:r>
            <a:r>
              <a:rPr lang="en-US" dirty="0" smtClean="0"/>
              <a:t>History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Faxing and Imaging System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Workflow management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71455"/>
      </p:ext>
    </p:extLst>
  </p:cSld>
  <p:clrMapOvr>
    <a:masterClrMapping/>
  </p:clrMapOvr>
</p:sld>
</file>

<file path=ppt/theme/theme1.xml><?xml version="1.0" encoding="utf-8"?>
<a:theme xmlns:a="http://schemas.openxmlformats.org/drawingml/2006/main" name="ms01_1">
  <a:themeElements>
    <a:clrScheme name="ms01_1 1">
      <a:dk1>
        <a:srgbClr val="1D528D"/>
      </a:dk1>
      <a:lt1>
        <a:srgbClr val="FFFFFF"/>
      </a:lt1>
      <a:dk2>
        <a:srgbClr val="000000"/>
      </a:dk2>
      <a:lt2>
        <a:srgbClr val="B2B2B2"/>
      </a:lt2>
      <a:accent1>
        <a:srgbClr val="2D6BC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BAE0"/>
      </a:accent5>
      <a:accent6>
        <a:srgbClr val="E78A00"/>
      </a:accent6>
      <a:hlink>
        <a:srgbClr val="9999FF"/>
      </a:hlink>
      <a:folHlink>
        <a:srgbClr val="969696"/>
      </a:folHlink>
    </a:clrScheme>
    <a:fontScheme name="MMIS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1D528D"/>
        </a:dk1>
        <a:lt1>
          <a:srgbClr val="FFFFFF"/>
        </a:lt1>
        <a:dk2>
          <a:srgbClr val="000000"/>
        </a:dk2>
        <a:lt2>
          <a:srgbClr val="B2B2B2"/>
        </a:lt2>
        <a:accent1>
          <a:srgbClr val="2D6BC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BA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808080"/>
        </a:dk1>
        <a:lt1>
          <a:srgbClr val="FFFFFF"/>
        </a:lt1>
        <a:dk2>
          <a:srgbClr val="000000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TP001136802</AuthoringAssetId>
    <AssetId xmlns="145c5697-5eb5-440b-b2f1-a8273fb59250">TS001136802</Asse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1BE12312-5774-41A6-ACBD-A59277CC4D38}">
  <ds:schemaRefs>
    <ds:schemaRef ds:uri="145c5697-5eb5-440b-b2f1-a8273fb59250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F7F19FB-2ABF-43DE-8322-06EEB62BEF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673095A-EB3A-4F57-8FE9-444DAF31705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A3DF076-883C-4341-8BEF-C9442ECDB0CC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875</Words>
  <Application>Microsoft Office PowerPoint</Application>
  <PresentationFormat>On-screen Show (4:3)</PresentationFormat>
  <Paragraphs>120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Impact</vt:lpstr>
      <vt:lpstr>Wingdings</vt:lpstr>
      <vt:lpstr>Wingdings 2</vt:lpstr>
      <vt:lpstr>ms01_1</vt:lpstr>
      <vt:lpstr>Image</vt:lpstr>
      <vt:lpstr>MHD Systems Strategy</vt:lpstr>
      <vt:lpstr>Today’s systems</vt:lpstr>
      <vt:lpstr>MMIS Background</vt:lpstr>
      <vt:lpstr>MMIS Functions</vt:lpstr>
      <vt:lpstr>MMIS Functions</vt:lpstr>
      <vt:lpstr>MMIS Functions</vt:lpstr>
      <vt:lpstr>MMIS Functions</vt:lpstr>
      <vt:lpstr>MMIS Functions</vt:lpstr>
      <vt:lpstr>MMIS Functions</vt:lpstr>
      <vt:lpstr>MMIS Performance Stats</vt:lpstr>
      <vt:lpstr>MMIS Performance Stats</vt:lpstr>
      <vt:lpstr>MMIS Challenges</vt:lpstr>
      <vt:lpstr>MMIS Challenges</vt:lpstr>
      <vt:lpstr>CMSP Background</vt:lpstr>
      <vt:lpstr>CMSP Functions</vt:lpstr>
      <vt:lpstr>CMSP Functions</vt:lpstr>
      <vt:lpstr>CMSP Functions</vt:lpstr>
      <vt:lpstr>CMSP Functions</vt:lpstr>
      <vt:lpstr>CMSP Functions</vt:lpstr>
      <vt:lpstr>CMS system funding and requirements</vt:lpstr>
      <vt:lpstr>CMS Funding</vt:lpstr>
      <vt:lpstr>CMS Requirements</vt:lpstr>
      <vt:lpstr>Systems strategy</vt:lpstr>
      <vt:lpstr>Program Integrity Module</vt:lpstr>
      <vt:lpstr>Enterprise Data Warehouse</vt:lpstr>
      <vt:lpstr>Provider Enrollment Module</vt:lpstr>
      <vt:lpstr>Managed Care Enrollment</vt:lpstr>
      <vt:lpstr>Electronic Visit Verification</vt:lpstr>
      <vt:lpstr>MMIS Strategy</vt:lpstr>
      <vt:lpstr>MMIS Strategy</vt:lpstr>
      <vt:lpstr>Questions</vt:lpstr>
    </vt:vector>
  </TitlesOfParts>
  <Company>Theme Gallery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presentation slides (Focus on technology design)</dc:title>
  <dc:creator>Theme Gallery</dc:creator>
  <cp:lastModifiedBy>Kemna, Luann</cp:lastModifiedBy>
  <cp:revision>54</cp:revision>
  <dcterms:created xsi:type="dcterms:W3CDTF">2004-07-10T03:06:56Z</dcterms:created>
  <dcterms:modified xsi:type="dcterms:W3CDTF">2023-10-18T14:28:07Z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gNumber">
    <vt:lpwstr>490681L</vt:lpwstr>
  </property>
  <property fmtid="{D5CDD505-2E9C-101B-9397-08002B2CF9AE}" pid="3" name="TPInstallLocation">
    <vt:lpwstr>{Document Themes}</vt:lpwstr>
  </property>
  <property fmtid="{D5CDD505-2E9C-101B-9397-08002B2CF9AE}" pid="4" name="PrimaryImageGen">
    <vt:lpwstr>1</vt:lpwstr>
  </property>
  <property fmtid="{D5CDD505-2E9C-101B-9397-08002B2CF9AE}" pid="5" name="display_urn:schemas-microsoft-com:office:office#APAuthor">
    <vt:lpwstr>REDMOND\cynvey</vt:lpwstr>
  </property>
  <property fmtid="{D5CDD505-2E9C-101B-9397-08002B2CF9AE}" pid="6" name="APAuthor">
    <vt:lpwstr>191</vt:lpwstr>
  </property>
  <property fmtid="{D5CDD505-2E9C-101B-9397-08002B2CF9AE}" pid="7" name="Milestone">
    <vt:lpwstr>Continuous</vt:lpwstr>
  </property>
  <property fmtid="{D5CDD505-2E9C-101B-9397-08002B2CF9AE}" pid="8" name="TPAppVersion">
    <vt:lpwstr>11</vt:lpwstr>
  </property>
  <property fmtid="{D5CDD505-2E9C-101B-9397-08002B2CF9AE}" pid="9" name="TPCommandLine">
    <vt:lpwstr>{PP} {FilePath}</vt:lpwstr>
  </property>
  <property fmtid="{D5CDD505-2E9C-101B-9397-08002B2CF9AE}" pid="10" name="IsSearchable">
    <vt:lpwstr>0</vt:lpwstr>
  </property>
  <property fmtid="{D5CDD505-2E9C-101B-9397-08002B2CF9AE}" pid="11" name="NumericId">
    <vt:lpwstr>-1.00000000000000</vt:lpwstr>
  </property>
  <property fmtid="{D5CDD505-2E9C-101B-9397-08002B2CF9AE}" pid="12" name="PublishTargets">
    <vt:lpwstr>OfficeOnline</vt:lpwstr>
  </property>
  <property fmtid="{D5CDD505-2E9C-101B-9397-08002B2CF9AE}" pid="13" name="TPLaunchHelpLinkType">
    <vt:lpwstr>Template</vt:lpwstr>
  </property>
  <property fmtid="{D5CDD505-2E9C-101B-9397-08002B2CF9AE}" pid="14" name="TPFriendlyName">
    <vt:lpwstr>Sample presentation slides (Focus on technology design)</vt:lpwstr>
  </property>
  <property fmtid="{D5CDD505-2E9C-101B-9397-08002B2CF9AE}" pid="15" name="display_urn:schemas-microsoft-com:office:office#APEditor">
    <vt:lpwstr>REDMOND\v-luannv</vt:lpwstr>
  </property>
  <property fmtid="{D5CDD505-2E9C-101B-9397-08002B2CF9AE}" pid="16" name="APEditor">
    <vt:lpwstr>92</vt:lpwstr>
  </property>
  <property fmtid="{D5CDD505-2E9C-101B-9397-08002B2CF9AE}" pid="17" name="Provider">
    <vt:lpwstr>EY001138790</vt:lpwstr>
  </property>
  <property fmtid="{D5CDD505-2E9C-101B-9397-08002B2CF9AE}" pid="18" name="SourceTitle">
    <vt:lpwstr>Sample presentation slides (Focus on technology design)</vt:lpwstr>
  </property>
  <property fmtid="{D5CDD505-2E9C-101B-9397-08002B2CF9AE}" pid="19" name="TPApplication">
    <vt:lpwstr>PowerPoint</vt:lpwstr>
  </property>
  <property fmtid="{D5CDD505-2E9C-101B-9397-08002B2CF9AE}" pid="20" name="TPLaunchHelpLink">
    <vt:lpwstr/>
  </property>
  <property fmtid="{D5CDD505-2E9C-101B-9397-08002B2CF9AE}" pid="21" name="TemplateType">
    <vt:lpwstr>Presentations</vt:lpwstr>
  </property>
  <property fmtid="{D5CDD505-2E9C-101B-9397-08002B2CF9AE}" pid="22" name="OpenTemplate">
    <vt:lpwstr>1</vt:lpwstr>
  </property>
  <property fmtid="{D5CDD505-2E9C-101B-9397-08002B2CF9AE}" pid="23" name="UACurrentWords">
    <vt:lpwstr>0</vt:lpwstr>
  </property>
  <property fmtid="{D5CDD505-2E9C-101B-9397-08002B2CF9AE}" pid="24" name="UALocRecommendation">
    <vt:lpwstr>Localize</vt:lpwstr>
  </property>
  <property fmtid="{D5CDD505-2E9C-101B-9397-08002B2CF9AE}" pid="25" name="Applications">
    <vt:lpwstr>67;#PowerPoint - Design Templt 12;#79;#Template 12;#66;#PowerPoint - Design Templt 2003;#64;#PowerPoint 2003;#65;#Microsoft Office PowerPoint 2007;#182;#Office XP</vt:lpwstr>
  </property>
  <property fmtid="{D5CDD505-2E9C-101B-9397-08002B2CF9AE}" pid="26" name="TemplateStatus">
    <vt:lpwstr>Complete</vt:lpwstr>
  </property>
  <property fmtid="{D5CDD505-2E9C-101B-9397-08002B2CF9AE}" pid="27" name="ContentTypeId">
    <vt:lpwstr>0x0101006025706CF4CD034688BEBAE97A2E701D020200C3831ACA17D8814887A164412888521E</vt:lpwstr>
  </property>
  <property fmtid="{D5CDD505-2E9C-101B-9397-08002B2CF9AE}" pid="28" name="IsDeleted">
    <vt:lpwstr>0</vt:lpwstr>
  </property>
  <property fmtid="{D5CDD505-2E9C-101B-9397-08002B2CF9AE}" pid="29" name="ShowIn">
    <vt:lpwstr>Show everywhere</vt:lpwstr>
  </property>
  <property fmtid="{D5CDD505-2E9C-101B-9397-08002B2CF9AE}" pid="30" name="PublishStatusLookup">
    <vt:lpwstr>259425</vt:lpwstr>
  </property>
  <property fmtid="{D5CDD505-2E9C-101B-9397-08002B2CF9AE}" pid="31" name="TPClientViewer">
    <vt:lpwstr>Microsoft Office PowerPoint</vt:lpwstr>
  </property>
  <property fmtid="{D5CDD505-2E9C-101B-9397-08002B2CF9AE}" pid="32" name="TPComponent">
    <vt:lpwstr>PPTFiles</vt:lpwstr>
  </property>
  <property fmtid="{D5CDD505-2E9C-101B-9397-08002B2CF9AE}" pid="33" name="TPNamespace">
    <vt:lpwstr>POWERPNT</vt:lpwstr>
  </property>
  <property fmtid="{D5CDD505-2E9C-101B-9397-08002B2CF9AE}" pid="34" name="APTrustLevel">
    <vt:lpwstr>1.00000000000000</vt:lpwstr>
  </property>
  <property fmtid="{D5CDD505-2E9C-101B-9397-08002B2CF9AE}" pid="35" name="TrustLevel">
    <vt:lpwstr>Microsoft Managed Content</vt:lpwstr>
  </property>
  <property fmtid="{D5CDD505-2E9C-101B-9397-08002B2CF9AE}" pid="36" name="Content Type">
    <vt:lpwstr>OOFile</vt:lpwstr>
  </property>
</Properties>
</file>