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11"/>
  </p:notesMasterIdLst>
  <p:handoutMasterIdLst>
    <p:handoutMasterId r:id="rId12"/>
  </p:handoutMasterIdLst>
  <p:sldIdLst>
    <p:sldId id="256" r:id="rId2"/>
    <p:sldId id="875" r:id="rId3"/>
    <p:sldId id="876" r:id="rId4"/>
    <p:sldId id="877" r:id="rId5"/>
    <p:sldId id="844" r:id="rId6"/>
    <p:sldId id="866" r:id="rId7"/>
    <p:sldId id="878" r:id="rId8"/>
    <p:sldId id="872" r:id="rId9"/>
    <p:sldId id="86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y Ludlam" initials="J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E264AF"/>
    <a:srgbClr val="CC0066"/>
    <a:srgbClr val="0099CC"/>
    <a:srgbClr val="0083C4"/>
    <a:srgbClr val="0075B0"/>
    <a:srgbClr val="005782"/>
    <a:srgbClr val="004568"/>
    <a:srgbClr val="006699"/>
    <a:srgbClr val="004D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40" autoAdjust="0"/>
    <p:restoredTop sz="86376" autoAdjust="0"/>
  </p:normalViewPr>
  <p:slideViewPr>
    <p:cSldViewPr>
      <p:cViewPr varScale="1">
        <p:scale>
          <a:sx n="55" d="100"/>
          <a:sy n="55" d="100"/>
        </p:scale>
        <p:origin x="1310" y="38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73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FY23%20Pharmacy%20Fiscal\Table%2021(23)%20Report%20w%20wout%20duals\Master_05-23%20w%20%20wout%20dual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Elizabeth%20S\PA%20DUR%20Worksheets\PA%20DUR%20Powerpoint%20worksheets\%25%20of%20Pharmacy%20Spend%20Total%20fytd%2023%20Table%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Elizabeth%20S\PA%20DUR%20Worksheets\PA%20DUR%20Powerpoint%20worksheets\%25%20of%20Pharmacy%20Spend%20Total%20fytd%2023%20Table%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BUDGET\fy23supp%20projections\Pharmacy\Hep%20C%20Expenditure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Elizabeth%20S\PA%20DUR%20Worksheets\PA%20DUR%20Powerpoint%20worksheets\PUPM%20Large%20Eligibility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Elizabeth%20S\PA%20DUR%20Worksheets\PA%20DUR%20Powerpoint%20worksheets\FY19-FYTD22%20Rare%20Disease%20Pharmacy%20Spend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800" b="1" baseline="0">
                <a:solidFill>
                  <a:schemeClr val="tx1"/>
                </a:solidFill>
              </a:rPr>
              <a:t>May 2023 </a:t>
            </a:r>
            <a:r>
              <a:rPr lang="en-US" sz="2800" b="1">
                <a:solidFill>
                  <a:schemeClr val="tx1"/>
                </a:solidFill>
              </a:rPr>
              <a:t>Enrollees and Expenditures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'New Chart'!$J$2</c:f>
              <c:strCache>
                <c:ptCount val="1"/>
                <c:pt idx="0">
                  <c:v>Disabled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Disabled</a:t>
                    </a:r>
                    <a:r>
                      <a:rPr lang="en-US" baseline="0"/>
                      <a:t> </a:t>
                    </a:r>
                    <a:fld id="{00FAEF97-E38D-4704-A005-55EC9C2538B5}" type="VALUE">
                      <a:rPr lang="en-US"/>
                      <a:pPr/>
                      <a:t>[VALUE]</a:t>
                    </a:fld>
                    <a:endParaRPr 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192E-45AF-B9B1-59D38A43287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Disabled </a:t>
                    </a:r>
                    <a:fld id="{0645293B-0F8B-44A0-9A28-684975132474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92E-45AF-B9B1-59D38A4328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'New Chart'!$K$1:$L$1</c:f>
              <c:strCache>
                <c:ptCount val="2"/>
                <c:pt idx="0">
                  <c:v>May 2023 Enrollees
Total=1,517,170</c:v>
                </c:pt>
                <c:pt idx="1">
                  <c:v>July 2022-May 2023 Expenditures
Total=$1,730,624,012</c:v>
                </c:pt>
              </c:strCache>
            </c:strRef>
          </c:cat>
          <c:val>
            <c:numRef>
              <c:f>'New Chart'!$K$2:$L$2</c:f>
              <c:numCache>
                <c:formatCode>0%</c:formatCode>
                <c:ptCount val="2"/>
                <c:pt idx="0">
                  <c:v>0.10973127599412064</c:v>
                </c:pt>
                <c:pt idx="1">
                  <c:v>0.38192952854972867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92E-45AF-B9B1-59D38A432879}"/>
            </c:ext>
          </c:extLst>
        </c:ser>
        <c:ser>
          <c:idx val="1"/>
          <c:order val="1"/>
          <c:tx>
            <c:strRef>
              <c:f>'New Chart'!$J$3</c:f>
              <c:strCache>
                <c:ptCount val="1"/>
                <c:pt idx="0">
                  <c:v>Elderly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Elderly </a:t>
                    </a:r>
                    <a:fld id="{C6EF8E75-38AB-476F-BD51-1D5D26F69883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92E-45AF-B9B1-59D38A43287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Elderly </a:t>
                    </a:r>
                    <a:fld id="{24048286-0411-478D-8321-99F1473590EC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192E-45AF-B9B1-59D38A4328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'New Chart'!$K$1:$L$1</c:f>
              <c:strCache>
                <c:ptCount val="2"/>
                <c:pt idx="0">
                  <c:v>May 2023 Enrollees
Total=1,517,170</c:v>
                </c:pt>
                <c:pt idx="1">
                  <c:v>July 2022-May 2023 Expenditures
Total=$1,730,624,012</c:v>
                </c:pt>
              </c:strCache>
            </c:strRef>
          </c:cat>
          <c:val>
            <c:numRef>
              <c:f>'New Chart'!$K$3:$L$3</c:f>
              <c:numCache>
                <c:formatCode>0%</c:formatCode>
                <c:ptCount val="2"/>
                <c:pt idx="0">
                  <c:v>5.4733484052545196E-2</c:v>
                </c:pt>
                <c:pt idx="1">
                  <c:v>2.6607535594507861E-2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92E-45AF-B9B1-59D38A432879}"/>
            </c:ext>
          </c:extLst>
        </c:ser>
        <c:ser>
          <c:idx val="2"/>
          <c:order val="2"/>
          <c:tx>
            <c:strRef>
              <c:f>'New Chart'!$J$4</c:f>
              <c:strCache>
                <c:ptCount val="1"/>
                <c:pt idx="0">
                  <c:v>Other(children, custodial parents, pregnant women)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4000" dirty="0"/>
                      <a:t>Other</a:t>
                    </a:r>
                  </a:p>
                  <a:p>
                    <a:r>
                      <a:rPr lang="en-US" sz="1400" dirty="0"/>
                      <a:t>(</a:t>
                    </a:r>
                    <a:r>
                      <a:rPr lang="en-US" sz="1400" dirty="0" err="1"/>
                      <a:t>Children,Custodial</a:t>
                    </a:r>
                    <a:r>
                      <a:rPr lang="en-US" sz="1400" baseline="0" dirty="0"/>
                      <a:t> Parents, Pregnant Women)</a:t>
                    </a:r>
                    <a:endParaRPr lang="en-US" sz="1400" dirty="0"/>
                  </a:p>
                  <a:p>
                    <a:fld id="{EA2172E2-6BED-4A25-9994-1EA3DF12C703}" type="VALUE">
                      <a:rPr lang="en-US" sz="400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192E-45AF-B9B1-59D38A43287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4000" dirty="0"/>
                      <a:t>Other</a:t>
                    </a:r>
                  </a:p>
                  <a:p>
                    <a:r>
                      <a:rPr lang="en-US" sz="1400" dirty="0"/>
                      <a:t>(Children,</a:t>
                    </a:r>
                    <a:r>
                      <a:rPr lang="en-US" sz="1400" baseline="0" dirty="0"/>
                      <a:t> Custodial Parents, Pregnant Women)</a:t>
                    </a:r>
                    <a:endParaRPr lang="en-US" sz="1400" dirty="0"/>
                  </a:p>
                  <a:p>
                    <a:fld id="{03F057D3-0BAE-4D12-9803-C11CEC694B38}" type="VALUE">
                      <a:rPr lang="en-US" sz="400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192E-45AF-B9B1-59D38A43287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'New Chart'!$K$1:$L$1</c:f>
              <c:strCache>
                <c:ptCount val="2"/>
                <c:pt idx="0">
                  <c:v>May 2023 Enrollees
Total=1,517,170</c:v>
                </c:pt>
                <c:pt idx="1">
                  <c:v>July 2022-May 2023 Expenditures
Total=$1,730,624,012</c:v>
                </c:pt>
              </c:strCache>
            </c:strRef>
          </c:cat>
          <c:val>
            <c:numRef>
              <c:f>'New Chart'!$K$4:$L$4</c:f>
              <c:numCache>
                <c:formatCode>0%</c:formatCode>
                <c:ptCount val="2"/>
                <c:pt idx="0">
                  <c:v>0.83553523995333412</c:v>
                </c:pt>
                <c:pt idx="1">
                  <c:v>0.59146293585576348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92E-45AF-B9B1-59D38A43287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43814976"/>
        <c:axId val="543813336"/>
      </c:barChart>
      <c:catAx>
        <c:axId val="543814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3813336"/>
        <c:crosses val="autoZero"/>
        <c:auto val="1"/>
        <c:lblAlgn val="ctr"/>
        <c:lblOffset val="100"/>
        <c:noMultiLvlLbl val="0"/>
      </c:catAx>
      <c:valAx>
        <c:axId val="543813336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543814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0" i="0" u="none" strike="noStrike" cap="all" baseline="0">
                <a:solidFill>
                  <a:schemeClr val="tx1"/>
                </a:solidFill>
                <a:effectLst/>
              </a:rPr>
              <a:t>July 2022-May 2023 MO HealthNet </a:t>
            </a:r>
            <a:br>
              <a:rPr lang="en-US" sz="2400" b="0" i="0" u="none" strike="noStrike" cap="all" baseline="0">
                <a:solidFill>
                  <a:schemeClr val="tx1"/>
                </a:solidFill>
                <a:effectLst/>
              </a:rPr>
            </a:br>
            <a:r>
              <a:rPr lang="en-US" sz="2400" b="0" i="0" u="none" strike="noStrike" cap="all" baseline="0">
                <a:solidFill>
                  <a:schemeClr val="tx1"/>
                </a:solidFill>
                <a:effectLst/>
              </a:rPr>
              <a:t>Expenditures by Service</a:t>
            </a:r>
            <a:endParaRPr lang="en-US" sz="2400" b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9434852134541317"/>
          <c:y val="1.54738878143133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cap="all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4AF-4CB6-8383-85B0D1D87CC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4AF-4CB6-8383-85B0D1D87CC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4AF-4CB6-8383-85B0D1D87CC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D4AF-4CB6-8383-85B0D1D87CC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D4AF-4CB6-8383-85B0D1D87CC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D4AF-4CB6-8383-85B0D1D87CC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D4AF-4CB6-8383-85B0D1D87CC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D4AF-4CB6-8383-85B0D1D87CC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D4AF-4CB6-8383-85B0D1D87CC2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D4AF-4CB6-8383-85B0D1D87CC2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D4AF-4CB6-8383-85B0D1D87CC2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D4AF-4CB6-8383-85B0D1D87CC2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D4AF-4CB6-8383-85B0D1D87CC2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B-D4AF-4CB6-8383-85B0D1D87CC2}"/>
              </c:ext>
            </c:extLst>
          </c:dPt>
          <c:dLbls>
            <c:dLbl>
              <c:idx val="0"/>
              <c:layout>
                <c:manualLayout>
                  <c:x val="-4.183007110014185E-2"/>
                  <c:y val="5.157962604771092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4AF-4CB6-8383-85B0D1D87CC2}"/>
                </c:ext>
              </c:extLst>
            </c:dLbl>
            <c:dLbl>
              <c:idx val="1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D4AF-4CB6-8383-85B0D1D87CC2}"/>
                </c:ext>
              </c:extLst>
            </c:dLbl>
            <c:dLbl>
              <c:idx val="2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D4AF-4CB6-8383-85B0D1D87CC2}"/>
                </c:ext>
              </c:extLst>
            </c:dLbl>
            <c:dLbl>
              <c:idx val="3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D4AF-4CB6-8383-85B0D1D87CC2}"/>
                </c:ext>
              </c:extLst>
            </c:dLbl>
            <c:dLbl>
              <c:idx val="4"/>
              <c:layout>
                <c:manualLayout>
                  <c:x val="0"/>
                  <c:y val="-2.321083172147002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4AF-4CB6-8383-85B0D1D87CC2}"/>
                </c:ext>
              </c:extLst>
            </c:dLbl>
            <c:dLbl>
              <c:idx val="5"/>
              <c:layout>
                <c:manualLayout>
                  <c:x val="-1.0457517775035462E-2"/>
                  <c:y val="7.7369439071566732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4AF-4CB6-8383-85B0D1D87CC2}"/>
                </c:ext>
              </c:extLst>
            </c:dLbl>
            <c:dLbl>
              <c:idx val="6"/>
              <c:layout>
                <c:manualLayout>
                  <c:x val="2.4216524216524215E-2"/>
                  <c:y val="-2.0833336440189757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4AF-4CB6-8383-85B0D1D87CC2}"/>
                </c:ext>
              </c:extLst>
            </c:dLbl>
            <c:dLbl>
              <c:idx val="7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600" b="1"/>
                      <a:t> </a:t>
                    </a:r>
                    <a:fld id="{EA6AC64B-A1AA-4FB3-A5AE-95779B988C75}" type="CATEGORYNAME">
                      <a:rPr lang="en-US" sz="1600" b="1"/>
                      <a:pPr>
                        <a:defRPr sz="1600"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sz="1600" b="1" baseline="0"/>
                      <a:t>
</a:t>
                    </a:r>
                    <a:fld id="{17833D13-21D7-407D-A372-EED24A4D37EC}" type="PERCENTAGE">
                      <a:rPr lang="en-US" sz="1600" b="1" baseline="0"/>
                      <a:pPr>
                        <a:defRPr sz="1600">
                          <a:solidFill>
                            <a:schemeClr val="accent1"/>
                          </a:solidFill>
                        </a:defRPr>
                      </a:pPr>
                      <a:t>[PERCENTAGE]</a:t>
                    </a:fld>
                    <a:endParaRPr lang="en-US" sz="1600" b="1" baseline="0"/>
                  </a:p>
                </c:rich>
              </c:tx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D4AF-4CB6-8383-85B0D1D87CC2}"/>
                </c:ext>
              </c:extLst>
            </c:dLbl>
            <c:dLbl>
              <c:idx val="8"/>
              <c:layout>
                <c:manualLayout>
                  <c:x val="-8.3660183502703184E-2"/>
                  <c:y val="-4.8362569846482022E-4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4AF-4CB6-8383-85B0D1D87CC2}"/>
                </c:ext>
              </c:extLst>
            </c:dLbl>
            <c:dLbl>
              <c:idx val="9"/>
              <c:layout>
                <c:manualLayout>
                  <c:x val="-2.2792022792022817E-2"/>
                  <c:y val="-1.8939396763808871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4AF-4CB6-8383-85B0D1D87CC2}"/>
                </c:ext>
              </c:extLst>
            </c:dLbl>
            <c:dLbl>
              <c:idx val="10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5-D4AF-4CB6-8383-85B0D1D87CC2}"/>
                </c:ext>
              </c:extLst>
            </c:dLbl>
            <c:dLbl>
              <c:idx val="11"/>
              <c:layout>
                <c:manualLayout>
                  <c:x val="-1.2183637301747537E-2"/>
                  <c:y val="-4.851706760276002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4AF-4CB6-8383-85B0D1D87CC2}"/>
                </c:ext>
              </c:extLst>
            </c:dLbl>
            <c:dLbl>
              <c:idx val="12"/>
              <c:layout>
                <c:manualLayout>
                  <c:x val="5.5773428133522464E-2"/>
                  <c:y val="-7.7369439071566732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1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4AF-4CB6-8383-85B0D1D87CC2}"/>
                </c:ext>
              </c:extLst>
            </c:dLbl>
            <c:dLbl>
              <c:idx val="13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2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D4AF-4CB6-8383-85B0D1D87CC2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'ExpendFYTD23 Table 21'!$A$30:$A$42</c:f>
              <c:strCache>
                <c:ptCount val="13"/>
                <c:pt idx="0">
                  <c:v>Nursing Facilities</c:v>
                </c:pt>
                <c:pt idx="1">
                  <c:v>Hospitals</c:v>
                </c:pt>
                <c:pt idx="2">
                  <c:v>Dental Services</c:v>
                </c:pt>
                <c:pt idx="3">
                  <c:v>Pharmacy</c:v>
                </c:pt>
                <c:pt idx="4">
                  <c:v>Part D Copays</c:v>
                </c:pt>
                <c:pt idx="5">
                  <c:v>Physician Related</c:v>
                </c:pt>
                <c:pt idx="6">
                  <c:v>In-Home Services</c:v>
                </c:pt>
                <c:pt idx="7">
                  <c:v>Rehab &amp; Spec Svcs</c:v>
                </c:pt>
                <c:pt idx="8">
                  <c:v>Buy-In Premiums</c:v>
                </c:pt>
                <c:pt idx="9">
                  <c:v>Mental Health Services</c:v>
                </c:pt>
                <c:pt idx="10">
                  <c:v>State Institutions</c:v>
                </c:pt>
                <c:pt idx="11">
                  <c:v>EPSDT Services</c:v>
                </c:pt>
                <c:pt idx="12">
                  <c:v>Managed Care Premiums</c:v>
                </c:pt>
              </c:strCache>
            </c:strRef>
          </c:cat>
          <c:val>
            <c:numRef>
              <c:f>'ExpendFYTD23 Table 21'!$B$30:$B$42</c:f>
              <c:numCache>
                <c:formatCode>"$"#,##0</c:formatCode>
                <c:ptCount val="13"/>
                <c:pt idx="0">
                  <c:v>1061241952.1600001</c:v>
                </c:pt>
                <c:pt idx="1">
                  <c:v>1408830329.1599998</c:v>
                </c:pt>
                <c:pt idx="2">
                  <c:v>10531323.470000001</c:v>
                </c:pt>
                <c:pt idx="3">
                  <c:v>1730624012.02</c:v>
                </c:pt>
                <c:pt idx="4">
                  <c:v>2102483.25</c:v>
                </c:pt>
                <c:pt idx="5">
                  <c:v>450872802.18000007</c:v>
                </c:pt>
                <c:pt idx="6">
                  <c:v>1089728375.5899999</c:v>
                </c:pt>
                <c:pt idx="7">
                  <c:v>259519423.47</c:v>
                </c:pt>
                <c:pt idx="8">
                  <c:v>307586236.60000002</c:v>
                </c:pt>
                <c:pt idx="9">
                  <c:v>2247766022.1999998</c:v>
                </c:pt>
                <c:pt idx="10">
                  <c:v>162943913.41999999</c:v>
                </c:pt>
                <c:pt idx="11">
                  <c:v>134613458.46000001</c:v>
                </c:pt>
                <c:pt idx="12">
                  <c:v>4581198371.0900002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D4AF-4CB6-8383-85B0D1D87CC2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>
                <a:solidFill>
                  <a:schemeClr val="tx1"/>
                </a:solidFill>
              </a:rPr>
              <a:t>FY20-FY23(July</a:t>
            </a:r>
            <a:r>
              <a:rPr lang="en-US" sz="2400" b="1" baseline="0">
                <a:solidFill>
                  <a:schemeClr val="tx1"/>
                </a:solidFill>
              </a:rPr>
              <a:t> 22-May 23)</a:t>
            </a:r>
            <a:r>
              <a:rPr lang="en-US" sz="2400" b="1">
                <a:solidFill>
                  <a:schemeClr val="tx1"/>
                </a:solidFill>
              </a:rPr>
              <a:t> EXPENDITURES</a:t>
            </a:r>
            <a:r>
              <a:rPr lang="en-US" sz="2400" b="1" baseline="0">
                <a:solidFill>
                  <a:schemeClr val="tx1"/>
                </a:solidFill>
              </a:rPr>
              <a:t> </a:t>
            </a:r>
            <a:endParaRPr lang="en-US" sz="2400" b="1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'New Slide'!$A$1:$C$1</c:f>
              <c:strCache>
                <c:ptCount val="1"/>
                <c:pt idx="0">
                  <c:v>Total Medicaid Expenditures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$9.4b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DBC-47F2-B10E-1BB7EDFE9E6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$10.0b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3DBC-47F2-B10E-1BB7EDFE9E6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$11.1b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3DBC-47F2-B10E-1BB7EDFE9E6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$13.4b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3DBC-47F2-B10E-1BB7EDFE9E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'New Slide'!$O$4:$O$7</c:f>
              <c:numCache>
                <c:formatCode>"$"#,##0</c:formatCode>
                <c:ptCount val="4"/>
                <c:pt idx="0">
                  <c:v>9390702623.5</c:v>
                </c:pt>
                <c:pt idx="1">
                  <c:v>10039408654.389999</c:v>
                </c:pt>
                <c:pt idx="2">
                  <c:v>11098424838.870003</c:v>
                </c:pt>
                <c:pt idx="3">
                  <c:v>13447558701.959999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DBC-47F2-B10E-1BB7EDFE9E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49914000"/>
        <c:axId val="549919904"/>
      </c:barChart>
      <c:lineChart>
        <c:grouping val="standard"/>
        <c:varyColors val="0"/>
        <c:ser>
          <c:idx val="1"/>
          <c:order val="1"/>
          <c:tx>
            <c:strRef>
              <c:f>'New Slide'!$A$10:$B$10</c:f>
              <c:strCache>
                <c:ptCount val="1"/>
                <c:pt idx="0">
                  <c:v>Total Pharmacy Expenditures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$1.3b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3DBC-47F2-B10E-1BB7EDFE9E6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$1.4b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3DBC-47F2-B10E-1BB7EDFE9E6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$1.5b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3DBC-47F2-B10E-1BB7EDFE9E6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$1.7b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3DBC-47F2-B10E-1BB7EDFE9E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('New Slide'!$B$4,'New Slide'!$B$5,'New Slide'!$B$6,'New Slide'!$B$7)</c:f>
              <c:strCache>
                <c:ptCount val="4"/>
                <c:pt idx="0">
                  <c:v>FY20</c:v>
                </c:pt>
                <c:pt idx="1">
                  <c:v>FY21</c:v>
                </c:pt>
                <c:pt idx="2">
                  <c:v>FY22</c:v>
                </c:pt>
                <c:pt idx="3">
                  <c:v>FY23</c:v>
                </c:pt>
              </c:strCache>
            </c:strRef>
          </c:cat>
          <c:val>
            <c:numRef>
              <c:f>'New Slide'!$O$12:$O$15</c:f>
              <c:numCache>
                <c:formatCode>"$"#,##0</c:formatCode>
                <c:ptCount val="4"/>
                <c:pt idx="0">
                  <c:v>1317549810.0399997</c:v>
                </c:pt>
                <c:pt idx="1">
                  <c:v>1413462889.29</c:v>
                </c:pt>
                <c:pt idx="2">
                  <c:v>1499834574.3699999</c:v>
                </c:pt>
                <c:pt idx="3">
                  <c:v>1730624012.1399999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3DBC-47F2-B10E-1BB7EDFE9E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9914000"/>
        <c:axId val="549919904"/>
      </c:lineChart>
      <c:catAx>
        <c:axId val="54991400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9919904"/>
        <c:crosses val="autoZero"/>
        <c:auto val="1"/>
        <c:lblAlgn val="ctr"/>
        <c:lblOffset val="100"/>
        <c:noMultiLvlLbl val="0"/>
      </c:catAx>
      <c:valAx>
        <c:axId val="549919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9914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800" b="1">
                <a:solidFill>
                  <a:schemeClr val="tx1"/>
                </a:solidFill>
              </a:rPr>
              <a:t>MAVYRET EXPENDITURES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Mavyret!$B$15</c:f>
              <c:strCache>
                <c:ptCount val="1"/>
                <c:pt idx="0">
                  <c:v> FY19 Total Spend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Mavyret!$C$14:$N$14</c:f>
              <c:strCache>
                <c:ptCount val="12"/>
                <c:pt idx="0">
                  <c:v>July</c:v>
                </c:pt>
                <c:pt idx="1">
                  <c:v>Aug </c:v>
                </c:pt>
                <c:pt idx="2">
                  <c:v>Sept </c:v>
                </c:pt>
                <c:pt idx="3">
                  <c:v>Oct 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Mavyret!$C$15:$N$15</c:f>
              <c:numCache>
                <c:formatCode>"$"#,##0</c:formatCode>
                <c:ptCount val="12"/>
                <c:pt idx="0">
                  <c:v>2440910.52</c:v>
                </c:pt>
                <c:pt idx="1">
                  <c:v>2646620.9700000002</c:v>
                </c:pt>
                <c:pt idx="2">
                  <c:v>2145263.61</c:v>
                </c:pt>
                <c:pt idx="3">
                  <c:v>2276855.21</c:v>
                </c:pt>
                <c:pt idx="4">
                  <c:v>2790156.44</c:v>
                </c:pt>
                <c:pt idx="5">
                  <c:v>1947874.18</c:v>
                </c:pt>
                <c:pt idx="6">
                  <c:v>2093385.87</c:v>
                </c:pt>
                <c:pt idx="7">
                  <c:v>1517087.12</c:v>
                </c:pt>
                <c:pt idx="8">
                  <c:v>1714943.75</c:v>
                </c:pt>
                <c:pt idx="9">
                  <c:v>1564539.05</c:v>
                </c:pt>
                <c:pt idx="10">
                  <c:v>1841461.78</c:v>
                </c:pt>
                <c:pt idx="11">
                  <c:v>1328177.56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B23-418E-916C-6E1B0051AEB5}"/>
            </c:ext>
          </c:extLst>
        </c:ser>
        <c:ser>
          <c:idx val="1"/>
          <c:order val="1"/>
          <c:tx>
            <c:strRef>
              <c:f>Mavyret!$B$16</c:f>
              <c:strCache>
                <c:ptCount val="1"/>
                <c:pt idx="0">
                  <c:v>FY20 Total Spend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Mavyret!$C$14:$N$14</c:f>
              <c:strCache>
                <c:ptCount val="12"/>
                <c:pt idx="0">
                  <c:v>July</c:v>
                </c:pt>
                <c:pt idx="1">
                  <c:v>Aug </c:v>
                </c:pt>
                <c:pt idx="2">
                  <c:v>Sept </c:v>
                </c:pt>
                <c:pt idx="3">
                  <c:v>Oct 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Mavyret!$C$16:$N$16</c:f>
              <c:numCache>
                <c:formatCode>"$"#,##0</c:formatCode>
                <c:ptCount val="12"/>
                <c:pt idx="0">
                  <c:v>1547042.64</c:v>
                </c:pt>
                <c:pt idx="1">
                  <c:v>1100707.21</c:v>
                </c:pt>
                <c:pt idx="2">
                  <c:v>1409301.72</c:v>
                </c:pt>
                <c:pt idx="3">
                  <c:v>887266.98</c:v>
                </c:pt>
                <c:pt idx="4">
                  <c:v>983387.76</c:v>
                </c:pt>
                <c:pt idx="5">
                  <c:v>1285788.02</c:v>
                </c:pt>
                <c:pt idx="6">
                  <c:v>858816.33</c:v>
                </c:pt>
                <c:pt idx="7">
                  <c:v>942952.1</c:v>
                </c:pt>
                <c:pt idx="8">
                  <c:v>1158047.26</c:v>
                </c:pt>
                <c:pt idx="9">
                  <c:v>1015586.41</c:v>
                </c:pt>
                <c:pt idx="10">
                  <c:v>680664.79</c:v>
                </c:pt>
                <c:pt idx="11">
                  <c:v>521927.08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B23-418E-916C-6E1B0051AEB5}"/>
            </c:ext>
          </c:extLst>
        </c:ser>
        <c:ser>
          <c:idx val="2"/>
          <c:order val="2"/>
          <c:tx>
            <c:strRef>
              <c:f>Mavyret!$B$17</c:f>
              <c:strCache>
                <c:ptCount val="1"/>
                <c:pt idx="0">
                  <c:v>FY21 Total Spend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Mavyret!$C$14:$N$14</c:f>
              <c:strCache>
                <c:ptCount val="12"/>
                <c:pt idx="0">
                  <c:v>July</c:v>
                </c:pt>
                <c:pt idx="1">
                  <c:v>Aug </c:v>
                </c:pt>
                <c:pt idx="2">
                  <c:v>Sept </c:v>
                </c:pt>
                <c:pt idx="3">
                  <c:v>Oct 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Mavyret!$C$17:$N$17</c:f>
              <c:numCache>
                <c:formatCode>"$"#,##0</c:formatCode>
                <c:ptCount val="12"/>
                <c:pt idx="0">
                  <c:v>790287.74</c:v>
                </c:pt>
                <c:pt idx="1">
                  <c:v>748965.92</c:v>
                </c:pt>
                <c:pt idx="2">
                  <c:v>1060548.3400000001</c:v>
                </c:pt>
                <c:pt idx="3">
                  <c:v>1044232.12</c:v>
                </c:pt>
                <c:pt idx="4">
                  <c:v>628462.06000000006</c:v>
                </c:pt>
                <c:pt idx="5">
                  <c:v>663738.36</c:v>
                </c:pt>
                <c:pt idx="6">
                  <c:v>583471.92000000004</c:v>
                </c:pt>
                <c:pt idx="7">
                  <c:v>556545.04</c:v>
                </c:pt>
                <c:pt idx="8">
                  <c:v>999145.96</c:v>
                </c:pt>
                <c:pt idx="9">
                  <c:v>995306.4</c:v>
                </c:pt>
                <c:pt idx="10">
                  <c:v>798410.8</c:v>
                </c:pt>
                <c:pt idx="11">
                  <c:v>752602.4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B23-418E-916C-6E1B0051AEB5}"/>
            </c:ext>
          </c:extLst>
        </c:ser>
        <c:ser>
          <c:idx val="3"/>
          <c:order val="3"/>
          <c:tx>
            <c:strRef>
              <c:f>Mavyret!$B$18</c:f>
              <c:strCache>
                <c:ptCount val="1"/>
                <c:pt idx="0">
                  <c:v>FY22 Total Spend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Mavyret!$C$14:$N$14</c:f>
              <c:strCache>
                <c:ptCount val="12"/>
                <c:pt idx="0">
                  <c:v>July</c:v>
                </c:pt>
                <c:pt idx="1">
                  <c:v>Aug </c:v>
                </c:pt>
                <c:pt idx="2">
                  <c:v>Sept </c:v>
                </c:pt>
                <c:pt idx="3">
                  <c:v>Oct 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(Mavyret!$C$18:$I$18,Mavyret!$J$18,Mavyret!$K$18,Mavyret!$L$18,Mavyret!$M$18,Mavyret!$N$18)</c:f>
              <c:numCache>
                <c:formatCode>"$"#,##0</c:formatCode>
                <c:ptCount val="12"/>
                <c:pt idx="0">
                  <c:v>1388654.72</c:v>
                </c:pt>
                <c:pt idx="1">
                  <c:v>932688.65</c:v>
                </c:pt>
                <c:pt idx="2">
                  <c:v>1034603.96</c:v>
                </c:pt>
                <c:pt idx="3">
                  <c:v>1616867.15</c:v>
                </c:pt>
                <c:pt idx="4">
                  <c:v>1413924.19</c:v>
                </c:pt>
                <c:pt idx="5">
                  <c:v>1679432.21</c:v>
                </c:pt>
                <c:pt idx="6">
                  <c:v>1552907.94</c:v>
                </c:pt>
                <c:pt idx="7">
                  <c:v>1925691</c:v>
                </c:pt>
                <c:pt idx="8">
                  <c:v>2393538</c:v>
                </c:pt>
                <c:pt idx="9">
                  <c:v>2249027</c:v>
                </c:pt>
                <c:pt idx="10">
                  <c:v>3553521</c:v>
                </c:pt>
                <c:pt idx="11">
                  <c:v>2319785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B23-418E-916C-6E1B0051AEB5}"/>
            </c:ext>
          </c:extLst>
        </c:ser>
        <c:ser>
          <c:idx val="4"/>
          <c:order val="4"/>
          <c:tx>
            <c:strRef>
              <c:f>Mavyret!$B$19</c:f>
              <c:strCache>
                <c:ptCount val="1"/>
                <c:pt idx="0">
                  <c:v>FY23 Total Spend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val>
            <c:numRef>
              <c:f>Mavyret!$C$19:$N$19</c:f>
              <c:numCache>
                <c:formatCode>"$"#,##0</c:formatCode>
                <c:ptCount val="12"/>
                <c:pt idx="0">
                  <c:v>2808204</c:v>
                </c:pt>
                <c:pt idx="1">
                  <c:v>2870792</c:v>
                </c:pt>
                <c:pt idx="2">
                  <c:v>3185833</c:v>
                </c:pt>
                <c:pt idx="3">
                  <c:v>3442647</c:v>
                </c:pt>
                <c:pt idx="4">
                  <c:v>4026382</c:v>
                </c:pt>
                <c:pt idx="5">
                  <c:v>2512664</c:v>
                </c:pt>
                <c:pt idx="6">
                  <c:v>3171031</c:v>
                </c:pt>
                <c:pt idx="7">
                  <c:v>3406514</c:v>
                </c:pt>
                <c:pt idx="8">
                  <c:v>4192774</c:v>
                </c:pt>
                <c:pt idx="9">
                  <c:v>3593274</c:v>
                </c:pt>
                <c:pt idx="10">
                  <c:v>4790669</c:v>
                </c:pt>
                <c:pt idx="11">
                  <c:v>3122934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B23-418E-916C-6E1B0051AE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12970480"/>
        <c:axId val="812971792"/>
      </c:lineChart>
      <c:catAx>
        <c:axId val="812970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2971792"/>
        <c:crosses val="autoZero"/>
        <c:auto val="1"/>
        <c:lblAlgn val="ctr"/>
        <c:lblOffset val="100"/>
        <c:noMultiLvlLbl val="0"/>
      </c:catAx>
      <c:valAx>
        <c:axId val="812971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2970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 i="0" baseline="0">
                <a:solidFill>
                  <a:schemeClr val="tx1"/>
                </a:solidFill>
                <a:effectLst/>
              </a:rPr>
              <a:t>CY2023 PUPM Drug Claim Reimbursement </a:t>
            </a:r>
            <a:endParaRPr lang="en-US" sz="2400" b="1">
              <a:solidFill>
                <a:schemeClr val="tx1"/>
              </a:solidFill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'Large Eligibility PUPM'!$C$36</c:f>
              <c:strCache>
                <c:ptCount val="1"/>
                <c:pt idx="0">
                  <c:v>Children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'Large Eligibility PUPM'!$D$35:$O$35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Sept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'Large Eligibility PUPM'!$D$36:$O$36</c:f>
              <c:numCache>
                <c:formatCode>"$"#,##0</c:formatCode>
                <c:ptCount val="12"/>
                <c:pt idx="0">
                  <c:v>111.7</c:v>
                </c:pt>
                <c:pt idx="1">
                  <c:v>113.17</c:v>
                </c:pt>
                <c:pt idx="2">
                  <c:v>116.49</c:v>
                </c:pt>
                <c:pt idx="3">
                  <c:v>105</c:v>
                </c:pt>
                <c:pt idx="4">
                  <c:v>116</c:v>
                </c:pt>
                <c:pt idx="5">
                  <c:v>112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819-40AE-8FF8-5407D61A47FF}"/>
            </c:ext>
          </c:extLst>
        </c:ser>
        <c:ser>
          <c:idx val="1"/>
          <c:order val="1"/>
          <c:tx>
            <c:strRef>
              <c:f>'Large Eligibility PUPM'!$C$37</c:f>
              <c:strCache>
                <c:ptCount val="1"/>
                <c:pt idx="0">
                  <c:v>Custodial Parents</c:v>
                </c:pt>
              </c:strCache>
            </c:strRef>
          </c:tx>
          <c:spPr>
            <a:ln w="28575" cap="rnd">
              <a:solidFill>
                <a:srgbClr val="FFFF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FF00"/>
              </a:solidFill>
              <a:ln w="9525">
                <a:solidFill>
                  <a:srgbClr val="FFFF00"/>
                </a:solidFill>
              </a:ln>
              <a:effectLst/>
            </c:spPr>
          </c:marker>
          <c:cat>
            <c:strRef>
              <c:f>'Large Eligibility PUPM'!$D$35:$O$35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Sept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'Large Eligibility PUPM'!$D$37:$O$37</c:f>
              <c:numCache>
                <c:formatCode>"$"#,##0</c:formatCode>
                <c:ptCount val="12"/>
                <c:pt idx="0">
                  <c:v>101.33</c:v>
                </c:pt>
                <c:pt idx="1">
                  <c:v>97.76</c:v>
                </c:pt>
                <c:pt idx="2">
                  <c:v>111.27</c:v>
                </c:pt>
                <c:pt idx="3">
                  <c:v>106</c:v>
                </c:pt>
                <c:pt idx="4">
                  <c:v>115</c:v>
                </c:pt>
                <c:pt idx="5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819-40AE-8FF8-5407D61A47FF}"/>
            </c:ext>
          </c:extLst>
        </c:ser>
        <c:ser>
          <c:idx val="2"/>
          <c:order val="2"/>
          <c:tx>
            <c:strRef>
              <c:f>'Large Eligibility PUPM'!$C$38</c:f>
              <c:strCache>
                <c:ptCount val="1"/>
                <c:pt idx="0">
                  <c:v>Elderly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'Large Eligibility PUPM'!$D$35:$O$35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Sept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'Large Eligibility PUPM'!$D$38:$O$38</c:f>
              <c:numCache>
                <c:formatCode>"$"#,##0</c:formatCode>
                <c:ptCount val="12"/>
                <c:pt idx="0">
                  <c:v>100.55</c:v>
                </c:pt>
                <c:pt idx="1">
                  <c:v>101.42</c:v>
                </c:pt>
                <c:pt idx="2">
                  <c:v>110.57</c:v>
                </c:pt>
                <c:pt idx="3">
                  <c:v>98</c:v>
                </c:pt>
                <c:pt idx="4">
                  <c:v>114</c:v>
                </c:pt>
                <c:pt idx="5">
                  <c:v>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819-40AE-8FF8-5407D61A47FF}"/>
            </c:ext>
          </c:extLst>
        </c:ser>
        <c:ser>
          <c:idx val="3"/>
          <c:order val="3"/>
          <c:tx>
            <c:strRef>
              <c:f>'Large Eligibility PUPM'!$C$39</c:f>
              <c:strCache>
                <c:ptCount val="1"/>
                <c:pt idx="0">
                  <c:v>Indep Foster Care Child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'Large Eligibility PUPM'!$D$35:$O$35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Sept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'Large Eligibility PUPM'!$D$39:$O$39</c:f>
              <c:numCache>
                <c:formatCode>"$"#,##0</c:formatCode>
                <c:ptCount val="12"/>
                <c:pt idx="0">
                  <c:v>199.89</c:v>
                </c:pt>
                <c:pt idx="1">
                  <c:v>198.75</c:v>
                </c:pt>
                <c:pt idx="2">
                  <c:v>198.91</c:v>
                </c:pt>
                <c:pt idx="3">
                  <c:v>166</c:v>
                </c:pt>
                <c:pt idx="4">
                  <c:v>214</c:v>
                </c:pt>
                <c:pt idx="5">
                  <c:v>226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819-40AE-8FF8-5407D61A47FF}"/>
            </c:ext>
          </c:extLst>
        </c:ser>
        <c:ser>
          <c:idx val="4"/>
          <c:order val="4"/>
          <c:tx>
            <c:strRef>
              <c:f>'Large Eligibility PUPM'!$C$40</c:f>
              <c:strCache>
                <c:ptCount val="1"/>
                <c:pt idx="0">
                  <c:v>Persons with Disabilities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strRef>
              <c:f>'Large Eligibility PUPM'!$D$35:$O$35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Sept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'Large Eligibility PUPM'!$D$40:$O$40</c:f>
              <c:numCache>
                <c:formatCode>"$"#,##0</c:formatCode>
                <c:ptCount val="12"/>
                <c:pt idx="0">
                  <c:v>140.81</c:v>
                </c:pt>
                <c:pt idx="1">
                  <c:v>134.66</c:v>
                </c:pt>
                <c:pt idx="2">
                  <c:v>162.19</c:v>
                </c:pt>
                <c:pt idx="3">
                  <c:v>144</c:v>
                </c:pt>
                <c:pt idx="4">
                  <c:v>164</c:v>
                </c:pt>
                <c:pt idx="5">
                  <c:v>139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819-40AE-8FF8-5407D61A47FF}"/>
            </c:ext>
          </c:extLst>
        </c:ser>
        <c:ser>
          <c:idx val="5"/>
          <c:order val="5"/>
          <c:tx>
            <c:strRef>
              <c:f>'Large Eligibility PUPM'!$C$41</c:f>
              <c:strCache>
                <c:ptCount val="1"/>
                <c:pt idx="0">
                  <c:v>Pregnant Women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strRef>
              <c:f>'Large Eligibility PUPM'!$D$35:$O$35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Sept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'Large Eligibility PUPM'!$D$41:$O$41</c:f>
              <c:numCache>
                <c:formatCode>"$"#,##0</c:formatCode>
                <c:ptCount val="12"/>
                <c:pt idx="0">
                  <c:v>57.38</c:v>
                </c:pt>
                <c:pt idx="1">
                  <c:v>52.08</c:v>
                </c:pt>
                <c:pt idx="2">
                  <c:v>62.54</c:v>
                </c:pt>
                <c:pt idx="3">
                  <c:v>61</c:v>
                </c:pt>
                <c:pt idx="4">
                  <c:v>69</c:v>
                </c:pt>
                <c:pt idx="5">
                  <c:v>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819-40AE-8FF8-5407D61A47FF}"/>
            </c:ext>
          </c:extLst>
        </c:ser>
        <c:ser>
          <c:idx val="6"/>
          <c:order val="6"/>
          <c:tx>
            <c:strRef>
              <c:f>'Large Eligibility PUPM'!$C$42</c:f>
              <c:strCache>
                <c:ptCount val="1"/>
                <c:pt idx="0">
                  <c:v>Expansion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cat>
            <c:strRef>
              <c:f>'Large Eligibility PUPM'!$D$35:$O$35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</c:v>
                </c:pt>
                <c:pt idx="8">
                  <c:v>Sept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'Large Eligibility PUPM'!$D$42:$O$42</c:f>
              <c:numCache>
                <c:formatCode>"$"#,##0</c:formatCode>
                <c:ptCount val="12"/>
                <c:pt idx="0">
                  <c:v>106.02</c:v>
                </c:pt>
                <c:pt idx="1">
                  <c:v>108.63</c:v>
                </c:pt>
                <c:pt idx="2">
                  <c:v>123.45</c:v>
                </c:pt>
                <c:pt idx="3">
                  <c:v>120</c:v>
                </c:pt>
                <c:pt idx="4">
                  <c:v>133</c:v>
                </c:pt>
                <c:pt idx="5">
                  <c:v>116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1819-40AE-8FF8-5407D61A47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274312"/>
        <c:axId val="211278576"/>
      </c:lineChart>
      <c:catAx>
        <c:axId val="211274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278576"/>
        <c:crosses val="autoZero"/>
        <c:auto val="1"/>
        <c:lblAlgn val="ctr"/>
        <c:lblOffset val="100"/>
        <c:noMultiLvlLbl val="0"/>
      </c:catAx>
      <c:valAx>
        <c:axId val="211278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274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 i="0" baseline="0">
                <a:solidFill>
                  <a:schemeClr val="tx1"/>
                </a:solidFill>
                <a:effectLst/>
              </a:rPr>
              <a:t>FY2020-FY2023 Rare Disease Expenditures Per Day</a:t>
            </a:r>
            <a:endParaRPr lang="en-US" sz="2400" b="1"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>
                <a:solidFill>
                  <a:schemeClr val="tx1"/>
                </a:solidFill>
              </a:defRPr>
            </a:pPr>
            <a:endParaRPr lang="en-US" sz="2400" b="1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1"/>
          <c:order val="1"/>
          <c:tx>
            <c:strRef>
              <c:f>'FY19-FY23 Rare Disease Chart'!$A$23</c:f>
              <c:strCache>
                <c:ptCount val="1"/>
                <c:pt idx="0">
                  <c:v>FY2020 Rare Disease Spend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'FY19-FY23 Rare Disease Chart'!$B$21:$M$21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 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April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'FY19-FY23 Rare Disease Chart'!$B$23:$M$23</c:f>
              <c:numCache>
                <c:formatCode>"$"#,##0</c:formatCode>
                <c:ptCount val="12"/>
                <c:pt idx="0">
                  <c:v>137451.83428571429</c:v>
                </c:pt>
                <c:pt idx="1">
                  <c:v>145271.07357142857</c:v>
                </c:pt>
                <c:pt idx="2">
                  <c:v>128478.83742857142</c:v>
                </c:pt>
                <c:pt idx="3">
                  <c:v>221640.31250000003</c:v>
                </c:pt>
                <c:pt idx="4">
                  <c:v>156852.77285714285</c:v>
                </c:pt>
                <c:pt idx="5">
                  <c:v>201918.55800000002</c:v>
                </c:pt>
                <c:pt idx="6">
                  <c:v>174515.30928571429</c:v>
                </c:pt>
                <c:pt idx="7">
                  <c:v>200350.125</c:v>
                </c:pt>
                <c:pt idx="8">
                  <c:v>253172.08199999997</c:v>
                </c:pt>
                <c:pt idx="9">
                  <c:v>300591.77142857137</c:v>
                </c:pt>
                <c:pt idx="10">
                  <c:v>214827.42535714287</c:v>
                </c:pt>
                <c:pt idx="11">
                  <c:v>215743.8673333333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852-4639-BA53-B2F9E74FFEBB}"/>
            </c:ext>
          </c:extLst>
        </c:ser>
        <c:ser>
          <c:idx val="2"/>
          <c:order val="2"/>
          <c:tx>
            <c:strRef>
              <c:f>'FY19-FY23 Rare Disease Chart'!$A$24</c:f>
              <c:strCache>
                <c:ptCount val="1"/>
                <c:pt idx="0">
                  <c:v>FY2021 Rare Disease Spend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'FY19-FY23 Rare Disease Chart'!$B$21:$M$21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 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April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'FY19-FY23 Rare Disease Chart'!$B$24:$M$24</c:f>
              <c:numCache>
                <c:formatCode>"$"#,##0</c:formatCode>
                <c:ptCount val="12"/>
                <c:pt idx="0">
                  <c:v>230557.39393939395</c:v>
                </c:pt>
                <c:pt idx="1">
                  <c:v>229117.89285714287</c:v>
                </c:pt>
                <c:pt idx="2">
                  <c:v>213616.13257142855</c:v>
                </c:pt>
                <c:pt idx="3">
                  <c:v>211308.47999999998</c:v>
                </c:pt>
                <c:pt idx="4">
                  <c:v>225777.27285714285</c:v>
                </c:pt>
                <c:pt idx="5">
                  <c:v>225609.78571428571</c:v>
                </c:pt>
                <c:pt idx="6">
                  <c:v>194637.25</c:v>
                </c:pt>
                <c:pt idx="7">
                  <c:v>228507.78571428571</c:v>
                </c:pt>
                <c:pt idx="8">
                  <c:v>234580.2</c:v>
                </c:pt>
                <c:pt idx="9">
                  <c:v>218110.94285714286</c:v>
                </c:pt>
                <c:pt idx="10">
                  <c:v>237866.67857142858</c:v>
                </c:pt>
                <c:pt idx="11">
                  <c:v>214915.33333333334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852-4639-BA53-B2F9E74FFEBB}"/>
            </c:ext>
          </c:extLst>
        </c:ser>
        <c:ser>
          <c:idx val="3"/>
          <c:order val="3"/>
          <c:tx>
            <c:strRef>
              <c:f>'FY19-FY23 Rare Disease Chart'!$A$25</c:f>
              <c:strCache>
                <c:ptCount val="1"/>
                <c:pt idx="0">
                  <c:v>FY2022 Rare Disease Spend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'FY19-FY23 Rare Disease Chart'!$B$21:$M$21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 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April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'FY19-FY23 Rare Disease Chart'!$B$25:$M$25</c:f>
              <c:numCache>
                <c:formatCode>"$"#,##0</c:formatCode>
                <c:ptCount val="12"/>
                <c:pt idx="0">
                  <c:v>224013.05128205128</c:v>
                </c:pt>
                <c:pt idx="1">
                  <c:v>233918.16035714286</c:v>
                </c:pt>
                <c:pt idx="2">
                  <c:v>242543.71428571429</c:v>
                </c:pt>
                <c:pt idx="3">
                  <c:v>267703.71428571426</c:v>
                </c:pt>
                <c:pt idx="4">
                  <c:v>241230.78571428571</c:v>
                </c:pt>
                <c:pt idx="5">
                  <c:v>255654.07142857142</c:v>
                </c:pt>
                <c:pt idx="6">
                  <c:v>233470.5</c:v>
                </c:pt>
                <c:pt idx="7">
                  <c:v>268794.53571428574</c:v>
                </c:pt>
                <c:pt idx="8">
                  <c:v>376704.85714285716</c:v>
                </c:pt>
                <c:pt idx="9">
                  <c:v>298131.64285714284</c:v>
                </c:pt>
                <c:pt idx="10">
                  <c:v>309667.51428571431</c:v>
                </c:pt>
                <c:pt idx="11">
                  <c:v>296591.03999999998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852-4639-BA53-B2F9E74FFEBB}"/>
            </c:ext>
          </c:extLst>
        </c:ser>
        <c:ser>
          <c:idx val="4"/>
          <c:order val="4"/>
          <c:tx>
            <c:strRef>
              <c:f>'FY19-FY23 Rare Disease Chart'!$A$26</c:f>
              <c:strCache>
                <c:ptCount val="1"/>
                <c:pt idx="0">
                  <c:v>FY2023 Rare Disease Spend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val>
            <c:numRef>
              <c:f>'FY19-FY23 Rare Disease Chart'!$B$26:$M$26</c:f>
              <c:numCache>
                <c:formatCode>"$"#,##0</c:formatCode>
                <c:ptCount val="12"/>
                <c:pt idx="0">
                  <c:v>326808.03225806454</c:v>
                </c:pt>
                <c:pt idx="1">
                  <c:v>317454.22857142857</c:v>
                </c:pt>
                <c:pt idx="2">
                  <c:v>214233.75</c:v>
                </c:pt>
                <c:pt idx="3">
                  <c:v>448798.53571428574</c:v>
                </c:pt>
                <c:pt idx="4" formatCode="&quot;$&quot;#,##0.00">
                  <c:v>232743.27885714287</c:v>
                </c:pt>
                <c:pt idx="5" formatCode="&quot;$&quot;#,##0.00">
                  <c:v>452162.89892857149</c:v>
                </c:pt>
                <c:pt idx="6" formatCode="&quot;$&quot;#,##0.00">
                  <c:v>318435.06999999995</c:v>
                </c:pt>
                <c:pt idx="7" formatCode="&quot;$&quot;#,##0.00">
                  <c:v>222931.62642857147</c:v>
                </c:pt>
                <c:pt idx="8" formatCode="&quot;$&quot;#,##0.00">
                  <c:v>336857.32371428574</c:v>
                </c:pt>
                <c:pt idx="9" formatCode="&quot;$&quot;#,##0.00">
                  <c:v>401263.32678571425</c:v>
                </c:pt>
                <c:pt idx="10" formatCode="&quot;$&quot;#,##0.00">
                  <c:v>442549.43485714286</c:v>
                </c:pt>
                <c:pt idx="11" formatCode="&quot;$&quot;#,##0.00">
                  <c:v>356523.16769230773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852-4639-BA53-B2F9E74FFE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7214184"/>
        <c:axId val="207210904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'FY19-FY23 Rare Disease Chart'!$A$22</c15:sqref>
                        </c15:formulaRef>
                      </c:ext>
                    </c:extLst>
                    <c:strCache>
                      <c:ptCount val="1"/>
                      <c:pt idx="0">
                        <c:v>FY2019 Rare Disease Spend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ormulaRef>
                          <c15:sqref>'FY19-FY23 Rare Disease Chart'!$B$21:$M$21</c15:sqref>
                        </c15:formulaRef>
                      </c:ext>
                    </c:extLst>
                    <c:strCache>
                      <c:ptCount val="12"/>
                      <c:pt idx="0">
                        <c:v>July</c:v>
                      </c:pt>
                      <c:pt idx="1">
                        <c:v>Aug</c:v>
                      </c:pt>
                      <c:pt idx="2">
                        <c:v>Sept</c:v>
                      </c:pt>
                      <c:pt idx="3">
                        <c:v>Oct</c:v>
                      </c:pt>
                      <c:pt idx="4">
                        <c:v>Nov</c:v>
                      </c:pt>
                      <c:pt idx="5">
                        <c:v>Dec </c:v>
                      </c:pt>
                      <c:pt idx="6">
                        <c:v>Jan</c:v>
                      </c:pt>
                      <c:pt idx="7">
                        <c:v>Feb</c:v>
                      </c:pt>
                      <c:pt idx="8">
                        <c:v>Mar</c:v>
                      </c:pt>
                      <c:pt idx="9">
                        <c:v>April</c:v>
                      </c:pt>
                      <c:pt idx="10">
                        <c:v>May </c:v>
                      </c:pt>
                      <c:pt idx="11">
                        <c:v>June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'FY19-FY23 Rare Disease Chart'!$B$22:$M$22</c15:sqref>
                        </c15:formulaRef>
                      </c:ext>
                    </c:extLst>
                    <c:numCache>
                      <c:formatCode>"$"#,##0</c:formatCode>
                      <c:ptCount val="12"/>
                      <c:pt idx="0">
                        <c:v>145075.94607142854</c:v>
                      </c:pt>
                      <c:pt idx="1">
                        <c:v>125143.33714285714</c:v>
                      </c:pt>
                      <c:pt idx="2">
                        <c:v>144382.01392857142</c:v>
                      </c:pt>
                      <c:pt idx="3">
                        <c:v>146690.6832142857</c:v>
                      </c:pt>
                      <c:pt idx="4">
                        <c:v>146831.49514285714</c:v>
                      </c:pt>
                      <c:pt idx="5">
                        <c:v>139347.05142857143</c:v>
                      </c:pt>
                      <c:pt idx="6">
                        <c:v>145361.41571428571</c:v>
                      </c:pt>
                      <c:pt idx="7">
                        <c:v>122618.78392857141</c:v>
                      </c:pt>
                      <c:pt idx="8">
                        <c:v>150555.05428571426</c:v>
                      </c:pt>
                      <c:pt idx="9">
                        <c:v>140750.32</c:v>
                      </c:pt>
                      <c:pt idx="10">
                        <c:v>152964.38285714283</c:v>
                      </c:pt>
                      <c:pt idx="11">
                        <c:v>123402.75214285713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4-B852-4639-BA53-B2F9E74FFEBB}"/>
                  </c:ext>
                </c:extLst>
              </c15:ser>
            </c15:filteredLineSeries>
          </c:ext>
        </c:extLst>
      </c:lineChart>
      <c:catAx>
        <c:axId val="207214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210904"/>
        <c:crosses val="autoZero"/>
        <c:auto val="1"/>
        <c:lblAlgn val="ctr"/>
        <c:lblOffset val="100"/>
        <c:noMultiLvlLbl val="0"/>
      </c:catAx>
      <c:valAx>
        <c:axId val="207210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214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0D144030-4CAA-4B43-A21F-96EBF1BA20C8}" type="datetimeFigureOut">
              <a:rPr lang="en-US" smtClean="0"/>
              <a:t>10/20/2023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3090A595-EEBA-4F67-AC3E-D9F8CCF61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010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/>
          <a:lstStyle>
            <a:lvl1pPr algn="r">
              <a:defRPr sz="1200"/>
            </a:lvl1pPr>
          </a:lstStyle>
          <a:p>
            <a:fld id="{97CF049E-D21B-4DB6-B4B8-7FA4F1288B91}" type="datetimeFigureOut">
              <a:rPr lang="en-US" smtClean="0"/>
              <a:pPr/>
              <a:t>10/20/2023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4" rIns="93165" bIns="4658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5" tIns="46584" rIns="93165" bIns="4658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 anchor="b"/>
          <a:lstStyle>
            <a:lvl1pPr algn="r">
              <a:defRPr sz="1200"/>
            </a:lvl1pPr>
          </a:lstStyle>
          <a:p>
            <a:fld id="{00E83FC2-CB00-407E-BA4E-4A2B7B6C72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844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6D12E-2748-4267-B446-3B251FB1D5B4}" type="datetime1">
              <a:rPr lang="en-US" smtClean="0"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24BB6-03DC-4197-8212-CE412EE43C13}" type="datetime1">
              <a:rPr lang="en-US" smtClean="0"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66EA9-A175-41F7-BCD8-C5D81AA59C6D}" type="datetime1">
              <a:rPr lang="en-US" smtClean="0"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7D3-60E4-4D27-9E0B-6D034DBF6EC1}" type="datetime1">
              <a:rPr lang="en-US" smtClean="0"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2DAB7-38E7-443B-8E03-D2CCAEFBE4DA}" type="datetime1">
              <a:rPr lang="en-US" smtClean="0"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8150-1923-438E-8203-0E40D7FF5AF4}" type="datetime1">
              <a:rPr lang="en-US" smtClean="0"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10BA7-D226-495B-A757-165737818656}" type="datetime1">
              <a:rPr lang="en-US" smtClean="0"/>
              <a:t>10/20/2023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A505-BFAD-447C-A6C0-75872D0FB81E}" type="datetime1">
              <a:rPr lang="en-US" smtClean="0"/>
              <a:t>10/20/2023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ED3A8-2D2B-4914-B609-10A72547825A}" type="datetime1">
              <a:rPr lang="en-US" smtClean="0"/>
              <a:t>10/20/2023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84DA-436B-44D3-9FC5-402F9F16BEBD}" type="datetime1">
              <a:rPr lang="en-US" smtClean="0"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480A-05C5-4F7D-AA1C-FC0BD3356778}" type="datetime1">
              <a:rPr lang="en-US" smtClean="0"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27FF642-8FB2-435C-9871-0CA5D884E32B}" type="datetime1">
              <a:rPr lang="en-US" smtClean="0"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uact=8&amp;ved=0CAcQjRw&amp;url=http://www.nmcfamilyresourcecenter.com/&amp;ei=rKTGVILWNoa9ggTLxIH4Bg&amp;psig=AFQjCNEDyf0Euhl1L111XXX54glvbEDCmg&amp;ust=1422390826610477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362200"/>
            <a:ext cx="8534400" cy="2286000"/>
          </a:xfrm>
        </p:spPr>
        <p:txBody>
          <a:bodyPr>
            <a:noAutofit/>
          </a:bodyPr>
          <a:lstStyle/>
          <a:p>
            <a:pPr algn="ctr"/>
            <a:br>
              <a:rPr lang="en-US" altLang="en-US" b="1" dirty="0"/>
            </a:br>
            <a:r>
              <a:rPr lang="en-US" altLang="en-US" b="1" dirty="0"/>
              <a:t>MO </a:t>
            </a:r>
            <a:r>
              <a:rPr lang="en-US" altLang="en-US" b="1" dirty="0" err="1"/>
              <a:t>HealthNet</a:t>
            </a:r>
            <a:r>
              <a:rPr lang="en-US" altLang="en-US" b="1" dirty="0"/>
              <a:t> </a:t>
            </a:r>
            <a:r>
              <a:rPr lang="en-US" altLang="en-US" b="1" dirty="0" err="1"/>
              <a:t>PharmaCy</a:t>
            </a:r>
            <a:r>
              <a:rPr lang="en-US" altLang="en-US" b="1" dirty="0"/>
              <a:t> Program </a:t>
            </a:r>
            <a:br>
              <a:rPr lang="en-US" altLang="en-US" b="1" dirty="0"/>
            </a:br>
            <a:r>
              <a:rPr lang="en-US" altLang="en-US" b="1" dirty="0"/>
              <a:t>and Budget Update</a:t>
            </a:r>
            <a:br>
              <a:rPr lang="en-US" altLang="en-US" sz="3200" b="1" dirty="0"/>
            </a:br>
            <a:br>
              <a:rPr lang="en-US" altLang="en-US" sz="2400" b="1" dirty="0"/>
            </a:br>
            <a:r>
              <a:rPr lang="en-US" altLang="en-US" sz="2400" b="1" dirty="0"/>
              <a:t>Missouri Pharmacy Advisory Boards July 2023</a:t>
            </a:r>
            <a:br>
              <a:rPr lang="en-US" altLang="en-US" sz="3200" b="1" dirty="0"/>
            </a:br>
            <a:r>
              <a:rPr lang="en-US" altLang="en-US" sz="2400" b="1" dirty="0"/>
              <a:t>Elizabeth Short, Program specialist</a:t>
            </a:r>
            <a:br>
              <a:rPr lang="en-US" altLang="en-US" sz="2400" b="1" dirty="0"/>
            </a:br>
            <a:endParaRPr lang="en-US" sz="2400" b="1" i="1" dirty="0">
              <a:solidFill>
                <a:schemeClr val="tx1">
                  <a:lumMod val="85000"/>
                  <a:lumOff val="15000"/>
                </a:schemeClr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4098" name="Picture 2" descr="Missouri Medicaid | Orthotics &amp; Prosthetics Lab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45" b="13800"/>
          <a:stretch/>
        </p:blipFill>
        <p:spPr bwMode="auto">
          <a:xfrm>
            <a:off x="5715000" y="205192"/>
            <a:ext cx="2819400" cy="1284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nmcfamilyresourcecenter.com/images/dss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66890"/>
            <a:ext cx="3295650" cy="971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2250250"/>
              </p:ext>
            </p:extLst>
          </p:nvPr>
        </p:nvGraphicFramePr>
        <p:xfrm>
          <a:off x="76200" y="76200"/>
          <a:ext cx="8991600" cy="670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0397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5546798"/>
              </p:ext>
            </p:extLst>
          </p:nvPr>
        </p:nvGraphicFramePr>
        <p:xfrm>
          <a:off x="76200" y="76200"/>
          <a:ext cx="8915400" cy="6705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8198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1287846"/>
              </p:ext>
            </p:extLst>
          </p:nvPr>
        </p:nvGraphicFramePr>
        <p:xfrm>
          <a:off x="76200" y="76200"/>
          <a:ext cx="8991600" cy="670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7968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038" name="Picture 14" descr="People Of The World Portraits Ethnic Diversity Stock Photo - Download Image  Now - Multiracial Group, Human Face, Image Montage - iStock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"/>
            <a:ext cx="51054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9630568"/>
              </p:ext>
            </p:extLst>
          </p:nvPr>
        </p:nvGraphicFramePr>
        <p:xfrm>
          <a:off x="0" y="152400"/>
          <a:ext cx="3886200" cy="1905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86200">
                  <a:extLst>
                    <a:ext uri="{9D8B030D-6E8A-4147-A177-3AD203B41FA5}">
                      <a16:colId xmlns:a16="http://schemas.microsoft.com/office/drawing/2014/main" val="990658231"/>
                    </a:ext>
                  </a:extLst>
                </a:gridCol>
              </a:tblGrid>
              <a:tr h="12653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MEDICAID EXPANSION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6103465"/>
                  </a:ext>
                </a:extLst>
              </a:tr>
              <a:tr h="6396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May 2023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3039513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06086" y="2895600"/>
            <a:ext cx="3474028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2505075" algn="l"/>
              </a:tabLs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PARTICIPANTS	351,849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1752600" y="2980410"/>
            <a:ext cx="920750" cy="21907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6086" y="3928148"/>
            <a:ext cx="3882794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2505075" algn="l"/>
              </a:tabLs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EXPENDITURES 	$59,627,162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1752600" y="4012958"/>
            <a:ext cx="920750" cy="21907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086" y="4907855"/>
            <a:ext cx="4572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CLAIM COUNT	             447,490		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ight Arrow 20"/>
          <p:cNvSpPr/>
          <p:nvPr/>
        </p:nvSpPr>
        <p:spPr>
          <a:xfrm>
            <a:off x="1752600" y="4960696"/>
            <a:ext cx="920750" cy="21907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523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8192109"/>
              </p:ext>
            </p:extLst>
          </p:nvPr>
        </p:nvGraphicFramePr>
        <p:xfrm>
          <a:off x="76200" y="76200"/>
          <a:ext cx="8991600" cy="670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1426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3" name="Picture 2" descr="Pill Bottle. Medical Capsules Container . Stock Illustration - Illustration  of concept, healthy: 96698695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7605" y="0"/>
            <a:ext cx="437639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8140" y="247482"/>
            <a:ext cx="46964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Calibri" panose="020F0502020204030204" pitchFamily="34" charset="0"/>
              </a:rPr>
              <a:t>TOP 10 DRUG CLASSES FOR FY 2023</a:t>
            </a:r>
            <a:endParaRPr lang="en-US" sz="24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868434"/>
              </p:ext>
            </p:extLst>
          </p:nvPr>
        </p:nvGraphicFramePr>
        <p:xfrm>
          <a:off x="0" y="1066790"/>
          <a:ext cx="4767605" cy="57912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13963">
                  <a:extLst>
                    <a:ext uri="{9D8B030D-6E8A-4147-A177-3AD203B41FA5}">
                      <a16:colId xmlns:a16="http://schemas.microsoft.com/office/drawing/2014/main" val="2998376641"/>
                    </a:ext>
                  </a:extLst>
                </a:gridCol>
                <a:gridCol w="1353642">
                  <a:extLst>
                    <a:ext uri="{9D8B030D-6E8A-4147-A177-3AD203B41FA5}">
                      <a16:colId xmlns:a16="http://schemas.microsoft.com/office/drawing/2014/main" val="3986517428"/>
                    </a:ext>
                  </a:extLst>
                </a:gridCol>
              </a:tblGrid>
              <a:tr h="8398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DRUG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FY2023 Expenditures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69207619"/>
                  </a:ext>
                </a:extLst>
              </a:tr>
              <a:tr h="464027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ADALIMUMAB(</a:t>
                      </a:r>
                      <a:r>
                        <a:rPr lang="en-US" sz="1600" b="1" u="none" strike="noStrike" dirty="0" err="1">
                          <a:effectLst/>
                        </a:rPr>
                        <a:t>Humira</a:t>
                      </a:r>
                      <a:r>
                        <a:rPr lang="en-US" sz="1600" b="1" u="none" strike="noStrike" dirty="0">
                          <a:effectLst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343334"/>
                        </a:solidFill>
                        <a:effectLst/>
                        <a:latin typeface="IBM Plex Sans"/>
                      </a:endParaRPr>
                    </a:p>
                  </a:txBody>
                  <a:tcPr marL="9525" marR="9525" marT="9525" marB="0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$99,487,265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96723445"/>
                  </a:ext>
                </a:extLst>
              </a:tr>
              <a:tr h="464027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BIKTARVY(HIV)</a:t>
                      </a:r>
                      <a:endParaRPr lang="en-US" sz="1600" b="1" i="0" u="none" strike="noStrike" dirty="0">
                        <a:solidFill>
                          <a:srgbClr val="343334"/>
                        </a:solidFill>
                        <a:effectLst/>
                        <a:latin typeface="IBM Plex Sans"/>
                      </a:endParaRPr>
                    </a:p>
                  </a:txBody>
                  <a:tcPr marL="9525" marR="9525" marT="9525" marB="0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$66,089,032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133038587"/>
                  </a:ext>
                </a:extLst>
              </a:tr>
              <a:tr h="464027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TRULICITY(Diabetes)</a:t>
                      </a:r>
                      <a:endParaRPr lang="en-US" sz="1600" b="1" i="0" u="none" strike="noStrike" dirty="0">
                        <a:solidFill>
                          <a:srgbClr val="343334"/>
                        </a:solidFill>
                        <a:effectLst/>
                        <a:latin typeface="IBM Plex Sans"/>
                      </a:endParaRPr>
                    </a:p>
                  </a:txBody>
                  <a:tcPr marL="9525" marR="9525" marT="9525" marB="0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$51,278,722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324901647"/>
                  </a:ext>
                </a:extLst>
              </a:tr>
              <a:tr h="541789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PALIPERIDONE PALMITATE(</a:t>
                      </a:r>
                      <a:r>
                        <a:rPr lang="en-US" sz="1600" b="1" u="none" strike="noStrike" dirty="0" err="1">
                          <a:effectLst/>
                        </a:rPr>
                        <a:t>Invega</a:t>
                      </a:r>
                      <a:r>
                        <a:rPr lang="en-US" sz="1600" b="1" u="none" strike="noStrike" dirty="0">
                          <a:effectLst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343334"/>
                        </a:solidFill>
                        <a:effectLst/>
                        <a:latin typeface="IBM Plex Sans"/>
                      </a:endParaRPr>
                    </a:p>
                  </a:txBody>
                  <a:tcPr marL="9525" marR="9525" marT="9525" marB="0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$67,088,334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723201091"/>
                  </a:ext>
                </a:extLst>
              </a:tr>
              <a:tr h="464027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TRIKAFTA(Cystic Fibrosis)</a:t>
                      </a:r>
                      <a:endParaRPr lang="en-US" sz="1600" b="1" i="0" u="none" strike="noStrike" dirty="0">
                        <a:solidFill>
                          <a:srgbClr val="343334"/>
                        </a:solidFill>
                        <a:effectLst/>
                        <a:latin typeface="IBM Plex Sans"/>
                      </a:endParaRPr>
                    </a:p>
                  </a:txBody>
                  <a:tcPr marL="9525" marR="9525" marT="9525" marB="0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$38,794,870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841418464"/>
                  </a:ext>
                </a:extLst>
              </a:tr>
              <a:tr h="464027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MAVYRET(</a:t>
                      </a:r>
                      <a:r>
                        <a:rPr lang="en-US" sz="1600" b="1" u="none" strike="noStrike" dirty="0" err="1">
                          <a:effectLst/>
                        </a:rPr>
                        <a:t>Hep</a:t>
                      </a:r>
                      <a:r>
                        <a:rPr lang="en-US" sz="1600" b="1" u="none" strike="noStrike" dirty="0">
                          <a:effectLst/>
                        </a:rPr>
                        <a:t> C)</a:t>
                      </a:r>
                      <a:endParaRPr lang="en-US" sz="1600" b="1" i="0" u="none" strike="noStrike" dirty="0">
                        <a:solidFill>
                          <a:srgbClr val="343334"/>
                        </a:solidFill>
                        <a:effectLst/>
                        <a:latin typeface="IBM Plex Sans"/>
                      </a:endParaRPr>
                    </a:p>
                  </a:txBody>
                  <a:tcPr marL="9525" marR="9525" marT="9525" marB="0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$39,755,005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966560367"/>
                  </a:ext>
                </a:extLst>
              </a:tr>
              <a:tr h="464027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>
                          <a:effectLst/>
                        </a:rPr>
                        <a:t>INSULIN ASPART(Diabetes)</a:t>
                      </a:r>
                      <a:endParaRPr lang="en-US" sz="1600" b="1" i="0" u="none" strike="noStrike">
                        <a:solidFill>
                          <a:srgbClr val="343334"/>
                        </a:solidFill>
                        <a:effectLst/>
                        <a:latin typeface="IBM Plex Sans"/>
                      </a:endParaRPr>
                    </a:p>
                  </a:txBody>
                  <a:tcPr marL="9525" marR="9525" marT="9525" marB="0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$38,726,312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65167103"/>
                  </a:ext>
                </a:extLst>
              </a:tr>
              <a:tr h="541789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METHYLPHENIDATE HCL(Stimulant)(Ritalin)</a:t>
                      </a:r>
                      <a:endParaRPr lang="en-US" sz="1600" b="1" i="0" u="none" strike="noStrike" dirty="0">
                        <a:solidFill>
                          <a:srgbClr val="343334"/>
                        </a:solidFill>
                        <a:effectLst/>
                        <a:latin typeface="IBM Plex Sans"/>
                      </a:endParaRPr>
                    </a:p>
                  </a:txBody>
                  <a:tcPr marL="9525" marR="9525" marT="9525" marB="0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$40,709,898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30356484"/>
                  </a:ext>
                </a:extLst>
              </a:tr>
              <a:tr h="541789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>
                          <a:effectLst/>
                        </a:rPr>
                        <a:t>CARIPRAZINE HCL(Schizophrenia)</a:t>
                      </a:r>
                      <a:endParaRPr lang="en-US" sz="1600" b="1" i="0" u="none" strike="noStrike">
                        <a:solidFill>
                          <a:srgbClr val="343334"/>
                        </a:solidFill>
                        <a:effectLst/>
                        <a:latin typeface="IBM Plex Sans"/>
                      </a:endParaRPr>
                    </a:p>
                  </a:txBody>
                  <a:tcPr marL="9525" marR="9525" marT="9525" marB="0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$33,386,039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4042568655"/>
                  </a:ext>
                </a:extLst>
              </a:tr>
              <a:tr h="541789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>
                          <a:effectLst/>
                        </a:rPr>
                        <a:t>BUDESONIDE/FORMOTEROL FUMARATE(Asthma)</a:t>
                      </a:r>
                      <a:endParaRPr lang="en-US" sz="1600" b="1" i="0" u="none" strike="noStrike">
                        <a:solidFill>
                          <a:srgbClr val="343334"/>
                        </a:solidFill>
                        <a:effectLst/>
                        <a:latin typeface="IBM Plex Sans"/>
                      </a:endParaRPr>
                    </a:p>
                  </a:txBody>
                  <a:tcPr marL="9525" marR="9525" marT="9525" marB="0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$33,502,383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935795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5981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7591675"/>
              </p:ext>
            </p:extLst>
          </p:nvPr>
        </p:nvGraphicFramePr>
        <p:xfrm>
          <a:off x="76200" y="76200"/>
          <a:ext cx="8915400" cy="670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9208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3704489"/>
              </p:ext>
            </p:extLst>
          </p:nvPr>
        </p:nvGraphicFramePr>
        <p:xfrm>
          <a:off x="76200" y="76200"/>
          <a:ext cx="8915400" cy="670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93761876"/>
      </p:ext>
    </p:extLst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15602</TotalTime>
  <Words>215</Words>
  <Application>Microsoft Office PowerPoint</Application>
  <PresentationFormat>On-screen Show (4:3)</PresentationFormat>
  <Paragraphs>62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Calibri</vt:lpstr>
      <vt:lpstr>Century Gothic</vt:lpstr>
      <vt:lpstr>Franklin Gothic Medium</vt:lpstr>
      <vt:lpstr>IBM Plex Sans</vt:lpstr>
      <vt:lpstr>Palatino Linotype</vt:lpstr>
      <vt:lpstr>Wingdings 3</vt:lpstr>
      <vt:lpstr>Urban Pop</vt:lpstr>
      <vt:lpstr> MO HealthNet PharmaCy Program  and Budget Update  Missouri Pharmacy Advisory Boards July 2023 Elizabeth Short, Program specialist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Missouri Department of Social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Comparing Managed Care and Fee-For-Service</dc:title>
  <dc:creator>parkv1z</dc:creator>
  <cp:lastModifiedBy>Kemna, Luann</cp:lastModifiedBy>
  <cp:revision>581</cp:revision>
  <cp:lastPrinted>2022-08-11T18:30:38Z</cp:lastPrinted>
  <dcterms:created xsi:type="dcterms:W3CDTF">2014-11-30T21:45:23Z</dcterms:created>
  <dcterms:modified xsi:type="dcterms:W3CDTF">2023-10-20T16:27:44Z</dcterms:modified>
</cp:coreProperties>
</file>