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13"/>
  </p:notesMasterIdLst>
  <p:handoutMasterIdLst>
    <p:handoutMasterId r:id="rId14"/>
  </p:handoutMasterIdLst>
  <p:sldIdLst>
    <p:sldId id="256" r:id="rId2"/>
    <p:sldId id="295" r:id="rId3"/>
    <p:sldId id="299" r:id="rId4"/>
    <p:sldId id="311" r:id="rId5"/>
    <p:sldId id="309" r:id="rId6"/>
    <p:sldId id="300" r:id="rId7"/>
    <p:sldId id="306" r:id="rId8"/>
    <p:sldId id="312" r:id="rId9"/>
    <p:sldId id="298" r:id="rId10"/>
    <p:sldId id="257" r:id="rId11"/>
    <p:sldId id="292"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y Ludlam" initials="JL" lastIdx="1" clrIdx="0"/>
  <p:cmAuthor id="1" name="Rush, Olivia" initials="RO" lastIdx="9" clrIdx="1">
    <p:extLst>
      <p:ext uri="{19B8F6BF-5375-455C-9EA6-DF929625EA0E}">
        <p15:presenceInfo xmlns:p15="http://schemas.microsoft.com/office/powerpoint/2012/main" userId="Rush, Oliv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C4"/>
    <a:srgbClr val="0075B0"/>
    <a:srgbClr val="005782"/>
    <a:srgbClr val="0099CC"/>
    <a:srgbClr val="004568"/>
    <a:srgbClr val="006699"/>
    <a:srgbClr val="004D74"/>
    <a:srgbClr val="0033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86376" autoAdjust="0"/>
  </p:normalViewPr>
  <p:slideViewPr>
    <p:cSldViewPr>
      <p:cViewPr varScale="1">
        <p:scale>
          <a:sx n="91" d="100"/>
          <a:sy n="91" d="100"/>
        </p:scale>
        <p:origin x="1308" y="84"/>
      </p:cViewPr>
      <p:guideLst>
        <p:guide orient="horz" pos="2160"/>
        <p:guide pos="2880"/>
      </p:guideLst>
    </p:cSldViewPr>
  </p:slideViewPr>
  <p:outlineViewPr>
    <p:cViewPr>
      <p:scale>
        <a:sx n="20" d="100"/>
        <a:sy n="20" d="100"/>
      </p:scale>
      <p:origin x="0" y="733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9" tIns="45714" rIns="91429" bIns="4571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29" tIns="45714" rIns="91429" bIns="45714" rtlCol="0"/>
          <a:lstStyle>
            <a:lvl1pPr algn="r">
              <a:defRPr sz="1200"/>
            </a:lvl1pPr>
          </a:lstStyle>
          <a:p>
            <a:fld id="{0D144030-4CAA-4B43-A21F-96EBF1BA20C8}" type="datetimeFigureOut">
              <a:rPr lang="en-US" smtClean="0"/>
              <a:t>3/29/2023</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29" tIns="45714" rIns="91429"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29" tIns="45714" rIns="91429" bIns="45714" rtlCol="0" anchor="b"/>
          <a:lstStyle>
            <a:lvl1pPr algn="r">
              <a:defRPr sz="1200"/>
            </a:lvl1pPr>
          </a:lstStyle>
          <a:p>
            <a:fld id="{3090A595-EEBA-4F67-AC3E-D9F8CCF61EB7}" type="slidenum">
              <a:rPr lang="en-US" smtClean="0"/>
              <a:t>‹#›</a:t>
            </a:fld>
            <a:endParaRPr lang="en-US" dirty="0"/>
          </a:p>
        </p:txBody>
      </p:sp>
    </p:spTree>
    <p:extLst>
      <p:ext uri="{BB962C8B-B14F-4D97-AF65-F5344CB8AC3E}">
        <p14:creationId xmlns:p14="http://schemas.microsoft.com/office/powerpoint/2010/main" val="1001010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5" tIns="46584" rIns="93165" bIns="46584"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65" tIns="46584" rIns="93165" bIns="46584" rtlCol="0"/>
          <a:lstStyle>
            <a:lvl1pPr algn="r">
              <a:defRPr sz="1200"/>
            </a:lvl1pPr>
          </a:lstStyle>
          <a:p>
            <a:fld id="{97CF049E-D21B-4DB6-B4B8-7FA4F1288B91}" type="datetimeFigureOut">
              <a:rPr lang="en-US" smtClean="0"/>
              <a:pPr/>
              <a:t>3/29/2023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4" rIns="93165" bIns="465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5" tIns="46584" rIns="93165"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65" tIns="46584" rIns="93165"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65" tIns="46584" rIns="93165" bIns="46584" rtlCol="0" anchor="b"/>
          <a:lstStyle>
            <a:lvl1pPr algn="r">
              <a:defRPr sz="1200"/>
            </a:lvl1pPr>
          </a:lstStyle>
          <a:p>
            <a:fld id="{00E83FC2-CB00-407E-BA4E-4A2B7B6C7269}" type="slidenum">
              <a:rPr lang="en-US" smtClean="0"/>
              <a:pPr/>
              <a:t>‹#›</a:t>
            </a:fld>
            <a:endParaRPr lang="en-US" dirty="0"/>
          </a:p>
        </p:txBody>
      </p:sp>
    </p:spTree>
    <p:extLst>
      <p:ext uri="{BB962C8B-B14F-4D97-AF65-F5344CB8AC3E}">
        <p14:creationId xmlns:p14="http://schemas.microsoft.com/office/powerpoint/2010/main" val="53984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dirty="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56D12E-2748-4267-B446-3B251FB1D5B4}" type="datetime1">
              <a:rPr lang="en-US" smtClean="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A001C670-DC88-4376-AA6B-FD9548DDC9F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24BB6-03DC-4197-8212-CE412EE43C13}" type="datetime1">
              <a:rPr lang="en-US" smtClean="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66EA9-A175-41F7-BCD8-C5D81AA59C6D}" type="datetime1">
              <a:rPr lang="en-US" smtClean="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B1E67D3-60E4-4D27-9E0B-6D034DBF6EC1}" type="datetime1">
              <a:rPr lang="en-US" smtClean="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512DAB7-38E7-443B-8E03-D2CCAEFBE4DA}" type="datetime1">
              <a:rPr lang="en-US" smtClean="0"/>
              <a:t>3/29/2023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4008150-1923-438E-8203-0E40D7FF5AF4}" type="datetime1">
              <a:rPr lang="en-US" smtClean="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C0710BA7-D226-495B-A757-165737818656}" type="datetime1">
              <a:rPr lang="en-US" smtClean="0"/>
              <a:t>3/29/2023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01C670-DC88-4376-AA6B-FD9548DDC9F2}" type="slidenum">
              <a:rPr lang="en-US" smtClean="0"/>
              <a:pPr/>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p:txBody>
          <a:bodyPr/>
          <a:lstStyle/>
          <a:p>
            <a:fld id="{66FCA505-BFAD-447C-A6C0-75872D0FB81E}" type="datetime1">
              <a:rPr lang="en-US" smtClean="0"/>
              <a:t>3/29/2023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06ED3A8-2D2B-4914-B609-10A72547825A}" type="datetime1">
              <a:rPr lang="en-US" smtClean="0"/>
              <a:t>3/29/2023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4A584DA-436B-44D3-9FC5-402F9F16BEBD}" type="datetime1">
              <a:rPr lang="en-US" smtClean="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0FE480A-05C5-4F7D-AA1C-FC0BD3356778}" type="datetime1">
              <a:rPr lang="en-US" smtClean="0"/>
              <a:t>3/29/2023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127FF642-8FB2-435C-9871-0CA5D884E32B}" type="datetime1">
              <a:rPr lang="en-US" smtClean="0"/>
              <a:t>3/29/2023</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A001C670-DC88-4376-AA6B-FD9548DDC9F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ss.mo.gov/mhd/cs/pharmacy/pages/frequpdat.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534400" cy="2286000"/>
          </a:xfrm>
        </p:spPr>
        <p:txBody>
          <a:bodyPr>
            <a:noAutofit/>
          </a:bodyPr>
          <a:lstStyle/>
          <a:p>
            <a:pPr algn="ctr"/>
            <a:r>
              <a:rPr lang="en-US" altLang="en-US" b="1" dirty="0" smtClean="0"/>
              <a:t/>
            </a:r>
            <a:br>
              <a:rPr lang="en-US" altLang="en-US" b="1" dirty="0" smtClean="0"/>
            </a:br>
            <a:r>
              <a:rPr lang="en-US" altLang="en-US" b="1" dirty="0" smtClean="0"/>
              <a:t>MO </a:t>
            </a:r>
            <a:r>
              <a:rPr lang="en-US" altLang="en-US" b="1" dirty="0"/>
              <a:t>HealthNet </a:t>
            </a:r>
            <a:r>
              <a:rPr lang="en-US" altLang="en-US" b="1" dirty="0" smtClean="0"/>
              <a:t>Pharmacy Program</a:t>
            </a:r>
            <a:br>
              <a:rPr lang="en-US" altLang="en-US" b="1" dirty="0" smtClean="0"/>
            </a:br>
            <a:r>
              <a:rPr lang="en-US" altLang="en-US" b="1" dirty="0" smtClean="0"/>
              <a:t>New Drugs and Edits with no annual Changes</a:t>
            </a:r>
            <a:r>
              <a:rPr lang="en-US" altLang="en-US" b="1" dirty="0"/>
              <a:t/>
            </a:r>
            <a:br>
              <a:rPr lang="en-US" altLang="en-US" b="1" dirty="0"/>
            </a:br>
            <a:r>
              <a:rPr lang="en-US" altLang="en-US" sz="2400" b="1" dirty="0" smtClean="0"/>
              <a:t/>
            </a:r>
            <a:br>
              <a:rPr lang="en-US" altLang="en-US" sz="2400" b="1" dirty="0" smtClean="0"/>
            </a:br>
            <a:r>
              <a:rPr lang="en-US" altLang="en-US" sz="2000" b="1" dirty="0" smtClean="0"/>
              <a:t>MHD April 2023 Advisory Committee Meetings</a:t>
            </a:r>
            <a:r>
              <a:rPr lang="en-US" altLang="en-US" sz="2800" b="1" dirty="0"/>
              <a:t/>
            </a:r>
            <a:br>
              <a:rPr lang="en-US" altLang="en-US" sz="2800" b="1" dirty="0"/>
            </a:br>
            <a:r>
              <a:rPr lang="en-US" altLang="en-US" sz="2000" b="1" dirty="0"/>
              <a:t>Olivia Rush, Pharm D – Program Integrity Pharmacist</a:t>
            </a:r>
            <a:r>
              <a:rPr lang="en-US" altLang="en-US" sz="3200" b="1" dirty="0"/>
              <a:t/>
            </a:r>
            <a:br>
              <a:rPr lang="en-US" altLang="en-US" sz="3200" b="1" dirty="0"/>
            </a:br>
            <a:endParaRPr lang="en-US" sz="3200" b="1" i="1" dirty="0">
              <a:solidFill>
                <a:schemeClr val="tx1">
                  <a:lumMod val="85000"/>
                  <a:lumOff val="15000"/>
                </a:schemeClr>
              </a:solidFill>
              <a:latin typeface="Franklin Gothic Medium" panose="020B0603020102020204" pitchFamily="34" charset="0"/>
            </a:endParaRPr>
          </a:p>
        </p:txBody>
      </p:sp>
      <p:pic>
        <p:nvPicPr>
          <p:cNvPr id="4098" name="Picture 2" descr="Missouri Medicaid | Orthotics &amp; Prosthetics Lab"/>
          <p:cNvPicPr>
            <a:picLocks noChangeAspect="1" noChangeArrowheads="1"/>
          </p:cNvPicPr>
          <p:nvPr/>
        </p:nvPicPr>
        <p:blipFill rotWithShape="1">
          <a:blip r:embed="rId2">
            <a:extLst>
              <a:ext uri="{28A0092B-C50C-407E-A947-70E740481C1C}">
                <a14:useLocalDpi xmlns:a14="http://schemas.microsoft.com/office/drawing/2010/main" val="0"/>
              </a:ext>
            </a:extLst>
          </a:blip>
          <a:srcRect t="12745" b="13800"/>
          <a:stretch/>
        </p:blipFill>
        <p:spPr bwMode="auto">
          <a:xfrm>
            <a:off x="5715000" y="205192"/>
            <a:ext cx="2819400" cy="128478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66890"/>
            <a:ext cx="3295650" cy="9715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Clinical &amp; Fiscal Edits:</a:t>
            </a:r>
            <a:br>
              <a:rPr lang="en-US" dirty="0" smtClean="0"/>
            </a:br>
            <a:r>
              <a:rPr lang="en-US" dirty="0" smtClean="0"/>
              <a:t>no annual changes</a:t>
            </a:r>
            <a:endParaRPr lang="en-US" dirty="0"/>
          </a:p>
        </p:txBody>
      </p:sp>
      <p:sp>
        <p:nvSpPr>
          <p:cNvPr id="3" name="Content Placeholder 2"/>
          <p:cNvSpPr>
            <a:spLocks noGrp="1"/>
          </p:cNvSpPr>
          <p:nvPr>
            <p:ph idx="1"/>
          </p:nvPr>
        </p:nvSpPr>
        <p:spPr/>
        <p:txBody>
          <a:bodyPr numCol="2">
            <a:normAutofit lnSpcReduction="10000"/>
          </a:bodyPr>
          <a:lstStyle/>
          <a:p>
            <a:pPr lvl="0"/>
            <a:r>
              <a:rPr lang="en-US" dirty="0">
                <a:latin typeface="Calibri" panose="020F0502020204030204" pitchFamily="34" charset="0"/>
                <a:cs typeface="Calibri" panose="020F0502020204030204" pitchFamily="34" charset="0"/>
              </a:rPr>
              <a:t>Acne or Rosacea, Select Topical Agents</a:t>
            </a:r>
          </a:p>
          <a:p>
            <a:pPr lvl="0"/>
            <a:r>
              <a:rPr lang="en-US" dirty="0">
                <a:latin typeface="Calibri" panose="020F0502020204030204" pitchFamily="34" charset="0"/>
                <a:cs typeface="Calibri" panose="020F0502020204030204" pitchFamily="34" charset="0"/>
              </a:rPr>
              <a:t>Fabry Disease</a:t>
            </a:r>
          </a:p>
          <a:p>
            <a:pPr lvl="0"/>
            <a:r>
              <a:rPr lang="en-US" dirty="0">
                <a:latin typeface="Calibri" panose="020F0502020204030204" pitchFamily="34" charset="0"/>
                <a:cs typeface="Calibri" panose="020F0502020204030204" pitchFamily="34" charset="0"/>
              </a:rPr>
              <a:t>Givlaari</a:t>
            </a:r>
          </a:p>
          <a:p>
            <a:pPr lvl="0"/>
            <a:r>
              <a:rPr lang="en-US" dirty="0" err="1">
                <a:latin typeface="Calibri" panose="020F0502020204030204" pitchFamily="34" charset="0"/>
                <a:cs typeface="Calibri" panose="020F0502020204030204" pitchFamily="34" charset="0"/>
              </a:rPr>
              <a:t>Imcivree</a:t>
            </a:r>
            <a:r>
              <a:rPr lang="en-US" dirty="0">
                <a:latin typeface="Calibri" panose="020F0502020204030204" pitchFamily="34" charset="0"/>
                <a:cs typeface="Calibri" panose="020F0502020204030204" pitchFamily="34" charset="0"/>
              </a:rPr>
              <a:t> </a:t>
            </a:r>
          </a:p>
          <a:p>
            <a:pPr lvl="0"/>
            <a:r>
              <a:rPr lang="en-US" dirty="0">
                <a:latin typeface="Calibri" panose="020F0502020204030204" pitchFamily="34" charset="0"/>
                <a:cs typeface="Calibri" panose="020F0502020204030204" pitchFamily="34" charset="0"/>
              </a:rPr>
              <a:t>Isturisa</a:t>
            </a:r>
          </a:p>
          <a:p>
            <a:pPr lvl="0"/>
            <a:r>
              <a:rPr lang="en-US" dirty="0">
                <a:latin typeface="Calibri" panose="020F0502020204030204" pitchFamily="34" charset="0"/>
                <a:cs typeface="Calibri" panose="020F0502020204030204" pitchFamily="34" charset="0"/>
              </a:rPr>
              <a:t>Megestrol</a:t>
            </a:r>
          </a:p>
          <a:p>
            <a:pPr lvl="0"/>
            <a:r>
              <a:rPr lang="en-US" dirty="0" err="1">
                <a:latin typeface="Calibri" panose="020F0502020204030204" pitchFamily="34" charset="0"/>
                <a:cs typeface="Calibri" panose="020F0502020204030204" pitchFamily="34" charset="0"/>
              </a:rPr>
              <a:t>Nulibry</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Oxervate</a:t>
            </a:r>
            <a:endParaRPr lang="en-US" dirty="0">
              <a:latin typeface="Calibri" panose="020F0502020204030204" pitchFamily="34" charset="0"/>
              <a:cs typeface="Calibri" panose="020F0502020204030204" pitchFamily="34" charset="0"/>
            </a:endParaRPr>
          </a:p>
          <a:p>
            <a:pPr lvl="0"/>
            <a:endParaRPr lang="en-US" dirty="0" smtClean="0">
              <a:latin typeface="Calibri" panose="020F0502020204030204" pitchFamily="34" charset="0"/>
              <a:cs typeface="Calibri" panose="020F0502020204030204" pitchFamily="34" charset="0"/>
            </a:endParaRPr>
          </a:p>
          <a:p>
            <a:pPr lvl="0"/>
            <a:r>
              <a:rPr lang="en-US" dirty="0" smtClean="0">
                <a:latin typeface="Calibri" panose="020F0502020204030204" pitchFamily="34" charset="0"/>
                <a:cs typeface="Calibri" panose="020F0502020204030204" pitchFamily="34" charset="0"/>
              </a:rPr>
              <a:t>Oxlumo</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Scenesse</a:t>
            </a:r>
            <a:endParaRPr lang="en-US" dirty="0">
              <a:latin typeface="Calibri" panose="020F0502020204030204" pitchFamily="34" charset="0"/>
              <a:cs typeface="Calibri" panose="020F0502020204030204" pitchFamily="34" charset="0"/>
            </a:endParaRPr>
          </a:p>
          <a:p>
            <a:pPr lvl="0"/>
            <a:r>
              <a:rPr lang="en-US" dirty="0">
                <a:latin typeface="Calibri" panose="020F0502020204030204" pitchFamily="34" charset="0"/>
                <a:cs typeface="Calibri" panose="020F0502020204030204" pitchFamily="34" charset="0"/>
              </a:rPr>
              <a:t>Sickle Cell Disease</a:t>
            </a:r>
          </a:p>
          <a:p>
            <a:pPr lvl="0"/>
            <a:r>
              <a:rPr lang="en-US" dirty="0">
                <a:latin typeface="Calibri" panose="020F0502020204030204" pitchFamily="34" charset="0"/>
                <a:cs typeface="Calibri" panose="020F0502020204030204" pitchFamily="34" charset="0"/>
              </a:rPr>
              <a:t>Spravato</a:t>
            </a:r>
          </a:p>
          <a:p>
            <a:pPr lvl="0"/>
            <a:r>
              <a:rPr lang="en-US" dirty="0">
                <a:latin typeface="Calibri" panose="020F0502020204030204" pitchFamily="34" charset="0"/>
                <a:cs typeface="Calibri" panose="020F0502020204030204" pitchFamily="34" charset="0"/>
              </a:rPr>
              <a:t>Systemic Antifungals</a:t>
            </a:r>
          </a:p>
          <a:p>
            <a:pPr lvl="0"/>
            <a:r>
              <a:rPr lang="en-US" dirty="0" err="1">
                <a:latin typeface="Calibri" panose="020F0502020204030204" pitchFamily="34" charset="0"/>
                <a:cs typeface="Calibri" panose="020F0502020204030204" pitchFamily="34" charset="0"/>
              </a:rPr>
              <a:t>Tavneos</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Voxzogo</a:t>
            </a:r>
            <a:endParaRPr lang="en-US" dirty="0">
              <a:latin typeface="Calibri" panose="020F0502020204030204" pitchFamily="34" charset="0"/>
              <a:cs typeface="Calibri" panose="020F0502020204030204" pitchFamily="34" charset="0"/>
            </a:endParaRPr>
          </a:p>
          <a:p>
            <a:pPr lvl="0"/>
            <a:r>
              <a:rPr lang="en-US" dirty="0" err="1">
                <a:latin typeface="Calibri" panose="020F0502020204030204" pitchFamily="34" charset="0"/>
                <a:cs typeface="Calibri" panose="020F0502020204030204" pitchFamily="34" charset="0"/>
              </a:rPr>
              <a:t>Zokinvy</a:t>
            </a:r>
            <a:endParaRPr lang="en-US" dirty="0">
              <a:latin typeface="Calibri" panose="020F0502020204030204" pitchFamily="34" charset="0"/>
              <a:cs typeface="Calibri" panose="020F0502020204030204" pitchFamily="34" charset="0"/>
            </a:endParaRPr>
          </a:p>
          <a:p>
            <a:pPr lvl="0"/>
            <a:r>
              <a:rPr lang="en-US" dirty="0">
                <a:latin typeface="Calibri" panose="020F0502020204030204" pitchFamily="34" charset="0"/>
                <a:cs typeface="Calibri" panose="020F0502020204030204" pitchFamily="34" charset="0"/>
              </a:rPr>
              <a:t>Zulresso</a:t>
            </a:r>
          </a:p>
          <a:p>
            <a:pPr marL="68580" lvl="0" indent="0">
              <a:buNone/>
            </a:pP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10</a:t>
            </a:fld>
            <a:endParaRPr lang="en-US" dirty="0"/>
          </a:p>
        </p:txBody>
      </p:sp>
    </p:spTree>
    <p:extLst>
      <p:ext uri="{BB962C8B-B14F-4D97-AF65-F5344CB8AC3E}">
        <p14:creationId xmlns:p14="http://schemas.microsoft.com/office/powerpoint/2010/main" val="283171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Preferred Drug List Edits:</a:t>
            </a:r>
            <a:br>
              <a:rPr lang="en-US" dirty="0" smtClean="0"/>
            </a:br>
            <a:r>
              <a:rPr lang="en-US" dirty="0" smtClean="0"/>
              <a:t>no annual changes</a:t>
            </a:r>
            <a:endParaRPr lang="en-US" dirty="0"/>
          </a:p>
        </p:txBody>
      </p:sp>
      <p:sp>
        <p:nvSpPr>
          <p:cNvPr id="3" name="Content Placeholder 2"/>
          <p:cNvSpPr>
            <a:spLocks noGrp="1"/>
          </p:cNvSpPr>
          <p:nvPr>
            <p:ph idx="1"/>
          </p:nvPr>
        </p:nvSpPr>
        <p:spPr/>
        <p:txBody>
          <a:bodyPr numCol="2">
            <a:normAutofit fontScale="40000" lnSpcReduction="20000"/>
          </a:bodyPr>
          <a:lstStyle/>
          <a:p>
            <a:pPr lvl="0"/>
            <a:r>
              <a:rPr lang="en-US" sz="3600" dirty="0">
                <a:latin typeface="Calibri" panose="020F0502020204030204" pitchFamily="34" charset="0"/>
                <a:cs typeface="Calibri" panose="020F0502020204030204" pitchFamily="34" charset="0"/>
              </a:rPr>
              <a:t>Actinic Keratosis Agents, Topical</a:t>
            </a:r>
          </a:p>
          <a:p>
            <a:pPr lvl="0"/>
            <a:r>
              <a:rPr lang="en-US" sz="3600" dirty="0">
                <a:latin typeface="Calibri" panose="020F0502020204030204" pitchFamily="34" charset="0"/>
                <a:cs typeface="Calibri" panose="020F0502020204030204" pitchFamily="34" charset="0"/>
              </a:rPr>
              <a:t>Androgenic Agents</a:t>
            </a:r>
          </a:p>
          <a:p>
            <a:pPr lvl="0"/>
            <a:r>
              <a:rPr lang="en-US" sz="3600" dirty="0">
                <a:latin typeface="Calibri" panose="020F0502020204030204" pitchFamily="34" charset="0"/>
                <a:cs typeface="Calibri" panose="020F0502020204030204" pitchFamily="34" charset="0"/>
              </a:rPr>
              <a:t>Antibiotics, Inhaled</a:t>
            </a:r>
          </a:p>
          <a:p>
            <a:pPr lvl="0"/>
            <a:r>
              <a:rPr lang="en-US" sz="3600" dirty="0">
                <a:latin typeface="Calibri" panose="020F0502020204030204" pitchFamily="34" charset="0"/>
                <a:cs typeface="Calibri" panose="020F0502020204030204" pitchFamily="34" charset="0"/>
              </a:rPr>
              <a:t>Anticholinergics, LABA Combinations</a:t>
            </a:r>
          </a:p>
          <a:p>
            <a:pPr lvl="0"/>
            <a:r>
              <a:rPr lang="en-US" sz="3600" dirty="0">
                <a:latin typeface="Calibri" panose="020F0502020204030204" pitchFamily="34" charset="0"/>
                <a:cs typeface="Calibri" panose="020F0502020204030204" pitchFamily="34" charset="0"/>
              </a:rPr>
              <a:t>Anticholinergics, Short Acting and Combinations Inhaled</a:t>
            </a:r>
          </a:p>
          <a:p>
            <a:pPr lvl="0"/>
            <a:r>
              <a:rPr lang="en-US" sz="3600" dirty="0">
                <a:latin typeface="Calibri" panose="020F0502020204030204" pitchFamily="34" charset="0"/>
                <a:cs typeface="Calibri" panose="020F0502020204030204" pitchFamily="34" charset="0"/>
              </a:rPr>
              <a:t>Antifungals, Topical</a:t>
            </a:r>
          </a:p>
          <a:p>
            <a:pPr lvl="0"/>
            <a:r>
              <a:rPr lang="en-US" sz="3600" dirty="0">
                <a:latin typeface="Calibri" panose="020F0502020204030204" pitchFamily="34" charset="0"/>
                <a:cs typeface="Calibri" panose="020F0502020204030204" pitchFamily="34" charset="0"/>
              </a:rPr>
              <a:t>Antihistamines &amp; Antihistamine/Decongestant Combinations, 2</a:t>
            </a:r>
            <a:r>
              <a:rPr lang="en-US" sz="3600" baseline="30000" dirty="0">
                <a:latin typeface="Calibri" panose="020F0502020204030204" pitchFamily="34" charset="0"/>
                <a:cs typeface="Calibri" panose="020F0502020204030204" pitchFamily="34" charset="0"/>
              </a:rPr>
              <a:t>nd</a:t>
            </a:r>
            <a:r>
              <a:rPr lang="en-US" sz="3600" dirty="0">
                <a:latin typeface="Calibri" panose="020F0502020204030204" pitchFamily="34" charset="0"/>
                <a:cs typeface="Calibri" panose="020F0502020204030204" pitchFamily="34" charset="0"/>
              </a:rPr>
              <a:t> Generation</a:t>
            </a:r>
          </a:p>
          <a:p>
            <a:pPr lvl="0"/>
            <a:r>
              <a:rPr lang="en-US" sz="3600" dirty="0">
                <a:latin typeface="Calibri" panose="020F0502020204030204" pitchFamily="34" charset="0"/>
                <a:cs typeface="Calibri" panose="020F0502020204030204" pitchFamily="34" charset="0"/>
              </a:rPr>
              <a:t>Antihistamines, Intranasal</a:t>
            </a:r>
          </a:p>
          <a:p>
            <a:pPr lvl="0"/>
            <a:r>
              <a:rPr lang="en-US" sz="3600" dirty="0">
                <a:latin typeface="Calibri" panose="020F0502020204030204" pitchFamily="34" charset="0"/>
                <a:cs typeface="Calibri" panose="020F0502020204030204" pitchFamily="34" charset="0"/>
              </a:rPr>
              <a:t>Antiparasitics, Topical</a:t>
            </a:r>
          </a:p>
          <a:p>
            <a:pPr lvl="0"/>
            <a:r>
              <a:rPr lang="en-US" sz="3600" dirty="0">
                <a:latin typeface="Calibri" panose="020F0502020204030204" pitchFamily="34" charset="0"/>
                <a:cs typeface="Calibri" panose="020F0502020204030204" pitchFamily="34" charset="0"/>
              </a:rPr>
              <a:t>Antivirals, Herpes Oral</a:t>
            </a:r>
          </a:p>
          <a:p>
            <a:pPr lvl="0"/>
            <a:r>
              <a:rPr lang="en-US" sz="3600" dirty="0">
                <a:latin typeface="Calibri" panose="020F0502020204030204" pitchFamily="34" charset="0"/>
                <a:cs typeface="Calibri" panose="020F0502020204030204" pitchFamily="34" charset="0"/>
              </a:rPr>
              <a:t>Benzoyl Peroxide/Antibiotic Combinations</a:t>
            </a:r>
          </a:p>
          <a:p>
            <a:pPr lvl="0"/>
            <a:r>
              <a:rPr lang="en-US" sz="3600" dirty="0">
                <a:latin typeface="Calibri" panose="020F0502020204030204" pitchFamily="34" charset="0"/>
                <a:cs typeface="Calibri" panose="020F0502020204030204" pitchFamily="34" charset="0"/>
              </a:rPr>
              <a:t>Beta Adrenergic Agents, Nebulized</a:t>
            </a:r>
          </a:p>
          <a:p>
            <a:pPr lvl="0"/>
            <a:endParaRPr lang="en-US" sz="3600" dirty="0" smtClean="0">
              <a:latin typeface="Calibri" panose="020F0502020204030204" pitchFamily="34" charset="0"/>
              <a:cs typeface="Calibri" panose="020F0502020204030204" pitchFamily="34" charset="0"/>
            </a:endParaRPr>
          </a:p>
          <a:p>
            <a:pPr lvl="0"/>
            <a:r>
              <a:rPr lang="en-US" sz="3600" dirty="0" smtClean="0">
                <a:latin typeface="Calibri" panose="020F0502020204030204" pitchFamily="34" charset="0"/>
                <a:cs typeface="Calibri" panose="020F0502020204030204" pitchFamily="34" charset="0"/>
              </a:rPr>
              <a:t>Beta </a:t>
            </a:r>
            <a:r>
              <a:rPr lang="en-US" sz="3600" dirty="0">
                <a:latin typeface="Calibri" panose="020F0502020204030204" pitchFamily="34" charset="0"/>
                <a:cs typeface="Calibri" panose="020F0502020204030204" pitchFamily="34" charset="0"/>
              </a:rPr>
              <a:t>Adrenergic Agents, Short Acting</a:t>
            </a:r>
          </a:p>
          <a:p>
            <a:pPr lvl="0"/>
            <a:r>
              <a:rPr lang="en-US" sz="3600" dirty="0">
                <a:latin typeface="Calibri" panose="020F0502020204030204" pitchFamily="34" charset="0"/>
                <a:cs typeface="Calibri" panose="020F0502020204030204" pitchFamily="34" charset="0"/>
              </a:rPr>
              <a:t>Corticosteroids, Ophthalmic Soft</a:t>
            </a:r>
          </a:p>
          <a:p>
            <a:pPr lvl="0"/>
            <a:r>
              <a:rPr lang="en-US" sz="3600" dirty="0">
                <a:latin typeface="Calibri" panose="020F0502020204030204" pitchFamily="34" charset="0"/>
                <a:cs typeface="Calibri" panose="020F0502020204030204" pitchFamily="34" charset="0"/>
              </a:rPr>
              <a:t>Corticosteroids, Oral Inhaled</a:t>
            </a:r>
          </a:p>
          <a:p>
            <a:pPr lvl="0"/>
            <a:r>
              <a:rPr lang="en-US" sz="3600" dirty="0">
                <a:latin typeface="Calibri" panose="020F0502020204030204" pitchFamily="34" charset="0"/>
                <a:cs typeface="Calibri" panose="020F0502020204030204" pitchFamily="34" charset="0"/>
              </a:rPr>
              <a:t>Corticosteroids, Topical</a:t>
            </a:r>
          </a:p>
          <a:p>
            <a:pPr lvl="0"/>
            <a:r>
              <a:rPr lang="en-US" sz="3600" dirty="0">
                <a:latin typeface="Calibri" panose="020F0502020204030204" pitchFamily="34" charset="0"/>
                <a:cs typeface="Calibri" panose="020F0502020204030204" pitchFamily="34" charset="0"/>
              </a:rPr>
              <a:t>Cough/Cold Preparations</a:t>
            </a:r>
          </a:p>
          <a:p>
            <a:pPr lvl="0"/>
            <a:r>
              <a:rPr lang="en-US" sz="3600" dirty="0">
                <a:latin typeface="Calibri" panose="020F0502020204030204" pitchFamily="34" charset="0"/>
                <a:cs typeface="Calibri" panose="020F0502020204030204" pitchFamily="34" charset="0"/>
              </a:rPr>
              <a:t>Fluoroquinolones, Ophthalmic</a:t>
            </a:r>
          </a:p>
          <a:p>
            <a:pPr lvl="0"/>
            <a:r>
              <a:rPr lang="en-US" sz="3600" dirty="0">
                <a:latin typeface="Calibri" panose="020F0502020204030204" pitchFamily="34" charset="0"/>
                <a:cs typeface="Calibri" panose="020F0502020204030204" pitchFamily="34" charset="0"/>
              </a:rPr>
              <a:t>Fluoroquinolones, Otic</a:t>
            </a:r>
          </a:p>
          <a:p>
            <a:pPr lvl="0"/>
            <a:r>
              <a:rPr lang="en-US" sz="3600" dirty="0">
                <a:latin typeface="Calibri" panose="020F0502020204030204" pitchFamily="34" charset="0"/>
                <a:cs typeface="Calibri" panose="020F0502020204030204" pitchFamily="34" charset="0"/>
              </a:rPr>
              <a:t>Hepatitis C Agents</a:t>
            </a:r>
          </a:p>
          <a:p>
            <a:pPr lvl="0"/>
            <a:r>
              <a:rPr lang="en-US" sz="3600" dirty="0">
                <a:latin typeface="Calibri" panose="020F0502020204030204" pitchFamily="34" charset="0"/>
                <a:cs typeface="Calibri" panose="020F0502020204030204" pitchFamily="34" charset="0"/>
              </a:rPr>
              <a:t>Leukotriene Receptor Modifiers</a:t>
            </a:r>
          </a:p>
          <a:p>
            <a:pPr lvl="0"/>
            <a:r>
              <a:rPr lang="en-US" sz="3600" dirty="0">
                <a:latin typeface="Calibri" panose="020F0502020204030204" pitchFamily="34" charset="0"/>
                <a:cs typeface="Calibri" panose="020F0502020204030204" pitchFamily="34" charset="0"/>
              </a:rPr>
              <a:t>Mast Cell Stabilizers, Ophthalmic</a:t>
            </a:r>
          </a:p>
          <a:p>
            <a:pPr lvl="0"/>
            <a:r>
              <a:rPr lang="en-US" sz="3600" dirty="0">
                <a:latin typeface="Calibri" panose="020F0502020204030204" pitchFamily="34" charset="0"/>
                <a:cs typeface="Calibri" panose="020F0502020204030204" pitchFamily="34" charset="0"/>
              </a:rPr>
              <a:t>NSAIDs, Ophthalmic</a:t>
            </a:r>
          </a:p>
          <a:p>
            <a:pPr lvl="0"/>
            <a:r>
              <a:rPr lang="en-US" sz="3600" dirty="0">
                <a:latin typeface="Calibri" panose="020F0502020204030204" pitchFamily="34" charset="0"/>
                <a:cs typeface="Calibri" panose="020F0502020204030204" pitchFamily="34" charset="0"/>
              </a:rPr>
              <a:t>Pancreatic Enzymes</a:t>
            </a:r>
          </a:p>
          <a:p>
            <a:pPr lvl="0"/>
            <a:r>
              <a:rPr lang="en-US" sz="3600" dirty="0" err="1">
                <a:latin typeface="Calibri" panose="020F0502020204030204" pitchFamily="34" charset="0"/>
                <a:cs typeface="Calibri" panose="020F0502020204030204" pitchFamily="34" charset="0"/>
              </a:rPr>
              <a:t>Retinoids</a:t>
            </a:r>
            <a:r>
              <a:rPr lang="en-US" sz="3600" dirty="0">
                <a:latin typeface="Calibri" panose="020F0502020204030204" pitchFamily="34" charset="0"/>
                <a:cs typeface="Calibri" panose="020F0502020204030204" pitchFamily="34" charset="0"/>
              </a:rPr>
              <a:t>, Topical</a:t>
            </a:r>
          </a:p>
          <a:p>
            <a:pPr marL="68580" lvl="0" indent="0">
              <a:buNone/>
            </a:pP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11</a:t>
            </a:fld>
            <a:endParaRPr lang="en-US" dirty="0"/>
          </a:p>
        </p:txBody>
      </p:sp>
    </p:spTree>
    <p:extLst>
      <p:ext uri="{BB962C8B-B14F-4D97-AF65-F5344CB8AC3E}">
        <p14:creationId xmlns:p14="http://schemas.microsoft.com/office/powerpoint/2010/main" val="3388100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Clinical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2</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963767880"/>
              </p:ext>
            </p:extLst>
          </p:nvPr>
        </p:nvGraphicFramePr>
        <p:xfrm>
          <a:off x="152400" y="762000"/>
          <a:ext cx="8839200" cy="4295774"/>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nb-NO" sz="1100" b="0" i="0" u="none" strike="noStrike" dirty="0" smtClean="0">
                          <a:solidFill>
                            <a:schemeClr val="tx1"/>
                          </a:solidFill>
                          <a:effectLst/>
                          <a:latin typeface="Calibri" panose="020F0502020204030204" pitchFamily="34" charset="0"/>
                        </a:rPr>
                        <a:t>Hemgenix </a:t>
                      </a:r>
                      <a:br>
                        <a:rPr lang="nb-NO" sz="1100" b="0" i="0" u="none" strike="noStrike" dirty="0" smtClean="0">
                          <a:solidFill>
                            <a:schemeClr val="tx1"/>
                          </a:solidFill>
                          <a:effectLst/>
                          <a:latin typeface="Calibri" panose="020F0502020204030204" pitchFamily="34" charset="0"/>
                        </a:rPr>
                      </a:br>
                      <a:r>
                        <a:rPr lang="nb-NO" sz="1100" b="0" i="0" u="none" strike="noStrike" dirty="0" smtClean="0">
                          <a:solidFill>
                            <a:schemeClr val="tx1"/>
                          </a:solidFill>
                          <a:effectLst/>
                          <a:latin typeface="Calibri" panose="020F0502020204030204" pitchFamily="34" charset="0"/>
                        </a:rPr>
                        <a:t>*</a:t>
                      </a:r>
                      <a:r>
                        <a:rPr lang="en-US" sz="1100" b="0" i="0" u="none" strike="noStrike" dirty="0" smtClean="0">
                          <a:solidFill>
                            <a:srgbClr val="000000"/>
                          </a:solidFill>
                          <a:effectLst/>
                          <a:latin typeface="Calibri" panose="020F0502020204030204" pitchFamily="34" charset="0"/>
                        </a:rPr>
                        <a:t>Please</a:t>
                      </a:r>
                      <a:r>
                        <a:rPr lang="en-US" sz="1100" b="0" i="0" u="none" strike="noStrike" baseline="0" dirty="0" smtClean="0">
                          <a:solidFill>
                            <a:srgbClr val="000000"/>
                          </a:solidFill>
                          <a:effectLst/>
                          <a:latin typeface="Calibri" panose="020F0502020204030204" pitchFamily="34" charset="0"/>
                        </a:rPr>
                        <a:t> see the </a:t>
                      </a:r>
                      <a:r>
                        <a:rPr lang="en-US" sz="1100" b="0" i="0" u="none" strike="noStrike" baseline="0" dirty="0" smtClean="0">
                          <a:solidFill>
                            <a:srgbClr val="000000"/>
                          </a:solidFill>
                          <a:effectLst/>
                          <a:latin typeface="Calibri" panose="020F0502020204030204" pitchFamily="34" charset="0"/>
                          <a:hlinkClick r:id="rId2"/>
                        </a:rPr>
                        <a:t>Drugs with Coverage Limitations and New Drug Review </a:t>
                      </a:r>
                      <a:r>
                        <a:rPr lang="en-US" sz="1100" b="0" i="0" u="none" strike="noStrike" baseline="0" dirty="0" smtClean="0">
                          <a:solidFill>
                            <a:srgbClr val="000000"/>
                          </a:solidFill>
                          <a:effectLst/>
                          <a:latin typeface="Calibri" panose="020F0502020204030204" pitchFamily="34" charset="0"/>
                        </a:rPr>
                        <a:t>document for all strengths.  </a:t>
                      </a: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Etranacogene Dezaparvovec-drlb</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adults with Hemophilia B (congenital Factor IX deficiency) who currently use Factor IX prophylaxis therapy, </a:t>
                      </a:r>
                      <a:r>
                        <a:rPr lang="en-US" sz="1100" b="0" i="0" u="none" strike="noStrike" dirty="0" smtClean="0">
                          <a:solidFill>
                            <a:schemeClr val="tx1"/>
                          </a:solidFill>
                          <a:effectLst/>
                          <a:latin typeface="Calibri" panose="020F0502020204030204" pitchFamily="34" charset="0"/>
                        </a:rPr>
                        <a:t>have current or historical life-threatening hemorrhage, or have repeated, serious spontaneous bleeding </a:t>
                      </a:r>
                      <a:r>
                        <a:rPr lang="en-US" sz="1100" b="0" i="0" u="none" strike="noStrike" dirty="0" smtClean="0">
                          <a:solidFill>
                            <a:schemeClr val="tx1"/>
                          </a:solidFill>
                          <a:effectLst/>
                          <a:latin typeface="Calibri" panose="020F0502020204030204" pitchFamily="34" charset="0"/>
                        </a:rPr>
                        <a:t>episodes.</a:t>
                      </a:r>
                      <a:endParaRPr lang="en-US" sz="1100" b="0" i="0" u="none" strike="noStrike" dirty="0" smtClean="0">
                        <a:solidFill>
                          <a:schemeClr val="tx1"/>
                        </a:solidFill>
                        <a:effectLst/>
                        <a:latin typeface="Calibri" panose="020F0502020204030204" pitchFamily="34" charset="0"/>
                      </a:endParaRPr>
                    </a:p>
                    <a:p>
                      <a:pPr algn="l" fontAlgn="t"/>
                      <a:r>
                        <a:rPr lang="en-US" sz="1100" b="1" i="0" u="none" strike="noStrike" dirty="0" smtClean="0">
                          <a:solidFill>
                            <a:schemeClr val="tx1"/>
                          </a:solidFill>
                          <a:effectLst/>
                          <a:latin typeface="Calibri" panose="020F0502020204030204" pitchFamily="34" charset="0"/>
                        </a:rPr>
                        <a:t>Hemgenix</a:t>
                      </a:r>
                      <a:r>
                        <a:rPr lang="en-US" sz="1100" b="1" i="0" u="none" strike="noStrike" baseline="0" dirty="0" smtClean="0">
                          <a:solidFill>
                            <a:schemeClr val="tx1"/>
                          </a:solidFill>
                          <a:effectLst/>
                          <a:latin typeface="Calibri" panose="020F0502020204030204" pitchFamily="34" charset="0"/>
                        </a:rPr>
                        <a:t> </a:t>
                      </a:r>
                      <a:r>
                        <a:rPr lang="en-US" sz="1100" b="1" i="0" u="none" strike="noStrike" dirty="0" smtClean="0">
                          <a:solidFill>
                            <a:schemeClr val="tx1"/>
                          </a:solidFill>
                          <a:effectLst/>
                          <a:latin typeface="Calibri" panose="020F0502020204030204" pitchFamily="34" charset="0"/>
                        </a:rPr>
                        <a:t>Clinical Edit – T</a:t>
                      </a:r>
                      <a:r>
                        <a:rPr lang="en-US" sz="1100" b="1" i="0" u="none" strike="noStrike" baseline="0" dirty="0" smtClean="0">
                          <a:solidFill>
                            <a:schemeClr val="tx1"/>
                          </a:solidFill>
                          <a:effectLst/>
                          <a:latin typeface="Calibri" panose="020F0502020204030204" pitchFamily="34" charset="0"/>
                        </a:rPr>
                        <a:t>o be discussed today </a:t>
                      </a:r>
                      <a:endParaRPr lang="en-US" sz="1100" b="1" i="0" u="none" strike="noStrike" dirty="0" smtClean="0">
                        <a:solidFill>
                          <a:schemeClr val="tx1"/>
                        </a:solidFill>
                        <a:effectLst/>
                        <a:latin typeface="Calibri" panose="020F0502020204030204" pitchFamily="34" charset="0"/>
                      </a:endParaRPr>
                    </a:p>
                    <a:p>
                      <a:pPr marL="0" indent="0" algn="l" fontAlgn="t">
                        <a:buFont typeface="Arial" panose="020B0604020202020204" pitchFamily="34" charset="0"/>
                        <a:buNone/>
                      </a:pPr>
                      <a:endParaRPr lang="en-US" sz="1100" b="1" i="0" u="none" strike="noStrike" baseline="0"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276199312"/>
                  </a:ext>
                </a:extLst>
              </a:tr>
              <a:tr h="1651636">
                <a:tc>
                  <a:txBody>
                    <a:bodyPr/>
                    <a:lstStyle/>
                    <a:p>
                      <a:pPr algn="l" fontAlgn="t"/>
                      <a:r>
                        <a:rPr lang="nb-NO" sz="1100" b="0" i="0" u="none" strike="noStrike" dirty="0" smtClean="0">
                          <a:solidFill>
                            <a:schemeClr val="tx1"/>
                          </a:solidFill>
                          <a:effectLst/>
                          <a:latin typeface="Calibri" panose="020F0502020204030204" pitchFamily="34" charset="0"/>
                        </a:rPr>
                        <a:t>Noxafil</a:t>
                      </a:r>
                      <a:r>
                        <a:rPr lang="nb-NO" sz="1100" b="0" i="0" u="none" strike="noStrike" baseline="0" dirty="0" smtClean="0">
                          <a:solidFill>
                            <a:schemeClr val="tx1"/>
                          </a:solidFill>
                          <a:effectLst/>
                          <a:latin typeface="Calibri" panose="020F0502020204030204" pitchFamily="34" charset="0"/>
                        </a:rPr>
                        <a:t> 300mg PowderMix Suspension</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Posaconazole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prophylaxis of invasive Aspergillus and Candida infections in pediatric patients 2 years of age and older (who weigh 40 kg or less) who are at high risk of developing these infections due to being severely immunocompromised, such as hematopoietic stem cell transplant recipients with graft-versus-host disease or those with hematologic malignancies with prolonged neutropenia from </a:t>
                      </a:r>
                      <a:r>
                        <a:rPr lang="en-US" sz="1100" b="0" i="0" u="none" strike="noStrike" dirty="0" smtClean="0">
                          <a:solidFill>
                            <a:srgbClr val="000000"/>
                          </a:solidFill>
                          <a:effectLst/>
                          <a:latin typeface="Calibri" panose="020F0502020204030204" pitchFamily="34" charset="0"/>
                        </a:rPr>
                        <a:t>chemotherapy.</a:t>
                      </a:r>
                      <a:r>
                        <a:rPr lang="en-US" sz="1100" b="0" i="0" u="none" strike="noStrike" dirty="0" smtClean="0">
                          <a:solidFill>
                            <a:srgbClr val="000000"/>
                          </a:solidFill>
                          <a:effectLst/>
                          <a:latin typeface="Calibri" panose="020F0502020204030204" pitchFamily="34" charset="0"/>
                        </a:rPr>
                        <a:t/>
                      </a:r>
                      <a:br>
                        <a:rPr lang="en-US" sz="1100" b="0" i="0" u="none" strike="noStrike" dirty="0" smtClean="0">
                          <a:solidFill>
                            <a:srgbClr val="000000"/>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Systemic Antifungals Clinical Edit</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dirty="0" smtClean="0">
                          <a:solidFill>
                            <a:srgbClr val="000000"/>
                          </a:solidFill>
                          <a:effectLst/>
                          <a:latin typeface="Calibri" panose="020F0502020204030204" pitchFamily="34" charset="0"/>
                          <a:cs typeface="Calibri" panose="020F0502020204030204" pitchFamily="34" charset="0"/>
                        </a:rPr>
                        <a:t>Must provide medical necessity as to why the participant cannot utilize th</a:t>
                      </a:r>
                      <a:r>
                        <a:rPr lang="en-US" sz="1100" b="1" i="0" u="none" strike="noStrike" baseline="0" dirty="0" smtClean="0">
                          <a:solidFill>
                            <a:srgbClr val="000000"/>
                          </a:solidFill>
                          <a:effectLst/>
                          <a:latin typeface="Calibri" panose="020F0502020204030204" pitchFamily="34" charset="0"/>
                          <a:cs typeface="Calibri" panose="020F0502020204030204" pitchFamily="34" charset="0"/>
                        </a:rPr>
                        <a:t>e </a:t>
                      </a:r>
                      <a:r>
                        <a:rPr lang="en-US" sz="1100" b="1" i="0" u="none" strike="noStrike" dirty="0" smtClean="0">
                          <a:solidFill>
                            <a:schemeClr val="tx1"/>
                          </a:solidFill>
                          <a:effectLst/>
                          <a:latin typeface="Calibri" panose="020F0502020204030204" pitchFamily="34" charset="0"/>
                        </a:rPr>
                        <a:t>immediate release oral suspension</a:t>
                      </a:r>
                      <a:r>
                        <a:rPr lang="en-US" sz="1100" b="1" i="0" u="none" strike="noStrike" baseline="0" dirty="0" smtClean="0">
                          <a:solidFill>
                            <a:schemeClr val="tx1"/>
                          </a:solidFill>
                          <a:effectLst/>
                          <a:latin typeface="Calibri" panose="020F0502020204030204" pitchFamily="34" charset="0"/>
                        </a:rPr>
                        <a:t> – To be discussed today </a:t>
                      </a:r>
                      <a:endParaRPr lang="en-US" sz="1100" b="1" i="0" u="none" strike="noStrike" dirty="0" smtClean="0">
                        <a:solidFill>
                          <a:schemeClr val="tx1"/>
                        </a:solidFill>
                        <a:effectLst/>
                        <a:latin typeface="Calibri" panose="020F0502020204030204" pitchFamily="34" charset="0"/>
                      </a:endParaRPr>
                    </a:p>
                    <a:p>
                      <a:pPr algn="l" fontAlgn="t"/>
                      <a:endParaRPr lang="en-US" sz="1100" b="1" i="0" u="none" strike="noStrike" dirty="0" smtClean="0">
                        <a:solidFill>
                          <a:srgbClr val="FF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09600934"/>
                  </a:ext>
                </a:extLst>
              </a:tr>
              <a:tr h="651441">
                <a:tc>
                  <a:txBody>
                    <a:bodyPr/>
                    <a:lstStyle/>
                    <a:p>
                      <a:pPr algn="l" fontAlgn="t"/>
                      <a:r>
                        <a:rPr lang="nb-NO" sz="1100" b="0" i="0" u="none" strike="noStrike" dirty="0" smtClean="0">
                          <a:solidFill>
                            <a:schemeClr val="tx1"/>
                          </a:solidFill>
                          <a:effectLst/>
                          <a:latin typeface="Calibri" panose="020F0502020204030204" pitchFamily="34" charset="0"/>
                        </a:rPr>
                        <a:t>Tzield 2mg/2mL Vial</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Teplizumab-mzwv</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to delay the onset of Stage 3 type 1 diabetes in adults</a:t>
                      </a:r>
                      <a:r>
                        <a:rPr lang="en-US" sz="1100" b="0" i="0" u="none" strike="noStrike" baseline="0" dirty="0" smtClean="0">
                          <a:solidFill>
                            <a:srgbClr val="000000"/>
                          </a:solidFill>
                          <a:effectLst/>
                          <a:latin typeface="Calibri" panose="020F0502020204030204" pitchFamily="34" charset="0"/>
                        </a:rPr>
                        <a:t> and pediatric </a:t>
                      </a:r>
                      <a:r>
                        <a:rPr lang="en-US" sz="1100" b="0" i="0" u="none" strike="noStrike" dirty="0" smtClean="0">
                          <a:solidFill>
                            <a:srgbClr val="000000"/>
                          </a:solidFill>
                          <a:effectLst/>
                          <a:latin typeface="Calibri" panose="020F0502020204030204" pitchFamily="34" charset="0"/>
                        </a:rPr>
                        <a:t>patients aged 8 years and older with Stage 2 type 1 </a:t>
                      </a:r>
                      <a:r>
                        <a:rPr lang="en-US" sz="1100" b="0" i="0" u="none" strike="noStrike" dirty="0" smtClean="0">
                          <a:solidFill>
                            <a:srgbClr val="000000"/>
                          </a:solidFill>
                          <a:effectLst/>
                          <a:latin typeface="Calibri" panose="020F0502020204030204" pitchFamily="34" charset="0"/>
                        </a:rPr>
                        <a:t>diabetes.</a:t>
                      </a:r>
                      <a:endParaRPr lang="en-US" sz="1100" b="0" i="0" u="none" strike="noStrike" dirty="0" smtClean="0">
                        <a:solidFill>
                          <a:srgbClr val="000000"/>
                        </a:solidFill>
                        <a:effectLst/>
                        <a:latin typeface="Calibri" panose="020F0502020204030204" pitchFamily="34" charset="0"/>
                      </a:endParaRPr>
                    </a:p>
                    <a:p>
                      <a:pPr algn="l" fontAlgn="t"/>
                      <a:r>
                        <a:rPr lang="en-US" sz="1100" b="1" i="0" u="none" strike="noStrike" dirty="0" smtClean="0">
                          <a:solidFill>
                            <a:schemeClr val="tx1"/>
                          </a:solidFill>
                          <a:effectLst/>
                          <a:latin typeface="Calibri" panose="020F0502020204030204" pitchFamily="34" charset="0"/>
                        </a:rPr>
                        <a:t>Tzield Clinical Edit – To</a:t>
                      </a:r>
                      <a:r>
                        <a:rPr lang="en-US" sz="1100" b="1" i="0" u="none" strike="noStrike" baseline="0" dirty="0" smtClean="0">
                          <a:solidFill>
                            <a:schemeClr val="tx1"/>
                          </a:solidFill>
                          <a:effectLst/>
                          <a:latin typeface="Calibri" panose="020F0502020204030204" pitchFamily="34" charset="0"/>
                        </a:rPr>
                        <a:t> be discussed today</a:t>
                      </a:r>
                    </a:p>
                    <a:p>
                      <a:pPr algn="l" fontAlgn="t"/>
                      <a:r>
                        <a:rPr lang="en-US" sz="1100" b="1" i="0" u="none" strike="noStrike" baseline="0" dirty="0" smtClean="0">
                          <a:solidFill>
                            <a:srgbClr val="000000"/>
                          </a:solidFill>
                          <a:effectLst/>
                          <a:latin typeface="Calibri" panose="020F0502020204030204" pitchFamily="34" charset="0"/>
                        </a:rPr>
                        <a:t> </a:t>
                      </a:r>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396764297"/>
                  </a:ext>
                </a:extLst>
              </a:tr>
            </a:tbl>
          </a:graphicData>
        </a:graphic>
      </p:graphicFrame>
    </p:spTree>
    <p:extLst>
      <p:ext uri="{BB962C8B-B14F-4D97-AF65-F5344CB8AC3E}">
        <p14:creationId xmlns:p14="http://schemas.microsoft.com/office/powerpoint/2010/main" val="1775651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Fiscal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3</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39717422"/>
              </p:ext>
            </p:extLst>
          </p:nvPr>
        </p:nvGraphicFramePr>
        <p:xfrm>
          <a:off x="152400" y="762000"/>
          <a:ext cx="8839200" cy="3615689"/>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algn="l" fontAlgn="t"/>
                      <a:r>
                        <a:rPr lang="nb-NO" sz="1100" b="0" i="0" u="none" strike="noStrike" dirty="0" smtClean="0">
                          <a:solidFill>
                            <a:schemeClr val="tx1"/>
                          </a:solidFill>
                          <a:effectLst/>
                          <a:latin typeface="Calibri" panose="020F0502020204030204" pitchFamily="34" charset="0"/>
                        </a:rPr>
                        <a:t>Auvelity ER 45mg-105mg Tablet </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Dextromethorphan </a:t>
                      </a:r>
                      <a:r>
                        <a:rPr lang="en-US" sz="1100" b="0" i="0" u="none" strike="noStrike" dirty="0" err="1" smtClean="0">
                          <a:solidFill>
                            <a:srgbClr val="000000"/>
                          </a:solidFill>
                          <a:effectLst/>
                          <a:latin typeface="Calibri" panose="020F0502020204030204" pitchFamily="34" charset="0"/>
                        </a:rPr>
                        <a:t>HBr</a:t>
                      </a:r>
                      <a:r>
                        <a:rPr lang="en-US" sz="1100" b="0" i="0" u="none" strike="noStrike" dirty="0" smtClean="0">
                          <a:solidFill>
                            <a:srgbClr val="000000"/>
                          </a:solidFill>
                          <a:effectLst/>
                          <a:latin typeface="Calibri" panose="020F0502020204030204" pitchFamily="34" charset="0"/>
                        </a:rPr>
                        <a:t>/</a:t>
                      </a:r>
                      <a:r>
                        <a:rPr lang="en-US" sz="1100" b="0" i="0" u="none" strike="noStrike" baseline="0" dirty="0" smtClean="0">
                          <a:solidFill>
                            <a:srgbClr val="000000"/>
                          </a:solidFill>
                          <a:effectLst/>
                          <a:latin typeface="Calibri" panose="020F0502020204030204" pitchFamily="34" charset="0"/>
                        </a:rPr>
                        <a:t> Bupropion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major depressive disorder in </a:t>
                      </a:r>
                      <a:r>
                        <a:rPr lang="en-US" sz="1100" b="0" i="0" u="none" strike="noStrike" dirty="0" smtClean="0">
                          <a:solidFill>
                            <a:srgbClr val="000000"/>
                          </a:solidFill>
                          <a:effectLst/>
                          <a:latin typeface="Calibri" panose="020F0502020204030204" pitchFamily="34" charset="0"/>
                        </a:rPr>
                        <a:t>adults.</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baseline="0" dirty="0" smtClean="0">
                          <a:solidFill>
                            <a:srgbClr val="000000"/>
                          </a:solidFill>
                          <a:effectLst/>
                          <a:latin typeface="Calibri" panose="020F0502020204030204" pitchFamily="34" charset="0"/>
                        </a:rPr>
                        <a:t>Must provide medical necessity as to why the participant cannot utilize:</a:t>
                      </a:r>
                    </a:p>
                    <a:p>
                      <a:pPr marL="628650" marR="0" lvl="1" indent="-171450" algn="l" defTabSz="9144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US" sz="1100" b="1" i="0" u="none" strike="noStrike" baseline="0" dirty="0" smtClean="0">
                          <a:solidFill>
                            <a:srgbClr val="000000"/>
                          </a:solidFill>
                          <a:effectLst/>
                          <a:latin typeface="Calibri" panose="020F0502020204030204" pitchFamily="34" charset="0"/>
                        </a:rPr>
                        <a:t>Other generic therapies for depression AND</a:t>
                      </a:r>
                    </a:p>
                    <a:p>
                      <a:pPr marL="628650" marR="0" lvl="1" indent="-171450" algn="l" defTabSz="914400" rtl="0" eaLnBrk="1" fontAlgn="t" latinLnBrk="0" hangingPunct="1">
                        <a:lnSpc>
                          <a:spcPct val="100000"/>
                        </a:lnSpc>
                        <a:spcBef>
                          <a:spcPts val="0"/>
                        </a:spcBef>
                        <a:spcAft>
                          <a:spcPts val="0"/>
                        </a:spcAft>
                        <a:buClrTx/>
                        <a:buSzTx/>
                        <a:buFont typeface="Wingdings" panose="05000000000000000000" pitchFamily="2" charset="2"/>
                        <a:buChar char="§"/>
                        <a:tabLst/>
                        <a:defRPr/>
                      </a:pPr>
                      <a:r>
                        <a:rPr lang="en-US" sz="1100" b="1" i="0" u="none" strike="noStrike" baseline="0" dirty="0" smtClean="0">
                          <a:solidFill>
                            <a:srgbClr val="000000"/>
                          </a:solidFill>
                          <a:effectLst/>
                          <a:latin typeface="Calibri" panose="020F0502020204030204" pitchFamily="34" charset="0"/>
                        </a:rPr>
                        <a:t>Individual ingredients</a:t>
                      </a:r>
                    </a:p>
                    <a:p>
                      <a:pPr marL="457200" marR="0" lvl="1" indent="0" algn="l" defTabSz="914400" rtl="0" eaLnBrk="1" fontAlgn="t" latinLnBrk="0" hangingPunct="1">
                        <a:lnSpc>
                          <a:spcPct val="100000"/>
                        </a:lnSpc>
                        <a:spcBef>
                          <a:spcPts val="0"/>
                        </a:spcBef>
                        <a:spcAft>
                          <a:spcPts val="0"/>
                        </a:spcAft>
                        <a:buClrTx/>
                        <a:buSzTx/>
                        <a:buFont typeface="Wingdings" panose="05000000000000000000" pitchFamily="2" charset="2"/>
                        <a:buNone/>
                        <a:tabLst/>
                        <a:defRPr/>
                      </a:pPr>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09600934"/>
                  </a:ext>
                </a:extLst>
              </a:tr>
              <a:tr h="651441">
                <a:tc>
                  <a:txBody>
                    <a:bodyPr/>
                    <a:lstStyle/>
                    <a:p>
                      <a:pPr algn="l" fontAlgn="t"/>
                      <a:r>
                        <a:rPr lang="en-US" sz="1100" b="0" i="0" u="none" strike="noStrike" dirty="0" smtClean="0">
                          <a:solidFill>
                            <a:schemeClr val="tx1"/>
                          </a:solidFill>
                          <a:effectLst/>
                          <a:latin typeface="Calibri" panose="020F0502020204030204" pitchFamily="34" charset="0"/>
                        </a:rPr>
                        <a:t>Ermeza 150mcg/5mL Oral Solution</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Levothyroxine Sodium</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Indicated in adult and pediatric patients, including neonates, for:</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dirty="0" smtClean="0">
                          <a:solidFill>
                            <a:srgbClr val="000000"/>
                          </a:solidFill>
                          <a:effectLst/>
                          <a:latin typeface="Calibri" panose="020F0502020204030204" pitchFamily="34" charset="0"/>
                        </a:rPr>
                        <a:t>Hypothyroidism: as replacement therapy in primary (thyroidal), secondary (pituitary), and tertiary (hypothalamic) congenital or acquired hypothyroidism</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dirty="0" smtClean="0">
                          <a:solidFill>
                            <a:srgbClr val="000000"/>
                          </a:solidFill>
                          <a:effectLst/>
                          <a:latin typeface="Calibri" panose="020F0502020204030204" pitchFamily="34" charset="0"/>
                        </a:rPr>
                        <a:t>Pituitary thyrotropin (Thyroid-Stimulating Hormone, TSH) suppression: as an adjunct to surgery and radioiodine therapy in the management of thyrotropin-dependent well-differentiated thyroid cancer</a:t>
                      </a:r>
                    </a:p>
                    <a:p>
                      <a:pPr marL="0" marR="0" lvl="0" indent="0" algn="l" defTabSz="914400" rtl="0" eaLnBrk="1" fontAlgn="t" latinLnBrk="0" hangingPunct="1">
                        <a:lnSpc>
                          <a:spcPct val="100000"/>
                        </a:lnSpc>
                        <a:spcBef>
                          <a:spcPts val="0"/>
                        </a:spcBef>
                        <a:spcAft>
                          <a:spcPts val="0"/>
                        </a:spcAft>
                        <a:buClrTx/>
                        <a:buSzTx/>
                        <a:buFont typeface="Arial" panose="020B0604020202020204" pitchFamily="34" charset="0"/>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marL="171450" indent="-171450" algn="l" fontAlgn="t">
                        <a:buFont typeface="Arial" panose="020B0604020202020204" pitchFamily="34" charset="0"/>
                        <a:buChar char="•"/>
                      </a:pPr>
                      <a:r>
                        <a:rPr lang="en-US" sz="1100" b="1" i="0" u="none" strike="noStrike" dirty="0" smtClean="0">
                          <a:solidFill>
                            <a:srgbClr val="000000"/>
                          </a:solidFill>
                          <a:effectLst/>
                          <a:latin typeface="Calibri" panose="020F0502020204030204" pitchFamily="34" charset="0"/>
                        </a:rPr>
                        <a:t>Must provide medical necessity as to why the participant cannot utilize generic levothyroxine tablets</a:t>
                      </a:r>
                    </a:p>
                    <a:p>
                      <a:pPr marL="0" indent="0" algn="l" fontAlgn="t">
                        <a:buFont typeface="Arial" panose="020B0604020202020204" pitchFamily="34" charset="0"/>
                        <a:buNone/>
                      </a:pPr>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650159613"/>
                  </a:ext>
                </a:extLst>
              </a:tr>
            </a:tbl>
          </a:graphicData>
        </a:graphic>
      </p:graphicFrame>
    </p:spTree>
    <p:extLst>
      <p:ext uri="{BB962C8B-B14F-4D97-AF65-F5344CB8AC3E}">
        <p14:creationId xmlns:p14="http://schemas.microsoft.com/office/powerpoint/2010/main" val="33474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Fiscal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4</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381375961"/>
              </p:ext>
            </p:extLst>
          </p:nvPr>
        </p:nvGraphicFramePr>
        <p:xfrm>
          <a:off x="152400" y="762000"/>
          <a:ext cx="8839200" cy="4286249"/>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algn="l" fontAlgn="t"/>
                      <a:r>
                        <a:rPr lang="en-US" sz="1100" b="0" i="0" u="none" strike="noStrike" dirty="0" smtClean="0">
                          <a:solidFill>
                            <a:schemeClr val="tx1"/>
                          </a:solidFill>
                          <a:effectLst/>
                          <a:latin typeface="Calibri" panose="020F0502020204030204" pitchFamily="34" charset="0"/>
                        </a:rPr>
                        <a:t>Pedmark 12.5 Gram/100mL Vial</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Sodium Thiosulfate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reduce the risk of ototoxicity associated with cisplatin in pediatric patients 1 month of age and older with localized, non-metastatic solid </a:t>
                      </a:r>
                      <a:r>
                        <a:rPr lang="en-US" sz="1100" b="0" i="0" u="none" strike="noStrike" dirty="0" smtClean="0">
                          <a:solidFill>
                            <a:schemeClr val="tx1"/>
                          </a:solidFill>
                          <a:effectLst/>
                          <a:latin typeface="Calibri" panose="020F0502020204030204" pitchFamily="34" charset="0"/>
                        </a:rPr>
                        <a:t>tumors.</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dirty="0" smtClean="0">
                          <a:solidFill>
                            <a:schemeClr val="tx1"/>
                          </a:solidFill>
                          <a:effectLst/>
                          <a:latin typeface="Calibri" panose="020F0502020204030204" pitchFamily="34" charset="0"/>
                        </a:rPr>
                        <a:t>Prior</a:t>
                      </a:r>
                      <a:r>
                        <a:rPr lang="en-US" sz="1100" b="1" i="0" u="none" strike="noStrike" baseline="0" dirty="0" smtClean="0">
                          <a:solidFill>
                            <a:schemeClr val="tx1"/>
                          </a:solidFill>
                          <a:effectLst/>
                          <a:latin typeface="Calibri" panose="020F0502020204030204" pitchFamily="34" charset="0"/>
                        </a:rPr>
                        <a:t> Authorization</a:t>
                      </a:r>
                      <a:r>
                        <a:rPr lang="en-US" sz="1100" b="1" i="0" u="none" strike="noStrike" dirty="0" smtClean="0">
                          <a:solidFill>
                            <a:schemeClr val="tx1"/>
                          </a:solidFill>
                          <a:effectLst/>
                          <a:latin typeface="Calibri" panose="020F0502020204030204" pitchFamily="34" charset="0"/>
                        </a:rPr>
                        <a:t> Required Fiscal Edit</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baseline="0" dirty="0" smtClean="0">
                          <a:solidFill>
                            <a:schemeClr val="tx1"/>
                          </a:solidFill>
                          <a:effectLst/>
                          <a:latin typeface="Calibri" panose="020F0502020204030204" pitchFamily="34" charset="0"/>
                        </a:rPr>
                        <a:t>Clinical </a:t>
                      </a:r>
                      <a:r>
                        <a:rPr lang="en-US" sz="1100" b="1" i="0" u="none" strike="noStrike" baseline="0" dirty="0" smtClean="0">
                          <a:solidFill>
                            <a:schemeClr val="tx1"/>
                          </a:solidFill>
                          <a:effectLst/>
                          <a:latin typeface="Calibri" panose="020F0502020204030204" pitchFamily="34" charset="0"/>
                        </a:rPr>
                        <a:t>consultant review required for medical necessity </a:t>
                      </a:r>
                    </a:p>
                    <a:p>
                      <a:pPr marL="0" marR="0" lvl="0" indent="0" algn="l" defTabSz="914400" rtl="0" eaLnBrk="1" fontAlgn="t" latinLnBrk="0" hangingPunct="1">
                        <a:lnSpc>
                          <a:spcPct val="100000"/>
                        </a:lnSpc>
                        <a:spcBef>
                          <a:spcPts val="0"/>
                        </a:spcBef>
                        <a:spcAft>
                          <a:spcPts val="0"/>
                        </a:spcAft>
                        <a:buClrTx/>
                        <a:buSzTx/>
                        <a:buFont typeface="Arial" panose="020B0604020202020204" pitchFamily="34" charset="0"/>
                        <a:buNone/>
                        <a:tabLst/>
                        <a:defRPr/>
                      </a:pPr>
                      <a:endParaRPr lang="en-US" sz="1100" b="1" i="0" u="none" strike="noStrike" baseline="0"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193804236"/>
                  </a:ext>
                </a:extLst>
              </a:tr>
              <a:tr h="651441">
                <a:tc>
                  <a:txBody>
                    <a:bodyPr/>
                    <a:lstStyle/>
                    <a:p>
                      <a:pPr algn="l" fontAlgn="t"/>
                      <a:r>
                        <a:rPr lang="en-US" sz="1100" b="0" i="0" u="none" strike="noStrike" dirty="0" smtClean="0">
                          <a:solidFill>
                            <a:schemeClr val="tx1"/>
                          </a:solidFill>
                          <a:effectLst/>
                          <a:latin typeface="Calibri" panose="020F0502020204030204" pitchFamily="34" charset="0"/>
                        </a:rPr>
                        <a:t>Rebyota Rectal Suspension</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Fecal Microbiota, Live-</a:t>
                      </a:r>
                      <a:r>
                        <a:rPr lang="en-US" sz="1100" b="0" i="0" u="none" strike="noStrike" dirty="0" err="1" smtClean="0">
                          <a:solidFill>
                            <a:srgbClr val="000000"/>
                          </a:solidFill>
                          <a:effectLst/>
                          <a:latin typeface="Calibri" panose="020F0502020204030204" pitchFamily="34" charset="0"/>
                        </a:rPr>
                        <a:t>jslm</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prevention of recurrence of </a:t>
                      </a:r>
                      <a:r>
                        <a:rPr lang="en-US" sz="1100" b="0" i="1" u="none" strike="noStrike" dirty="0" err="1" smtClean="0">
                          <a:solidFill>
                            <a:schemeClr val="tx1"/>
                          </a:solidFill>
                          <a:effectLst/>
                          <a:latin typeface="Calibri" panose="020F0502020204030204" pitchFamily="34" charset="0"/>
                        </a:rPr>
                        <a:t>Clostridioides</a:t>
                      </a:r>
                      <a:r>
                        <a:rPr lang="en-US" sz="1100" b="0" i="1" u="none" strike="noStrike" dirty="0" smtClean="0">
                          <a:solidFill>
                            <a:schemeClr val="tx1"/>
                          </a:solidFill>
                          <a:effectLst/>
                          <a:latin typeface="Calibri" panose="020F0502020204030204" pitchFamily="34" charset="0"/>
                        </a:rPr>
                        <a:t> difficile </a:t>
                      </a:r>
                      <a:r>
                        <a:rPr lang="en-US" sz="1100" b="0" i="0" u="none" strike="noStrike" dirty="0" smtClean="0">
                          <a:solidFill>
                            <a:schemeClr val="tx1"/>
                          </a:solidFill>
                          <a:effectLst/>
                          <a:latin typeface="Calibri" panose="020F0502020204030204" pitchFamily="34" charset="0"/>
                        </a:rPr>
                        <a:t>infection (CDI) in individuals 18 years of age and older, following antibiotic treatment for recurrent </a:t>
                      </a:r>
                      <a:r>
                        <a:rPr lang="en-US" sz="1100" b="0" i="0" u="none" strike="noStrike" dirty="0" smtClean="0">
                          <a:solidFill>
                            <a:schemeClr val="tx1"/>
                          </a:solidFill>
                          <a:effectLst/>
                          <a:latin typeface="Calibri" panose="020F0502020204030204" pitchFamily="34" charset="0"/>
                        </a:rPr>
                        <a:t>CDI.</a:t>
                      </a:r>
                      <a:endParaRPr lang="en-US" sz="1100" b="0" i="0" u="none" strike="noStrike" dirty="0" smtClean="0">
                        <a:solidFill>
                          <a:schemeClr val="tx1"/>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algn="l" fontAlgn="t"/>
                      <a:r>
                        <a:rPr lang="en-US" sz="1100" b="1" i="0" u="none" strike="noStrike" dirty="0" smtClean="0">
                          <a:solidFill>
                            <a:schemeClr val="tx1"/>
                          </a:solidFill>
                          <a:effectLst/>
                          <a:latin typeface="Calibri" panose="020F0502020204030204" pitchFamily="34" charset="0"/>
                        </a:rPr>
                        <a:t>Approval Criteria:</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Prescribed by or in consultation with a gastroenterologist, infectious disease specialist,  or other specialist in the treated disease state </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Age ≥18 years</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Diagnosis of at least 1 recurrent episode of CDI (≥2 total CDI episodes)</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Current episode of CDI must be controlled (˂3 unformed/loose stools/day for 2 consecutive days)</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Positive stool test for C. difficile within 30 days before prior authorization request</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Quantity limit of 1 treatment course</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FMT prior to covering Rebyota</a:t>
                      </a:r>
                      <a:r>
                        <a:rPr lang="en-US" sz="1100" b="0" i="0" u="none" strike="noStrike" dirty="0" smtClean="0">
                          <a:solidFill>
                            <a:schemeClr val="tx1"/>
                          </a:solidFill>
                          <a:effectLst/>
                          <a:latin typeface="Calibri" panose="020F0502020204030204" pitchFamily="34" charset="0"/>
                        </a:rPr>
                        <a:t/>
                      </a:r>
                      <a:br>
                        <a:rPr lang="en-US" sz="1100" b="0" i="0" u="none" strike="noStrike" dirty="0" smtClean="0">
                          <a:solidFill>
                            <a:schemeClr val="tx1"/>
                          </a:solidFill>
                          <a:effectLst/>
                          <a:latin typeface="Calibri" panose="020F0502020204030204" pitchFamily="34" charset="0"/>
                        </a:rPr>
                      </a:br>
                      <a:endParaRPr lang="en-US" sz="1100" b="0" i="0" u="none" strike="noStrike" dirty="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873942806"/>
                  </a:ext>
                </a:extLst>
              </a:tr>
            </a:tbl>
          </a:graphicData>
        </a:graphic>
      </p:graphicFrame>
    </p:spTree>
    <p:extLst>
      <p:ext uri="{BB962C8B-B14F-4D97-AF65-F5344CB8AC3E}">
        <p14:creationId xmlns:p14="http://schemas.microsoft.com/office/powerpoint/2010/main" val="3226616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5</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084658560"/>
              </p:ext>
            </p:extLst>
          </p:nvPr>
        </p:nvGraphicFramePr>
        <p:xfrm>
          <a:off x="152400" y="762001"/>
          <a:ext cx="8839200" cy="524150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959190">
                <a:tc>
                  <a:txBody>
                    <a:bodyPr/>
                    <a:lstStyle/>
                    <a:p>
                      <a:pPr algn="l" fontAlgn="t"/>
                      <a:r>
                        <a:rPr lang="nb-NO" sz="1100" b="0" i="0" u="none" strike="noStrike" dirty="0" smtClean="0">
                          <a:solidFill>
                            <a:schemeClr val="tx1"/>
                          </a:solidFill>
                          <a:effectLst/>
                          <a:latin typeface="Calibri" panose="020F0502020204030204" pitchFamily="34" charset="0"/>
                        </a:rPr>
                        <a:t>Allopurinol 200mg Tablet</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Allopurinol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management of patients with:</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Signs and symptoms of primary or secondary gout (acute attacks, tophi, joint destruction, uric acid </a:t>
                      </a:r>
                      <a:r>
                        <a:rPr lang="en-US" sz="1100" b="0" i="0" u="none" strike="noStrike" dirty="0" err="1" smtClean="0">
                          <a:solidFill>
                            <a:schemeClr val="tx1"/>
                          </a:solidFill>
                          <a:effectLst/>
                          <a:latin typeface="Calibri" panose="020F0502020204030204" pitchFamily="34" charset="0"/>
                        </a:rPr>
                        <a:t>lithiasis</a:t>
                      </a:r>
                      <a:r>
                        <a:rPr lang="en-US" sz="1100" b="0" i="0" u="none" strike="noStrike" dirty="0" smtClean="0">
                          <a:solidFill>
                            <a:schemeClr val="tx1"/>
                          </a:solidFill>
                          <a:effectLst/>
                          <a:latin typeface="Calibri" panose="020F0502020204030204" pitchFamily="34" charset="0"/>
                        </a:rPr>
                        <a:t>, and/or nephropathy)</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Leukemia, lymphoma and malignancies who are receiving cancer therapy which causes elevations of serum and urinary uric acid levels</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Recurrent calcium oxalate calculi whose daily uric acid excretion exceeds 800 mg/day in male patients and 750 mg/day in female patients</a:t>
                      </a:r>
                    </a:p>
                    <a:p>
                      <a:pPr algn="l" fontAlgn="t"/>
                      <a:r>
                        <a:rPr lang="en-US" sz="1100" b="1" i="0" u="none" strike="noStrike" dirty="0" err="1" smtClean="0">
                          <a:solidFill>
                            <a:schemeClr val="tx1"/>
                          </a:solidFill>
                          <a:effectLst/>
                          <a:latin typeface="Calibri" panose="020F0502020204030204" pitchFamily="34" charset="0"/>
                        </a:rPr>
                        <a:t>Antihyperuricemic</a:t>
                      </a:r>
                      <a:r>
                        <a:rPr lang="en-US" sz="1100" b="1" i="0" u="none" strike="noStrike" baseline="0" dirty="0" smtClean="0">
                          <a:solidFill>
                            <a:schemeClr val="tx1"/>
                          </a:solidFill>
                          <a:effectLst/>
                          <a:latin typeface="Calibri" panose="020F0502020204030204" pitchFamily="34" charset="0"/>
                        </a:rPr>
                        <a:t> Agents PDL Edit – Non-Preferred </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baseline="0" dirty="0" smtClean="0">
                          <a:solidFill>
                            <a:schemeClr val="tx1"/>
                          </a:solidFill>
                          <a:effectLst/>
                          <a:latin typeface="Calibri" panose="020F0502020204030204" pitchFamily="34" charset="0"/>
                        </a:rPr>
                        <a:t>Prior Authorization Required Fiscal Edit </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dirty="0" smtClean="0">
                          <a:solidFill>
                            <a:schemeClr val="tx1"/>
                          </a:solidFill>
                          <a:effectLst/>
                          <a:latin typeface="Calibri" panose="020F0502020204030204" pitchFamily="34" charset="0"/>
                        </a:rPr>
                        <a:t>Must</a:t>
                      </a:r>
                      <a:r>
                        <a:rPr lang="en-US" sz="1100" b="1" i="0" u="none" strike="noStrike" baseline="0" dirty="0" smtClean="0">
                          <a:solidFill>
                            <a:schemeClr val="tx1"/>
                          </a:solidFill>
                          <a:effectLst/>
                          <a:latin typeface="Calibri" panose="020F0502020204030204" pitchFamily="34" charset="0"/>
                        </a:rPr>
                        <a:t> provide m</a:t>
                      </a:r>
                      <a:r>
                        <a:rPr lang="en-US" sz="1100" b="1" i="0" u="none" strike="noStrike" dirty="0" smtClean="0">
                          <a:solidFill>
                            <a:schemeClr val="tx1"/>
                          </a:solidFill>
                          <a:effectLst/>
                          <a:latin typeface="Calibri" panose="020F0502020204030204" pitchFamily="34" charset="0"/>
                        </a:rPr>
                        <a:t>edical necessity as to </a:t>
                      </a:r>
                      <a:r>
                        <a:rPr lang="en-US" sz="1100" b="1" i="0" u="none" strike="noStrike" baseline="0" dirty="0" smtClean="0">
                          <a:solidFill>
                            <a:schemeClr val="tx1"/>
                          </a:solidFill>
                          <a:effectLst/>
                          <a:latin typeface="Calibri" panose="020F0502020204030204" pitchFamily="34" charset="0"/>
                        </a:rPr>
                        <a:t>why the participant cannot utilize generic allopurinol 100mg or 300mg tablets</a:t>
                      </a:r>
                    </a:p>
                    <a:p>
                      <a:pPr marL="0" indent="0" algn="l" fontAlgn="t">
                        <a:buFont typeface="Arial" panose="020B0604020202020204" pitchFamily="34" charset="0"/>
                        <a:buNone/>
                      </a:pPr>
                      <a:endParaRPr lang="en-US" sz="1100" b="1" i="0" u="none" strike="noStrike" baseline="0"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93823498"/>
                  </a:ext>
                </a:extLst>
              </a:tr>
              <a:tr h="959190">
                <a:tc>
                  <a:txBody>
                    <a:bodyPr/>
                    <a:lstStyle/>
                    <a:p>
                      <a:pPr algn="l" fontAlgn="t"/>
                      <a:r>
                        <a:rPr lang="en-US" sz="1100" b="0" i="0" u="none" strike="noStrike" dirty="0" smtClean="0">
                          <a:solidFill>
                            <a:schemeClr val="tx1"/>
                          </a:solidFill>
                          <a:effectLst/>
                          <a:latin typeface="Calibri" panose="020F0502020204030204" pitchFamily="34" charset="0"/>
                        </a:rPr>
                        <a:t>Entadfi</a:t>
                      </a:r>
                      <a:r>
                        <a:rPr lang="en-US" sz="1100" b="0" i="0" u="none" strike="noStrike" baseline="0" dirty="0" smtClean="0">
                          <a:solidFill>
                            <a:schemeClr val="tx1"/>
                          </a:solidFill>
                          <a:effectLst/>
                          <a:latin typeface="Calibri" panose="020F0502020204030204" pitchFamily="34" charset="0"/>
                        </a:rPr>
                        <a:t> 5mg–5mg Capsule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Finasteride/ Tadalafil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initiate treatment of the signs and symptoms of benign prostatic hyperplasia in men with an enlarged prostate for up to 26 weeks.</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Benign Prostatic Hyperplasia Agents PDL Edit – Non-Preferred</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Documented diagnosis of benign prostatic hyperplasia</a:t>
                      </a:r>
                    </a:p>
                    <a:p>
                      <a:pPr algn="l" fontAlgn="t"/>
                      <a:r>
                        <a:rPr lang="en-US" sz="1100" b="1" i="0" u="none" strike="noStrike" dirty="0" smtClean="0">
                          <a:solidFill>
                            <a:schemeClr val="tx1"/>
                          </a:solidFill>
                          <a:effectLst/>
                          <a:latin typeface="Calibri" panose="020F0502020204030204" pitchFamily="34" charset="0"/>
                        </a:rPr>
                        <a:t>Denial Criteria:</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Documented diagnosis of erectile dysfunction OR</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Claim history documents use of nitrates or ritonavir therapy in the past 30 days OR</a:t>
                      </a:r>
                    </a:p>
                    <a:p>
                      <a:pPr marL="171450" indent="-171450" algn="l" fontAlgn="t">
                        <a:buFont typeface="Arial" panose="020B0604020202020204" pitchFamily="34" charset="0"/>
                        <a:buChar char="•"/>
                      </a:pPr>
                      <a:r>
                        <a:rPr lang="en-US" sz="1100" b="1" i="0" u="none" strike="noStrike" dirty="0" smtClean="0">
                          <a:solidFill>
                            <a:schemeClr val="tx1"/>
                          </a:solidFill>
                          <a:effectLst/>
                          <a:latin typeface="Calibri" panose="020F0502020204030204" pitchFamily="34" charset="0"/>
                        </a:rPr>
                        <a:t>Documented contraindication to tadalafil:</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MI in the past 90 days</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unstable angina</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NYHA Class II or greater heart failure</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stroke in the past 6 months</a:t>
                      </a:r>
                    </a:p>
                    <a:p>
                      <a:pPr marL="628650" lvl="1" indent="-171450" algn="l" fontAlgn="t">
                        <a:buFont typeface="Wingdings" panose="05000000000000000000" pitchFamily="2" charset="2"/>
                        <a:buChar char="§"/>
                      </a:pPr>
                      <a:r>
                        <a:rPr lang="en-US" sz="1100" b="1" i="0" u="none" strike="noStrike" dirty="0" smtClean="0">
                          <a:solidFill>
                            <a:schemeClr val="tx1"/>
                          </a:solidFill>
                          <a:effectLst/>
                          <a:latin typeface="Calibri" panose="020F0502020204030204" pitchFamily="34" charset="0"/>
                        </a:rPr>
                        <a:t>History of uncontrolled arrhythmias </a:t>
                      </a:r>
                    </a:p>
                  </a:txBody>
                  <a:tcPr marL="9525" marR="9525" marT="9525" marB="0"/>
                </a:tc>
                <a:extLst>
                  <a:ext uri="{0D108BD9-81ED-4DB2-BD59-A6C34878D82A}">
                    <a16:rowId xmlns:a16="http://schemas.microsoft.com/office/drawing/2014/main" val="618800366"/>
                  </a:ext>
                </a:extLst>
              </a:tr>
            </a:tbl>
          </a:graphicData>
        </a:graphic>
      </p:graphicFrame>
    </p:spTree>
    <p:extLst>
      <p:ext uri="{BB962C8B-B14F-4D97-AF65-F5344CB8AC3E}">
        <p14:creationId xmlns:p14="http://schemas.microsoft.com/office/powerpoint/2010/main" val="352345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6</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858549758"/>
              </p:ext>
            </p:extLst>
          </p:nvPr>
        </p:nvGraphicFramePr>
        <p:xfrm>
          <a:off x="152400" y="762001"/>
          <a:ext cx="8839200" cy="407754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959190">
                <a:tc>
                  <a:txBody>
                    <a:bodyPr/>
                    <a:lstStyle/>
                    <a:p>
                      <a:pPr algn="l" fontAlgn="t"/>
                      <a:r>
                        <a:rPr lang="en-US" sz="1100" b="0" i="0" u="none" strike="noStrike" dirty="0" smtClean="0">
                          <a:solidFill>
                            <a:schemeClr val="tx1"/>
                          </a:solidFill>
                          <a:effectLst/>
                          <a:latin typeface="Calibri" panose="020F0502020204030204" pitchFamily="34" charset="0"/>
                        </a:rPr>
                        <a:t>Fragmin 10,000 Unit/4m</a:t>
                      </a:r>
                      <a:r>
                        <a:rPr lang="en-US" sz="1100" b="0" i="0" u="none" strike="noStrike" baseline="0" dirty="0" smtClean="0">
                          <a:solidFill>
                            <a:schemeClr val="tx1"/>
                          </a:solidFill>
                          <a:effectLst/>
                          <a:latin typeface="Calibri" panose="020F0502020204030204" pitchFamily="34" charset="0"/>
                        </a:rPr>
                        <a:t>L </a:t>
                      </a:r>
                      <a:r>
                        <a:rPr lang="en-US" sz="1100" b="0" i="0" u="none" strike="noStrike" dirty="0" smtClean="0">
                          <a:solidFill>
                            <a:schemeClr val="tx1"/>
                          </a:solidFill>
                          <a:effectLst/>
                          <a:latin typeface="Calibri" panose="020F0502020204030204" pitchFamily="34" charset="0"/>
                        </a:rPr>
                        <a:t>Vial</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Dalteparin</a:t>
                      </a:r>
                      <a:r>
                        <a:rPr lang="en-US" sz="1100" b="0" i="0" u="none" strike="noStrike" dirty="0" smtClean="0">
                          <a:solidFill>
                            <a:srgbClr val="000000"/>
                          </a:solidFill>
                          <a:effectLst/>
                          <a:latin typeface="Calibri" panose="020F0502020204030204" pitchFamily="34" charset="0"/>
                        </a:rPr>
                        <a:t> Sodium, Porcine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Prophylaxis of ischemic complications in unstable angina and non-Q-wave myocardial infarction</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Prophylaxis of deep vein thrombosis</a:t>
                      </a:r>
                    </a:p>
                    <a:p>
                      <a:pPr marL="17145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Extended treatment of symptomatic venous thromboembolism (VTE) in adults with cancer</a:t>
                      </a:r>
                    </a:p>
                    <a:p>
                      <a:pPr marL="171450" lvl="0" indent="-171450" algn="l" fontAlgn="t">
                        <a:buFont typeface="Arial" panose="020B0604020202020204" pitchFamily="34" charset="0"/>
                        <a:buChar char="•"/>
                      </a:pPr>
                      <a:r>
                        <a:rPr lang="en-US" sz="1100" b="0" i="0" u="none" strike="noStrike" dirty="0" smtClean="0">
                          <a:solidFill>
                            <a:schemeClr val="tx1"/>
                          </a:solidFill>
                          <a:effectLst/>
                          <a:latin typeface="Calibri" panose="020F0502020204030204" pitchFamily="34" charset="0"/>
                        </a:rPr>
                        <a:t>Treatment of VTE in pediatrics</a:t>
                      </a:r>
                    </a:p>
                    <a:p>
                      <a:pPr marL="0" lvl="0" indent="0" algn="l" fontAlgn="t">
                        <a:buFontTx/>
                        <a:buNone/>
                      </a:pPr>
                      <a:r>
                        <a:rPr lang="en-US" sz="1100" b="1" i="0" u="none" strike="noStrike" dirty="0" smtClean="0">
                          <a:solidFill>
                            <a:schemeClr val="tx1"/>
                          </a:solidFill>
                          <a:effectLst/>
                          <a:latin typeface="Calibri" panose="020F0502020204030204" pitchFamily="34" charset="0"/>
                        </a:rPr>
                        <a:t>Anticoagulants, Oral and Subcutaneous PDL Edit – Preferred</a:t>
                      </a:r>
                    </a:p>
                    <a:p>
                      <a:pPr marL="0" lvl="0" indent="0" algn="l" fontAlgn="t">
                        <a:buFontTx/>
                        <a:buNone/>
                      </a:pPr>
                      <a:endParaRPr lang="en-US" sz="1100" b="1" i="0" u="none" strike="noStrike" dirty="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93823498"/>
                  </a:ext>
                </a:extLst>
              </a:tr>
              <a:tr h="959190">
                <a:tc>
                  <a:txBody>
                    <a:bodyPr/>
                    <a:lstStyle/>
                    <a:p>
                      <a:pPr algn="l" fontAlgn="t"/>
                      <a:r>
                        <a:rPr lang="en-US" sz="1100" b="0" i="0" u="none" strike="noStrike" dirty="0" smtClean="0">
                          <a:solidFill>
                            <a:schemeClr val="tx1"/>
                          </a:solidFill>
                          <a:effectLst/>
                          <a:latin typeface="Calibri" panose="020F0502020204030204" pitchFamily="34" charset="0"/>
                        </a:rPr>
                        <a:t>Fylnetra 6mg/0.6mL</a:t>
                      </a:r>
                      <a:r>
                        <a:rPr lang="en-US" sz="1100" b="0" i="0" u="none" strike="noStrike" baseline="0" dirty="0" smtClean="0">
                          <a:solidFill>
                            <a:schemeClr val="tx1"/>
                          </a:solidFill>
                          <a:effectLst/>
                          <a:latin typeface="Calibri" panose="020F0502020204030204" pitchFamily="34" charset="0"/>
                        </a:rPr>
                        <a:t> Syringe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Pegfilgrastim-pbbk</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decrease the incidence of infection, as manifested by febrile neutropenia, in patients with nonmyeloid malignancies receiving myelosuppressive anti-cancer drugs associated with a clinically significant incidence of febrile neutropenia.</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Colony Stimulating Factors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618800366"/>
                  </a:ext>
                </a:extLst>
              </a:tr>
              <a:tr h="564939">
                <a:tc>
                  <a:txBody>
                    <a:bodyPr/>
                    <a:lstStyle/>
                    <a:p>
                      <a:r>
                        <a:rPr lang="en-US" sz="1100" dirty="0" smtClean="0">
                          <a:solidFill>
                            <a:schemeClr val="tx1"/>
                          </a:solidFill>
                          <a:latin typeface="Calibri" panose="020F0502020204030204" pitchFamily="34" charset="0"/>
                          <a:cs typeface="Calibri" panose="020F0502020204030204" pitchFamily="34" charset="0"/>
                        </a:rPr>
                        <a:t>Leuprolide Acetate 22.5 mg Vial</a:t>
                      </a:r>
                      <a:endParaRPr lang="en-US" sz="1100" dirty="0">
                        <a:solidFill>
                          <a:schemeClr val="tx1"/>
                        </a:solidFill>
                        <a:latin typeface="Calibri" panose="020F0502020204030204" pitchFamily="34" charset="0"/>
                        <a:cs typeface="Calibri" panose="020F0502020204030204"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Calibri" panose="020F0502020204030204" pitchFamily="34" charset="0"/>
                          <a:cs typeface="Calibri" panose="020F0502020204030204" pitchFamily="34" charset="0"/>
                        </a:rPr>
                        <a:t>Leuprolide Acetate</a:t>
                      </a: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palliative treatment of advanced prostate cancer.</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Luteinizing Hormone</a:t>
                      </a:r>
                      <a:r>
                        <a:rPr lang="en-US" sz="1100" b="1" i="0" u="none" strike="noStrike" baseline="0" dirty="0" smtClean="0">
                          <a:solidFill>
                            <a:schemeClr val="tx1"/>
                          </a:solidFill>
                          <a:effectLst/>
                          <a:latin typeface="Calibri" panose="020F0502020204030204" pitchFamily="34" charset="0"/>
                        </a:rPr>
                        <a:t> Release Hormone </a:t>
                      </a:r>
                      <a:r>
                        <a:rPr lang="en-US" sz="1100" b="0" i="0" u="none" strike="noStrike" baseline="0" dirty="0" smtClean="0">
                          <a:solidFill>
                            <a:schemeClr val="tx1"/>
                          </a:solidFill>
                          <a:effectLst/>
                          <a:latin typeface="Calibri" panose="020F0502020204030204" pitchFamily="34" charset="0"/>
                        </a:rPr>
                        <a:t>(</a:t>
                      </a:r>
                      <a:r>
                        <a:rPr lang="en-US" sz="1100" b="1" i="0" u="none" strike="noStrike" dirty="0" smtClean="0">
                          <a:solidFill>
                            <a:schemeClr val="tx1"/>
                          </a:solidFill>
                          <a:effectLst/>
                          <a:latin typeface="Calibri" panose="020F0502020204030204" pitchFamily="34" charset="0"/>
                        </a:rPr>
                        <a:t>LHRH)/Gonadotropin</a:t>
                      </a:r>
                      <a:r>
                        <a:rPr lang="en-US" sz="1100" b="1" i="0" u="none" strike="noStrike" baseline="0" dirty="0" smtClean="0">
                          <a:solidFill>
                            <a:schemeClr val="tx1"/>
                          </a:solidFill>
                          <a:effectLst/>
                          <a:latin typeface="Calibri" panose="020F0502020204030204" pitchFamily="34" charset="0"/>
                        </a:rPr>
                        <a:t> Releasing Hormone (</a:t>
                      </a:r>
                      <a:r>
                        <a:rPr lang="en-US" sz="1100" b="1" i="0" u="none" strike="noStrike" dirty="0" err="1" smtClean="0">
                          <a:solidFill>
                            <a:schemeClr val="tx1"/>
                          </a:solidFill>
                          <a:effectLst/>
                          <a:latin typeface="Calibri" panose="020F0502020204030204" pitchFamily="34" charset="0"/>
                        </a:rPr>
                        <a:t>GnRH</a:t>
                      </a:r>
                      <a:r>
                        <a:rPr lang="en-US" sz="1100" b="1" i="0" u="none" strike="noStrike" dirty="0" smtClean="0">
                          <a:solidFill>
                            <a:schemeClr val="tx1"/>
                          </a:solidFill>
                          <a:effectLst/>
                          <a:latin typeface="Calibri" panose="020F0502020204030204" pitchFamily="34" charset="0"/>
                        </a:rPr>
                        <a:t>) </a:t>
                      </a:r>
                      <a:r>
                        <a:rPr lang="en-US" sz="1100" b="1" i="0" u="none" strike="noStrike" dirty="0" smtClean="0">
                          <a:solidFill>
                            <a:schemeClr val="tx1"/>
                          </a:solidFill>
                          <a:effectLst/>
                          <a:latin typeface="Calibri" panose="020F0502020204030204" pitchFamily="34" charset="0"/>
                        </a:rPr>
                        <a:t>Agents, Non-Oral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1343216068"/>
                  </a:ext>
                </a:extLst>
              </a:tr>
            </a:tbl>
          </a:graphicData>
        </a:graphic>
      </p:graphicFrame>
    </p:spTree>
    <p:extLst>
      <p:ext uri="{BB962C8B-B14F-4D97-AF65-F5344CB8AC3E}">
        <p14:creationId xmlns:p14="http://schemas.microsoft.com/office/powerpoint/2010/main" val="793739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7</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67115263"/>
              </p:ext>
            </p:extLst>
          </p:nvPr>
        </p:nvGraphicFramePr>
        <p:xfrm>
          <a:off x="152400" y="762001"/>
          <a:ext cx="8839200" cy="374226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601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latin typeface="Calibri" panose="020F0502020204030204" pitchFamily="34" charset="0"/>
                          <a:cs typeface="Calibri" panose="020F0502020204030204" pitchFamily="34" charset="0"/>
                        </a:rPr>
                        <a:t>Methylphenidate ER 45mg Tab</a:t>
                      </a:r>
                      <a:br>
                        <a:rPr lang="en-US" sz="1100" dirty="0" smtClean="0">
                          <a:solidFill>
                            <a:schemeClr val="tx1"/>
                          </a:solidFill>
                          <a:latin typeface="Calibri" panose="020F0502020204030204" pitchFamily="34" charset="0"/>
                          <a:cs typeface="Calibri" panose="020F0502020204030204" pitchFamily="34" charset="0"/>
                        </a:rPr>
                      </a:br>
                      <a:r>
                        <a:rPr lang="en-US" sz="1100" dirty="0" smtClean="0">
                          <a:solidFill>
                            <a:schemeClr val="tx1"/>
                          </a:solidFill>
                          <a:latin typeface="Calibri" panose="020F0502020204030204" pitchFamily="34" charset="0"/>
                          <a:cs typeface="Calibri" panose="020F0502020204030204" pitchFamily="34" charset="0"/>
                        </a:rPr>
                        <a:t>Methylphenidate ER 63mg Tab</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Calibri" panose="020F0502020204030204" pitchFamily="34" charset="0"/>
                          <a:cs typeface="Calibri" panose="020F0502020204030204" pitchFamily="34" charset="0"/>
                        </a:rPr>
                        <a:t>Methylphenidate HCL</a:t>
                      </a: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treatment of attention deficit hyperactivity disorder (ADHD) in adults (up to the age of 65 years) and pediatric patients 6 years of age and older.</a:t>
                      </a:r>
                      <a:br>
                        <a:rPr lang="en-US" sz="1100" b="0" i="0" u="none" strike="noStrike" dirty="0" smtClean="0">
                          <a:solidFill>
                            <a:schemeClr val="tx1"/>
                          </a:solidFill>
                          <a:effectLst/>
                          <a:latin typeface="Calibri" panose="020F0502020204030204" pitchFamily="34" charset="0"/>
                        </a:rPr>
                      </a:br>
                      <a:r>
                        <a:rPr lang="it-IT" sz="1100" b="1" i="0" u="none" strike="noStrike" dirty="0" smtClean="0">
                          <a:solidFill>
                            <a:schemeClr val="tx1"/>
                          </a:solidFill>
                          <a:effectLst/>
                          <a:latin typeface="Calibri" panose="020F0502020204030204" pitchFamily="34" charset="0"/>
                        </a:rPr>
                        <a:t>ADHD, Methylphenidate, </a:t>
                      </a:r>
                      <a:r>
                        <a:rPr lang="it-IT" sz="1100" b="1" i="0" u="none" strike="noStrike" dirty="0" smtClean="0">
                          <a:solidFill>
                            <a:schemeClr val="tx1"/>
                          </a:solidFill>
                          <a:effectLst/>
                          <a:latin typeface="Calibri" panose="020F0502020204030204" pitchFamily="34" charset="0"/>
                        </a:rPr>
                        <a:t>Long</a:t>
                      </a:r>
                      <a:r>
                        <a:rPr lang="it-IT" sz="1100" b="1" i="0" u="none" strike="noStrike" baseline="0" dirty="0" smtClean="0">
                          <a:solidFill>
                            <a:schemeClr val="tx1"/>
                          </a:solidFill>
                          <a:effectLst/>
                          <a:latin typeface="Calibri" panose="020F0502020204030204" pitchFamily="34" charset="0"/>
                        </a:rPr>
                        <a:t> Acting</a:t>
                      </a:r>
                      <a:r>
                        <a:rPr lang="it-IT" sz="1100" b="1" i="0" u="none" strike="noStrike" dirty="0" smtClean="0">
                          <a:solidFill>
                            <a:schemeClr val="tx1"/>
                          </a:solidFill>
                          <a:effectLst/>
                          <a:latin typeface="Calibri" panose="020F0502020204030204" pitchFamily="34" charset="0"/>
                        </a:rPr>
                        <a:t> </a:t>
                      </a:r>
                      <a:r>
                        <a:rPr lang="it-IT" sz="1100" b="1" i="0" u="none" strike="noStrike" dirty="0" smtClean="0">
                          <a:solidFill>
                            <a:schemeClr val="tx1"/>
                          </a:solidFill>
                          <a:effectLst/>
                          <a:latin typeface="Calibri" panose="020F0502020204030204" pitchFamily="34" charset="0"/>
                        </a:rPr>
                        <a:t>PDL Edit – Non-Preferred</a:t>
                      </a:r>
                    </a:p>
                    <a:p>
                      <a:pPr marL="171450" marR="0" lvl="0" indent="-171450" algn="l" defTabSz="914400" rtl="0" eaLnBrk="1" fontAlgn="t" latinLnBrk="0" hangingPunct="1">
                        <a:lnSpc>
                          <a:spcPct val="100000"/>
                        </a:lnSpc>
                        <a:spcBef>
                          <a:spcPts val="0"/>
                        </a:spcBef>
                        <a:spcAft>
                          <a:spcPts val="0"/>
                        </a:spcAft>
                        <a:buClrTx/>
                        <a:buSzTx/>
                        <a:buFont typeface="Arial" panose="020B0604020202020204" pitchFamily="34" charset="0"/>
                        <a:buChar char="•"/>
                        <a:tabLst/>
                        <a:defRPr/>
                      </a:pPr>
                      <a:r>
                        <a:rPr lang="en-US" sz="1100" b="1" i="0" u="none" strike="noStrike" dirty="0" smtClean="0">
                          <a:solidFill>
                            <a:schemeClr val="tx1"/>
                          </a:solidFill>
                          <a:effectLst/>
                          <a:latin typeface="Calibri" panose="020F0502020204030204" pitchFamily="34" charset="0"/>
                        </a:rPr>
                        <a:t>Must</a:t>
                      </a:r>
                      <a:r>
                        <a:rPr lang="en-US" sz="1100" b="1" i="0" u="none" strike="noStrike" baseline="0" dirty="0" smtClean="0">
                          <a:solidFill>
                            <a:schemeClr val="tx1"/>
                          </a:solidFill>
                          <a:effectLst/>
                          <a:latin typeface="Calibri" panose="020F0502020204030204" pitchFamily="34" charset="0"/>
                        </a:rPr>
                        <a:t> provide m</a:t>
                      </a:r>
                      <a:r>
                        <a:rPr lang="en-US" sz="1100" b="1" i="0" u="none" strike="noStrike" dirty="0" smtClean="0">
                          <a:solidFill>
                            <a:schemeClr val="tx1"/>
                          </a:solidFill>
                          <a:effectLst/>
                          <a:latin typeface="Calibri" panose="020F0502020204030204" pitchFamily="34" charset="0"/>
                        </a:rPr>
                        <a:t>edical necessity as to </a:t>
                      </a:r>
                      <a:r>
                        <a:rPr lang="en-US" sz="1100" b="1" i="0" u="none" strike="noStrike" baseline="0" dirty="0" smtClean="0">
                          <a:solidFill>
                            <a:schemeClr val="tx1"/>
                          </a:solidFill>
                          <a:effectLst/>
                          <a:latin typeface="Calibri" panose="020F0502020204030204" pitchFamily="34" charset="0"/>
                        </a:rPr>
                        <a:t>why the participant cannot utilize generic </a:t>
                      </a:r>
                      <a:r>
                        <a:rPr lang="en-US" sz="1100" b="1" i="0" u="none" strike="noStrike" baseline="0" dirty="0" err="1" smtClean="0">
                          <a:solidFill>
                            <a:schemeClr val="tx1"/>
                          </a:solidFill>
                          <a:effectLst/>
                          <a:latin typeface="Calibri" panose="020F0502020204030204" pitchFamily="34" charset="0"/>
                        </a:rPr>
                        <a:t>Concerta</a:t>
                      </a:r>
                      <a:endParaRPr lang="en-US" sz="1100" b="1" i="0" u="none" strike="noStrike" baseline="0" dirty="0" smtClean="0">
                        <a:solidFill>
                          <a:schemeClr val="tx1"/>
                        </a:solidFill>
                        <a:effectLst/>
                        <a:latin typeface="Calibri" panose="020F0502020204030204" pitchFamily="34" charset="0"/>
                      </a:endParaRPr>
                    </a:p>
                    <a:p>
                      <a:pPr marL="171450" indent="-171450" algn="l" fontAlgn="t">
                        <a:buFont typeface="Arial" panose="020B0604020202020204" pitchFamily="34" charset="0"/>
                        <a:buChar char="•"/>
                      </a:pPr>
                      <a:endParaRPr lang="it-IT" sz="1100" b="1" i="0" u="none" strike="noStrike" baseline="0"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368271690"/>
                  </a:ext>
                </a:extLst>
              </a:tr>
              <a:tr h="660189">
                <a:tc>
                  <a:txBody>
                    <a:bodyPr/>
                    <a:lstStyle/>
                    <a:p>
                      <a:pPr algn="l" fontAlgn="t"/>
                      <a:r>
                        <a:rPr lang="en-US" sz="1100" b="0" i="0" u="none" strike="noStrike" dirty="0" err="1" smtClean="0">
                          <a:solidFill>
                            <a:schemeClr val="tx1"/>
                          </a:solidFill>
                          <a:effectLst/>
                          <a:latin typeface="Calibri" panose="020F0502020204030204" pitchFamily="34" charset="0"/>
                        </a:rPr>
                        <a:t>Rolvedon</a:t>
                      </a:r>
                      <a:r>
                        <a:rPr lang="en-US" sz="1100" b="0" i="0" u="none" strike="noStrike" dirty="0" smtClean="0">
                          <a:solidFill>
                            <a:schemeClr val="tx1"/>
                          </a:solidFill>
                          <a:effectLst/>
                          <a:latin typeface="Calibri" panose="020F0502020204030204" pitchFamily="34" charset="0"/>
                        </a:rPr>
                        <a:t> 13.2mg/0.6 mL Syringe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Eflapegrastim-xnst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decrease the incidence of infection, as manifested by febrile neutropenia, in adult patients with non-myeloid malignancies receiving myelosuppressive anti-cancer drugs associated with clinically significant incidence of febrile neutropenia.</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Colony Stimulating Factors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703208396"/>
                  </a:ext>
                </a:extLst>
              </a:tr>
              <a:tr h="660189">
                <a:tc>
                  <a:txBody>
                    <a:bodyPr/>
                    <a:lstStyle/>
                    <a:p>
                      <a:pPr algn="l" fontAlgn="t"/>
                      <a:r>
                        <a:rPr lang="en-US" sz="1100" b="0" i="0" u="none" strike="noStrike" dirty="0" smtClean="0">
                          <a:solidFill>
                            <a:schemeClr val="tx1"/>
                          </a:solidFill>
                          <a:effectLst/>
                          <a:latin typeface="Calibri" panose="020F0502020204030204" pitchFamily="34" charset="0"/>
                        </a:rPr>
                        <a:t>Skyrizi 180mg/1.2mL On-Body</a:t>
                      </a: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Risankizumab-rzaa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in adults for the treatment of moderately to severely active Crohn's disease.</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Targeted</a:t>
                      </a:r>
                      <a:r>
                        <a:rPr lang="en-US" sz="1100" b="1" i="0" u="none" strike="noStrike" baseline="0" dirty="0" smtClean="0">
                          <a:solidFill>
                            <a:schemeClr val="tx1"/>
                          </a:solidFill>
                          <a:effectLst/>
                          <a:latin typeface="Calibri" panose="020F0502020204030204" pitchFamily="34" charset="0"/>
                        </a:rPr>
                        <a:t> Immune Modulator</a:t>
                      </a:r>
                      <a:r>
                        <a:rPr lang="en-US" sz="1100" b="1" i="0" u="none" strike="noStrike" dirty="0" smtClean="0">
                          <a:solidFill>
                            <a:schemeClr val="tx1"/>
                          </a:solidFill>
                          <a:effectLst/>
                          <a:latin typeface="Calibri" panose="020F0502020204030204" pitchFamily="34" charset="0"/>
                        </a:rPr>
                        <a:t>s</a:t>
                      </a:r>
                      <a:r>
                        <a:rPr lang="en-US" sz="1100" b="1" i="0" u="none" strike="noStrike" dirty="0" smtClean="0">
                          <a:solidFill>
                            <a:schemeClr val="tx1"/>
                          </a:solidFill>
                          <a:effectLst/>
                          <a:latin typeface="Calibri" panose="020F0502020204030204" pitchFamily="34" charset="0"/>
                        </a:rPr>
                        <a:t>, IL-23 Inhibitors and IL-23/IL-12 Inhibitors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64482978"/>
                  </a:ext>
                </a:extLst>
              </a:tr>
            </a:tbl>
          </a:graphicData>
        </a:graphic>
      </p:graphicFrame>
    </p:spTree>
    <p:extLst>
      <p:ext uri="{BB962C8B-B14F-4D97-AF65-F5344CB8AC3E}">
        <p14:creationId xmlns:p14="http://schemas.microsoft.com/office/powerpoint/2010/main" val="196089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8</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911304642"/>
              </p:ext>
            </p:extLst>
          </p:nvPr>
        </p:nvGraphicFramePr>
        <p:xfrm>
          <a:off x="152400" y="762001"/>
          <a:ext cx="8839200" cy="4168985"/>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863810">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60189">
                <a:tc>
                  <a:txBody>
                    <a:bodyPr/>
                    <a:lstStyle/>
                    <a:p>
                      <a:pPr algn="l" fontAlgn="t"/>
                      <a:r>
                        <a:rPr lang="en-US" sz="1100" b="0" i="0" u="none" strike="noStrike" dirty="0" err="1" smtClean="0">
                          <a:solidFill>
                            <a:schemeClr val="tx1"/>
                          </a:solidFill>
                          <a:effectLst/>
                          <a:latin typeface="Calibri" panose="020F0502020204030204" pitchFamily="34" charset="0"/>
                        </a:rPr>
                        <a:t>Stimufend</a:t>
                      </a:r>
                      <a:r>
                        <a:rPr lang="en-US" sz="1100" b="0" i="0" u="none" strike="noStrike" dirty="0" smtClean="0">
                          <a:solidFill>
                            <a:schemeClr val="tx1"/>
                          </a:solidFill>
                          <a:effectLst/>
                          <a:latin typeface="Calibri" panose="020F0502020204030204" pitchFamily="34" charset="0"/>
                        </a:rPr>
                        <a:t> 6mg/0.6mL Syringe</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Pegfilgrastim-fpgk</a:t>
                      </a:r>
                      <a:r>
                        <a:rPr lang="en-US" sz="1100" b="0" i="0" u="none" strike="noStrike" dirty="0" smtClean="0">
                          <a:solidFill>
                            <a:srgbClr val="000000"/>
                          </a:solidFill>
                          <a:effectLst/>
                          <a:latin typeface="Calibri" panose="020F0502020204030204" pitchFamily="34" charset="0"/>
                        </a:rPr>
                        <a:t> </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to decrease the incidence of infection, as manifested by febrile neutropenia, in patients with nonmyeloid malignancies receiving myelosuppressive anti-cancer drugs associated with a clinically significant incidence of febrile </a:t>
                      </a:r>
                      <a:r>
                        <a:rPr lang="en-US" sz="1100" b="0" i="0" u="none" strike="noStrike" dirty="0" smtClean="0">
                          <a:solidFill>
                            <a:schemeClr val="tx1"/>
                          </a:solidFill>
                          <a:effectLst/>
                          <a:latin typeface="Calibri" panose="020F0502020204030204" pitchFamily="34" charset="0"/>
                        </a:rPr>
                        <a:t>neutropenia.</a:t>
                      </a:r>
                      <a:r>
                        <a:rPr lang="en-US" sz="1100" b="0" i="0" u="none" strike="noStrike" dirty="0" smtClean="0">
                          <a:solidFill>
                            <a:schemeClr val="tx1"/>
                          </a:solidFill>
                          <a:effectLst/>
                          <a:latin typeface="Calibri" panose="020F0502020204030204" pitchFamily="34" charset="0"/>
                        </a:rPr>
                        <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Colony Stimulating Factors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1238629031"/>
                  </a:ext>
                </a:extLst>
              </a:tr>
              <a:tr h="660189">
                <a:tc>
                  <a:txBody>
                    <a:bodyPr/>
                    <a:lstStyle/>
                    <a:p>
                      <a:pPr algn="l" fontAlgn="t"/>
                      <a:r>
                        <a:rPr lang="en-US" sz="1100" b="0" i="0" u="none" strike="noStrike" dirty="0" err="1" smtClean="0">
                          <a:solidFill>
                            <a:schemeClr val="tx1"/>
                          </a:solidFill>
                          <a:effectLst/>
                          <a:latin typeface="Calibri" panose="020F0502020204030204" pitchFamily="34" charset="0"/>
                        </a:rPr>
                        <a:t>Tascenso</a:t>
                      </a:r>
                      <a:r>
                        <a:rPr lang="en-US" sz="1100" b="0" i="0" u="none" strike="noStrike" dirty="0" smtClean="0">
                          <a:solidFill>
                            <a:schemeClr val="tx1"/>
                          </a:solidFill>
                          <a:effectLst/>
                          <a:latin typeface="Calibri" panose="020F0502020204030204" pitchFamily="34" charset="0"/>
                        </a:rPr>
                        <a:t> ODT 0.5mg Tablet</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Fingolimod</a:t>
                      </a:r>
                      <a:r>
                        <a:rPr lang="en-US" sz="1100" b="0" i="0" u="none" strike="noStrike" dirty="0" smtClean="0">
                          <a:solidFill>
                            <a:srgbClr val="000000"/>
                          </a:solidFill>
                          <a:effectLst/>
                          <a:latin typeface="Calibri" panose="020F0502020204030204" pitchFamily="34" charset="0"/>
                        </a:rPr>
                        <a:t> Lauryl Sulfate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chemeClr val="tx1"/>
                          </a:solidFill>
                          <a:effectLst/>
                          <a:latin typeface="Calibri" panose="020F0502020204030204" pitchFamily="34" charset="0"/>
                        </a:rPr>
                        <a:t>Indicated for the treatment of relapsing forms of multiple sclerosis, including clinically isolated syndrome, relapsing-remitting disease, and active secondary progressive </a:t>
                      </a:r>
                      <a:r>
                        <a:rPr lang="en-US" sz="1100" b="0" i="0" u="none" strike="noStrike" dirty="0" smtClean="0">
                          <a:solidFill>
                            <a:schemeClr val="tx1"/>
                          </a:solidFill>
                          <a:effectLst/>
                          <a:latin typeface="Calibri" panose="020F0502020204030204" pitchFamily="34" charset="0"/>
                        </a:rPr>
                        <a:t>disease.</a:t>
                      </a:r>
                      <a:r>
                        <a:rPr lang="en-US" sz="1100" b="0" i="0" u="none" strike="noStrike" dirty="0" smtClean="0">
                          <a:solidFill>
                            <a:schemeClr val="tx1"/>
                          </a:solidFill>
                          <a:effectLst/>
                          <a:latin typeface="Calibri" panose="020F0502020204030204" pitchFamily="34" charset="0"/>
                        </a:rPr>
                        <a:t/>
                      </a:r>
                      <a:br>
                        <a:rPr lang="en-US" sz="1100" b="0" i="0" u="none" strike="noStrike" dirty="0" smtClean="0">
                          <a:solidFill>
                            <a:schemeClr val="tx1"/>
                          </a:solidFill>
                          <a:effectLst/>
                          <a:latin typeface="Calibri" panose="020F0502020204030204" pitchFamily="34" charset="0"/>
                        </a:rPr>
                      </a:br>
                      <a:r>
                        <a:rPr lang="en-US" sz="1100" b="1" i="0" u="none" strike="noStrike" dirty="0" smtClean="0">
                          <a:solidFill>
                            <a:schemeClr val="tx1"/>
                          </a:solidFill>
                          <a:effectLst/>
                          <a:latin typeface="Calibri" panose="020F0502020204030204" pitchFamily="34" charset="0"/>
                        </a:rPr>
                        <a:t>Multiple Sclerosis Agents, Oral PDL Edit – Non-Preferred</a:t>
                      </a:r>
                    </a:p>
                    <a:p>
                      <a:pPr algn="l" fontAlgn="t"/>
                      <a:endParaRPr lang="en-US" sz="1100" b="1" i="0" u="none" strike="noStrike" dirty="0" smtClean="0">
                        <a:solidFill>
                          <a:schemeClr val="tx1"/>
                        </a:solidFill>
                        <a:effectLst/>
                        <a:latin typeface="Calibri" panose="020F0502020204030204" pitchFamily="34" charset="0"/>
                      </a:endParaRPr>
                    </a:p>
                  </a:txBody>
                  <a:tcPr marL="9525" marR="9525" marT="9525" marB="0"/>
                </a:tc>
                <a:extLst>
                  <a:ext uri="{0D108BD9-81ED-4DB2-BD59-A6C34878D82A}">
                    <a16:rowId xmlns:a16="http://schemas.microsoft.com/office/drawing/2014/main" val="264482978"/>
                  </a:ext>
                </a:extLst>
              </a:tr>
              <a:tr h="660189">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Calibri" panose="020F0502020204030204" pitchFamily="34" charset="0"/>
                        </a:rPr>
                        <a:t>Verkazia 0.1% Eye Emulsion</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r>
                        <a:rPr lang="en-US" sz="1100" dirty="0" smtClean="0">
                          <a:latin typeface="Calibri" panose="020F0502020204030204" pitchFamily="34" charset="0"/>
                          <a:cs typeface="Calibri" panose="020F0502020204030204" pitchFamily="34" charset="0"/>
                        </a:rPr>
                        <a:t>Cyclosporine</a:t>
                      </a:r>
                      <a:endParaRPr lang="en-US" sz="1100" dirty="0">
                        <a:latin typeface="Calibri" panose="020F0502020204030204" pitchFamily="34" charset="0"/>
                        <a:cs typeface="Calibri" panose="020F0502020204030204" pitchFamily="34" charset="0"/>
                      </a:endParaRPr>
                    </a:p>
                  </a:txBody>
                  <a:tcPr marL="9525" marR="9525" marT="9525" marB="0"/>
                </a:tc>
                <a:tc>
                  <a:txBody>
                    <a:bodyPr/>
                    <a:lstStyle/>
                    <a:p>
                      <a:r>
                        <a:rPr lang="en-US" sz="1100" b="0" dirty="0" smtClean="0">
                          <a:solidFill>
                            <a:schemeClr val="tx1"/>
                          </a:solidFill>
                          <a:latin typeface="Calibri" panose="020F0502020204030204" pitchFamily="34" charset="0"/>
                          <a:cs typeface="Calibri" panose="020F0502020204030204" pitchFamily="34" charset="0"/>
                        </a:rPr>
                        <a:t>Indicated for the treatment of vernal keratoconjunctivitis in children and adults.</a:t>
                      </a:r>
                      <a:br>
                        <a:rPr lang="en-US" sz="1100" b="0" dirty="0" smtClean="0">
                          <a:solidFill>
                            <a:schemeClr val="tx1"/>
                          </a:solidFill>
                          <a:latin typeface="Calibri" panose="020F0502020204030204" pitchFamily="34" charset="0"/>
                          <a:cs typeface="Calibri" panose="020F0502020204030204" pitchFamily="34" charset="0"/>
                        </a:rPr>
                      </a:br>
                      <a:r>
                        <a:rPr lang="en-US" sz="1100" b="1" dirty="0" smtClean="0">
                          <a:solidFill>
                            <a:schemeClr val="tx1"/>
                          </a:solidFill>
                          <a:latin typeface="Calibri" panose="020F0502020204030204" pitchFamily="34" charset="0"/>
                          <a:cs typeface="Calibri" panose="020F0502020204030204" pitchFamily="34" charset="0"/>
                        </a:rPr>
                        <a:t>Keratoconjunctivitis</a:t>
                      </a:r>
                      <a:r>
                        <a:rPr lang="en-US" sz="1100" b="1" baseline="0" dirty="0" smtClean="0">
                          <a:solidFill>
                            <a:schemeClr val="tx1"/>
                          </a:solidFill>
                          <a:latin typeface="Calibri" panose="020F0502020204030204" pitchFamily="34" charset="0"/>
                          <a:cs typeface="Calibri" panose="020F0502020204030204" pitchFamily="34" charset="0"/>
                        </a:rPr>
                        <a:t> Agents</a:t>
                      </a:r>
                      <a:r>
                        <a:rPr lang="en-US" sz="1100" b="1" dirty="0" smtClean="0">
                          <a:solidFill>
                            <a:schemeClr val="tx1"/>
                          </a:solidFill>
                          <a:latin typeface="Calibri" panose="020F0502020204030204" pitchFamily="34" charset="0"/>
                          <a:cs typeface="Calibri" panose="020F0502020204030204" pitchFamily="34" charset="0"/>
                        </a:rPr>
                        <a:t> PDL Edit – Non-Preferred</a:t>
                      </a:r>
                    </a:p>
                    <a:p>
                      <a:pPr marL="171450" indent="-171450">
                        <a:buFont typeface="Arial" panose="020B0604020202020204" pitchFamily="34" charset="0"/>
                        <a:buChar char="•"/>
                      </a:pPr>
                      <a:r>
                        <a:rPr lang="en-US" sz="1100" b="1" dirty="0" smtClean="0">
                          <a:solidFill>
                            <a:schemeClr val="tx1"/>
                          </a:solidFill>
                          <a:latin typeface="Calibri" panose="020F0502020204030204" pitchFamily="34" charset="0"/>
                          <a:cs typeface="Calibri" panose="020F0502020204030204" pitchFamily="34" charset="0"/>
                        </a:rPr>
                        <a:t>Requires</a:t>
                      </a:r>
                      <a:r>
                        <a:rPr lang="en-US" sz="1100" b="1" baseline="0" dirty="0" smtClean="0">
                          <a:solidFill>
                            <a:schemeClr val="tx1"/>
                          </a:solidFill>
                          <a:latin typeface="Calibri" panose="020F0502020204030204" pitchFamily="34" charset="0"/>
                          <a:cs typeface="Calibri" panose="020F0502020204030204" pitchFamily="34" charset="0"/>
                        </a:rPr>
                        <a:t> t</a:t>
                      </a:r>
                      <a:r>
                        <a:rPr lang="en-US" sz="1100" b="1" dirty="0" smtClean="0">
                          <a:solidFill>
                            <a:schemeClr val="tx1"/>
                          </a:solidFill>
                          <a:latin typeface="Calibri" panose="020F0502020204030204" pitchFamily="34" charset="0"/>
                          <a:cs typeface="Calibri" panose="020F0502020204030204" pitchFamily="34" charset="0"/>
                        </a:rPr>
                        <a:t>herapeutic</a:t>
                      </a:r>
                      <a:r>
                        <a:rPr lang="en-US" sz="1100" b="1" baseline="0" dirty="0" smtClean="0">
                          <a:solidFill>
                            <a:schemeClr val="tx1"/>
                          </a:solidFill>
                          <a:latin typeface="Calibri" panose="020F0502020204030204" pitchFamily="34" charset="0"/>
                          <a:cs typeface="Calibri" panose="020F0502020204030204" pitchFamily="34" charset="0"/>
                        </a:rPr>
                        <a:t> trial of both brand Restasis and Cequa</a:t>
                      </a:r>
                    </a:p>
                    <a:p>
                      <a:pPr marL="0" indent="0">
                        <a:buFont typeface="Arial" panose="020B0604020202020204" pitchFamily="34" charset="0"/>
                        <a:buNone/>
                      </a:pPr>
                      <a:endParaRPr lang="en-US" sz="1100" b="1" dirty="0" smtClean="0">
                        <a:solidFill>
                          <a:schemeClr val="tx1"/>
                        </a:solidFill>
                        <a:latin typeface="Calibri" panose="020F0502020204030204" pitchFamily="34" charset="0"/>
                        <a:cs typeface="Calibri" panose="020F0502020204030204" pitchFamily="34" charset="0"/>
                      </a:endParaRPr>
                    </a:p>
                  </a:txBody>
                  <a:tcPr marL="9525" marR="9525" marT="9525" marB="0"/>
                </a:tc>
                <a:extLst>
                  <a:ext uri="{0D108BD9-81ED-4DB2-BD59-A6C34878D82A}">
                    <a16:rowId xmlns:a16="http://schemas.microsoft.com/office/drawing/2014/main" val="93823498"/>
                  </a:ext>
                </a:extLst>
              </a:tr>
              <a:tr h="762000">
                <a:tc>
                  <a:txBody>
                    <a:bodyPr/>
                    <a:lstStyle/>
                    <a:p>
                      <a:pPr algn="l" fontAlgn="t"/>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4.5mg/9hr Patch</a:t>
                      </a:r>
                    </a:p>
                    <a:p>
                      <a:pPr algn="l" fontAlgn="t"/>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9mg/9hr Patch</a:t>
                      </a:r>
                      <a:br>
                        <a:rPr lang="en-US" sz="1100" b="0" i="0" u="none" strike="noStrike" dirty="0" smtClean="0">
                          <a:solidFill>
                            <a:schemeClr val="tx1"/>
                          </a:solidFill>
                          <a:effectLst/>
                          <a:latin typeface="Calibri" panose="020F0502020204030204" pitchFamily="34" charset="0"/>
                        </a:rPr>
                      </a:br>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13.5mg/9hr Patch</a:t>
                      </a:r>
                      <a:br>
                        <a:rPr lang="en-US" sz="1100" b="0" i="0" u="none" strike="noStrike" dirty="0" smtClean="0">
                          <a:solidFill>
                            <a:schemeClr val="tx1"/>
                          </a:solidFill>
                          <a:effectLst/>
                          <a:latin typeface="Calibri" panose="020F0502020204030204" pitchFamily="34" charset="0"/>
                        </a:rPr>
                      </a:br>
                      <a:r>
                        <a:rPr lang="en-US" sz="1100" b="0" i="0" u="none" strike="noStrike" dirty="0" err="1" smtClean="0">
                          <a:solidFill>
                            <a:schemeClr val="tx1"/>
                          </a:solidFill>
                          <a:effectLst/>
                          <a:latin typeface="Calibri" panose="020F0502020204030204" pitchFamily="34" charset="0"/>
                        </a:rPr>
                        <a:t>Xelstrym</a:t>
                      </a:r>
                      <a:r>
                        <a:rPr lang="en-US" sz="1100" b="0" i="0" u="none" strike="noStrike" dirty="0" smtClean="0">
                          <a:solidFill>
                            <a:schemeClr val="tx1"/>
                          </a:solidFill>
                          <a:effectLst/>
                          <a:latin typeface="Calibri" panose="020F0502020204030204" pitchFamily="34" charset="0"/>
                        </a:rPr>
                        <a:t> 18mg/9hr Patch</a:t>
                      </a:r>
                      <a:endParaRPr lang="en-US" sz="1100" b="0" i="0" u="none" strike="noStrike" dirty="0">
                        <a:solidFill>
                          <a:schemeClr val="tx1"/>
                        </a:solidFill>
                        <a:effectLst/>
                        <a:latin typeface="Calibri" panose="020F0502020204030204" pitchFamily="34" charset="0"/>
                      </a:endParaRPr>
                    </a:p>
                  </a:txBody>
                  <a:tcPr marL="9525" marR="9525" marT="9525" marB="0"/>
                </a:tc>
                <a:tc>
                  <a:txBody>
                    <a:bodyPr/>
                    <a:lstStyle/>
                    <a:p>
                      <a:r>
                        <a:rPr lang="en-US" sz="1100" dirty="0" err="1" smtClean="0">
                          <a:latin typeface="Calibri" panose="020F0502020204030204" pitchFamily="34" charset="0"/>
                          <a:cs typeface="Calibri" panose="020F0502020204030204" pitchFamily="34" charset="0"/>
                        </a:rPr>
                        <a:t>Dextroamphetamine</a:t>
                      </a:r>
                      <a:endParaRPr lang="en-US" sz="1100" dirty="0">
                        <a:latin typeface="Calibri" panose="020F0502020204030204" pitchFamily="34" charset="0"/>
                        <a:cs typeface="Calibri" panose="020F0502020204030204" pitchFamily="34" charset="0"/>
                      </a:endParaRPr>
                    </a:p>
                  </a:txBody>
                  <a:tcPr marL="9525" marR="9525" marT="9525" marB="0"/>
                </a:tc>
                <a:tc>
                  <a:txBody>
                    <a:bodyPr/>
                    <a:lstStyle/>
                    <a:p>
                      <a:r>
                        <a:rPr lang="en-US" sz="1100" b="0" dirty="0" smtClean="0">
                          <a:solidFill>
                            <a:schemeClr val="tx1"/>
                          </a:solidFill>
                          <a:latin typeface="Calibri" panose="020F0502020204030204" pitchFamily="34" charset="0"/>
                          <a:cs typeface="Calibri" panose="020F0502020204030204" pitchFamily="34" charset="0"/>
                        </a:rPr>
                        <a:t>Indicated for the treatment of attention-deficit hyperactivity disorder in adults and children 6 years of age and older.</a:t>
                      </a:r>
                      <a:br>
                        <a:rPr lang="en-US" sz="1100" b="0" dirty="0" smtClean="0">
                          <a:solidFill>
                            <a:schemeClr val="tx1"/>
                          </a:solidFill>
                          <a:latin typeface="Calibri" panose="020F0502020204030204" pitchFamily="34" charset="0"/>
                          <a:cs typeface="Calibri" panose="020F0502020204030204" pitchFamily="34" charset="0"/>
                        </a:rPr>
                      </a:br>
                      <a:r>
                        <a:rPr lang="en-US" sz="1100" b="1" dirty="0" smtClean="0">
                          <a:solidFill>
                            <a:schemeClr val="tx1"/>
                          </a:solidFill>
                          <a:latin typeface="Calibri" panose="020F0502020204030204" pitchFamily="34" charset="0"/>
                          <a:cs typeface="Calibri" panose="020F0502020204030204" pitchFamily="34" charset="0"/>
                        </a:rPr>
                        <a:t>ADHD, Amphetamine, </a:t>
                      </a:r>
                      <a:r>
                        <a:rPr lang="en-US" sz="1100" b="1" dirty="0" smtClean="0">
                          <a:solidFill>
                            <a:schemeClr val="tx1"/>
                          </a:solidFill>
                          <a:latin typeface="Calibri" panose="020F0502020204030204" pitchFamily="34" charset="0"/>
                          <a:cs typeface="Calibri" panose="020F0502020204030204" pitchFamily="34" charset="0"/>
                        </a:rPr>
                        <a:t>Long</a:t>
                      </a:r>
                      <a:r>
                        <a:rPr lang="en-US" sz="1100" b="1" baseline="0" dirty="0" smtClean="0">
                          <a:solidFill>
                            <a:schemeClr val="tx1"/>
                          </a:solidFill>
                          <a:latin typeface="Calibri" panose="020F0502020204030204" pitchFamily="34" charset="0"/>
                          <a:cs typeface="Calibri" panose="020F0502020204030204" pitchFamily="34" charset="0"/>
                        </a:rPr>
                        <a:t> </a:t>
                      </a:r>
                      <a:r>
                        <a:rPr lang="en-US" sz="1100" b="1" dirty="0" smtClean="0">
                          <a:solidFill>
                            <a:schemeClr val="tx1"/>
                          </a:solidFill>
                          <a:latin typeface="Calibri" panose="020F0502020204030204" pitchFamily="34" charset="0"/>
                          <a:cs typeface="Calibri" panose="020F0502020204030204" pitchFamily="34" charset="0"/>
                        </a:rPr>
                        <a:t>Acting </a:t>
                      </a:r>
                      <a:r>
                        <a:rPr lang="en-US" sz="1100" b="1" dirty="0" smtClean="0">
                          <a:solidFill>
                            <a:schemeClr val="tx1"/>
                          </a:solidFill>
                          <a:latin typeface="Calibri" panose="020F0502020204030204" pitchFamily="34" charset="0"/>
                          <a:cs typeface="Calibri" panose="020F0502020204030204" pitchFamily="34" charset="0"/>
                        </a:rPr>
                        <a:t>PDL Edit – Non-Preferred </a:t>
                      </a:r>
                    </a:p>
                    <a:p>
                      <a:endParaRPr lang="en-US" sz="1100" b="1" dirty="0" smtClean="0">
                        <a:solidFill>
                          <a:schemeClr val="tx1"/>
                        </a:solidFill>
                        <a:latin typeface="Calibri" panose="020F0502020204030204" pitchFamily="34" charset="0"/>
                        <a:cs typeface="Calibri" panose="020F0502020204030204" pitchFamily="34" charset="0"/>
                      </a:endParaRPr>
                    </a:p>
                  </a:txBody>
                  <a:tcPr marL="9525" marR="9525" marT="9525" marB="0"/>
                </a:tc>
                <a:extLst>
                  <a:ext uri="{0D108BD9-81ED-4DB2-BD59-A6C34878D82A}">
                    <a16:rowId xmlns:a16="http://schemas.microsoft.com/office/drawing/2014/main" val="618800366"/>
                  </a:ext>
                </a:extLst>
              </a:tr>
            </a:tbl>
          </a:graphicData>
        </a:graphic>
      </p:graphicFrame>
    </p:spTree>
    <p:extLst>
      <p:ext uri="{BB962C8B-B14F-4D97-AF65-F5344CB8AC3E}">
        <p14:creationId xmlns:p14="http://schemas.microsoft.com/office/powerpoint/2010/main" val="1968684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Open access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9</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250377517"/>
              </p:ext>
            </p:extLst>
          </p:nvPr>
        </p:nvGraphicFramePr>
        <p:xfrm>
          <a:off x="152400" y="762000"/>
          <a:ext cx="8839200" cy="156584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2057400">
                  <a:extLst>
                    <a:ext uri="{9D8B030D-6E8A-4147-A177-3AD203B41FA5}">
                      <a16:colId xmlns:a16="http://schemas.microsoft.com/office/drawing/2014/main" val="3241170267"/>
                    </a:ext>
                  </a:extLst>
                </a:gridCol>
                <a:gridCol w="4876800">
                  <a:extLst>
                    <a:ext uri="{9D8B030D-6E8A-4147-A177-3AD203B41FA5}">
                      <a16:colId xmlns:a16="http://schemas.microsoft.com/office/drawing/2014/main" val="4290376005"/>
                    </a:ext>
                  </a:extLst>
                </a:gridCol>
              </a:tblGrid>
              <a:tr h="914399">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algn="ctr"/>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1441">
                <a:tc>
                  <a:txBody>
                    <a:bodyPr/>
                    <a:lstStyle/>
                    <a:p>
                      <a:pPr algn="l" fontAlgn="t"/>
                      <a:r>
                        <a:rPr lang="nb-NO" sz="1100" b="0" i="0" u="none" strike="noStrike" dirty="0" smtClean="0">
                          <a:solidFill>
                            <a:schemeClr val="tx1"/>
                          </a:solidFill>
                          <a:effectLst/>
                          <a:latin typeface="Calibri" panose="020F0502020204030204" pitchFamily="34" charset="0"/>
                        </a:rPr>
                        <a:t>Relyvrio 3GM-1</a:t>
                      </a:r>
                      <a:r>
                        <a:rPr lang="nb-NO" sz="1100" b="0" i="0" u="none" strike="noStrike" baseline="0" dirty="0" smtClean="0">
                          <a:solidFill>
                            <a:schemeClr val="tx1"/>
                          </a:solidFill>
                          <a:effectLst/>
                          <a:latin typeface="Calibri" panose="020F0502020204030204" pitchFamily="34" charset="0"/>
                        </a:rPr>
                        <a:t>GM Powder Pkt</a:t>
                      </a:r>
                      <a:endParaRPr lang="nb-NO" sz="1100" b="0" i="0" u="none" strike="noStrike" dirty="0">
                        <a:solidFill>
                          <a:schemeClr val="tx1"/>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Sodium Phenylbutyrate/ </a:t>
                      </a:r>
                      <a:r>
                        <a:rPr lang="en-US" sz="1100" b="0" i="0" u="none" strike="noStrike" baseline="0" dirty="0" smtClean="0">
                          <a:solidFill>
                            <a:srgbClr val="000000"/>
                          </a:solidFill>
                          <a:effectLst/>
                          <a:latin typeface="Calibri" panose="020F0502020204030204" pitchFamily="34" charset="0"/>
                        </a:rPr>
                        <a:t> Taurursodiol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amyotrophic lateral sclerosis in </a:t>
                      </a:r>
                      <a:r>
                        <a:rPr lang="en-US" sz="1100" b="0" i="0" u="none" strike="noStrike" dirty="0" smtClean="0">
                          <a:solidFill>
                            <a:srgbClr val="000000"/>
                          </a:solidFill>
                          <a:effectLst/>
                          <a:latin typeface="Calibri" panose="020F0502020204030204" pitchFamily="34" charset="0"/>
                        </a:rPr>
                        <a:t>adults.</a:t>
                      </a:r>
                      <a:endParaRPr lang="en-US" sz="1100" b="0"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09600934"/>
                  </a:ext>
                </a:extLst>
              </a:tr>
            </a:tbl>
          </a:graphicData>
        </a:graphic>
      </p:graphicFrame>
    </p:spTree>
    <p:extLst>
      <p:ext uri="{BB962C8B-B14F-4D97-AF65-F5344CB8AC3E}">
        <p14:creationId xmlns:p14="http://schemas.microsoft.com/office/powerpoint/2010/main" val="836274599"/>
      </p:ext>
    </p:extLst>
  </p:cSld>
  <p:clrMapOvr>
    <a:masterClrMapping/>
  </p:clrMapOvr>
</p:sld>
</file>

<file path=ppt/theme/theme1.xml><?xml version="1.0" encoding="utf-8"?>
<a:theme xmlns:a="http://schemas.openxmlformats.org/drawingml/2006/main" name="Urban P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23433</TotalTime>
  <Words>1454</Words>
  <Application>Microsoft Office PowerPoint</Application>
  <PresentationFormat>On-screen Show (4:3)</PresentationFormat>
  <Paragraphs>196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Century Gothic</vt:lpstr>
      <vt:lpstr>Franklin Gothic Medium</vt:lpstr>
      <vt:lpstr>Palatino Linotype</vt:lpstr>
      <vt:lpstr>Wingdings</vt:lpstr>
      <vt:lpstr>Wingdings 3</vt:lpstr>
      <vt:lpstr>Urban Pop</vt:lpstr>
      <vt:lpstr> MO HealthNet Pharmacy Program New Drugs and Edits with no annual Changes  MHD April 2023 Advisory Committee Meetings Olivia Rush, Pharm D – Program Integrity Pharmacist </vt:lpstr>
      <vt:lpstr>New drugs – Clinical Edits</vt:lpstr>
      <vt:lpstr>New drugs – Fiscal Edits</vt:lpstr>
      <vt:lpstr>New drugs – Fiscal Edits</vt:lpstr>
      <vt:lpstr>New drugs – PDL Edits</vt:lpstr>
      <vt:lpstr>New drugs – PDL Edits</vt:lpstr>
      <vt:lpstr>New drugs – PDL Edits</vt:lpstr>
      <vt:lpstr>New drugs – PDL Edits</vt:lpstr>
      <vt:lpstr>New drugs – Open access</vt:lpstr>
      <vt:lpstr>Clinical &amp; Fiscal Edits: no annual changes</vt:lpstr>
      <vt:lpstr>Preferred Drug List Edits: no annual changes</vt:lpstr>
    </vt:vector>
  </TitlesOfParts>
  <Company>Missouri Department of Social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Managed Care and Fee-For-Service</dc:title>
  <dc:creator>parkv1z</dc:creator>
  <cp:lastModifiedBy>Rush, Olivia</cp:lastModifiedBy>
  <cp:revision>616</cp:revision>
  <cp:lastPrinted>2018-09-20T12:28:42Z</cp:lastPrinted>
  <dcterms:created xsi:type="dcterms:W3CDTF">2014-11-30T21:45:23Z</dcterms:created>
  <dcterms:modified xsi:type="dcterms:W3CDTF">2023-03-29T19:03:38Z</dcterms:modified>
</cp:coreProperties>
</file>