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Lst>
  <p:notesMasterIdLst>
    <p:notesMasterId r:id="rId14"/>
  </p:notesMasterIdLst>
  <p:handoutMasterIdLst>
    <p:handoutMasterId r:id="rId15"/>
  </p:handoutMasterIdLst>
  <p:sldIdLst>
    <p:sldId id="256" r:id="rId2"/>
    <p:sldId id="259" r:id="rId3"/>
    <p:sldId id="268" r:id="rId4"/>
    <p:sldId id="277" r:id="rId5"/>
    <p:sldId id="279" r:id="rId6"/>
    <p:sldId id="280" r:id="rId7"/>
    <p:sldId id="262" r:id="rId8"/>
    <p:sldId id="271" r:id="rId9"/>
    <p:sldId id="275" r:id="rId10"/>
    <p:sldId id="282" r:id="rId11"/>
    <p:sldId id="257" r:id="rId12"/>
    <p:sldId id="258"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y Ludlam" initials="JL" lastIdx="1" clrIdx="0"/>
  <p:cmAuthor id="1" name="Rush, Olivia" initials="RO" lastIdx="9" clrIdx="1">
    <p:extLst>
      <p:ext uri="{19B8F6BF-5375-455C-9EA6-DF929625EA0E}">
        <p15:presenceInfo xmlns:p15="http://schemas.microsoft.com/office/powerpoint/2012/main" userId="Rush, Oliv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3C4"/>
    <a:srgbClr val="0075B0"/>
    <a:srgbClr val="005782"/>
    <a:srgbClr val="0099CC"/>
    <a:srgbClr val="004568"/>
    <a:srgbClr val="006699"/>
    <a:srgbClr val="004D74"/>
    <a:srgbClr val="003366"/>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40" autoAdjust="0"/>
    <p:restoredTop sz="86376" autoAdjust="0"/>
  </p:normalViewPr>
  <p:slideViewPr>
    <p:cSldViewPr>
      <p:cViewPr varScale="1">
        <p:scale>
          <a:sx n="115" d="100"/>
          <a:sy n="115" d="100"/>
        </p:scale>
        <p:origin x="1572" y="108"/>
      </p:cViewPr>
      <p:guideLst>
        <p:guide orient="horz" pos="2160"/>
        <p:guide pos="2880"/>
      </p:guideLst>
    </p:cSldViewPr>
  </p:slideViewPr>
  <p:outlineViewPr>
    <p:cViewPr>
      <p:scale>
        <a:sx n="20" d="100"/>
        <a:sy n="20" d="100"/>
      </p:scale>
      <p:origin x="0" y="7332"/>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29" tIns="45714" rIns="91429" bIns="45714"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29" tIns="45714" rIns="91429" bIns="45714" rtlCol="0"/>
          <a:lstStyle>
            <a:lvl1pPr algn="r">
              <a:defRPr sz="1200"/>
            </a:lvl1pPr>
          </a:lstStyle>
          <a:p>
            <a:fld id="{0D144030-4CAA-4B43-A21F-96EBF1BA20C8}" type="datetimeFigureOut">
              <a:rPr lang="en-US" smtClean="0"/>
              <a:t>3/15/2022</a:t>
            </a:fld>
            <a:endParaRPr 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1429" tIns="45714" rIns="91429" bIns="457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29" tIns="45714" rIns="91429" bIns="45714" rtlCol="0" anchor="b"/>
          <a:lstStyle>
            <a:lvl1pPr algn="r">
              <a:defRPr sz="1200"/>
            </a:lvl1pPr>
          </a:lstStyle>
          <a:p>
            <a:fld id="{3090A595-EEBA-4F67-AC3E-D9F8CCF61EB7}" type="slidenum">
              <a:rPr lang="en-US" smtClean="0"/>
              <a:t>‹#›</a:t>
            </a:fld>
            <a:endParaRPr lang="en-US" dirty="0"/>
          </a:p>
        </p:txBody>
      </p:sp>
    </p:spTree>
    <p:extLst>
      <p:ext uri="{BB962C8B-B14F-4D97-AF65-F5344CB8AC3E}">
        <p14:creationId xmlns:p14="http://schemas.microsoft.com/office/powerpoint/2010/main" val="1001010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65" tIns="46584" rIns="93165" bIns="46584" rtlCol="0"/>
          <a:lstStyle>
            <a:lvl1pPr algn="l">
              <a:defRPr sz="1200"/>
            </a:lvl1pPr>
          </a:lstStyle>
          <a:p>
            <a:endParaRPr lang="en-US" dirty="0"/>
          </a:p>
        </p:txBody>
      </p:sp>
      <p:sp>
        <p:nvSpPr>
          <p:cNvPr id="3" name="Date Placeholder 2"/>
          <p:cNvSpPr>
            <a:spLocks noGrp="1"/>
          </p:cNvSpPr>
          <p:nvPr>
            <p:ph type="dt" idx="1"/>
          </p:nvPr>
        </p:nvSpPr>
        <p:spPr>
          <a:xfrm>
            <a:off x="3970938" y="1"/>
            <a:ext cx="3037840" cy="464820"/>
          </a:xfrm>
          <a:prstGeom prst="rect">
            <a:avLst/>
          </a:prstGeom>
        </p:spPr>
        <p:txBody>
          <a:bodyPr vert="horz" lIns="93165" tIns="46584" rIns="93165" bIns="46584" rtlCol="0"/>
          <a:lstStyle>
            <a:lvl1pPr algn="r">
              <a:defRPr sz="1200"/>
            </a:lvl1pPr>
          </a:lstStyle>
          <a:p>
            <a:fld id="{97CF049E-D21B-4DB6-B4B8-7FA4F1288B91}" type="datetimeFigureOut">
              <a:rPr lang="en-US" smtClean="0"/>
              <a:pPr/>
              <a:t>3/15/2022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5" tIns="46584" rIns="93165" bIns="46584"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5" tIns="46584" rIns="93165" bIns="4658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4820"/>
          </a:xfrm>
          <a:prstGeom prst="rect">
            <a:avLst/>
          </a:prstGeom>
        </p:spPr>
        <p:txBody>
          <a:bodyPr vert="horz" lIns="93165" tIns="46584" rIns="93165" bIns="465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65" tIns="46584" rIns="93165" bIns="46584" rtlCol="0" anchor="b"/>
          <a:lstStyle>
            <a:lvl1pPr algn="r">
              <a:defRPr sz="1200"/>
            </a:lvl1pPr>
          </a:lstStyle>
          <a:p>
            <a:fld id="{00E83FC2-CB00-407E-BA4E-4A2B7B6C7269}" type="slidenum">
              <a:rPr lang="en-US" smtClean="0"/>
              <a:pPr/>
              <a:t>‹#›</a:t>
            </a:fld>
            <a:endParaRPr lang="en-US" dirty="0"/>
          </a:p>
        </p:txBody>
      </p:sp>
    </p:spTree>
    <p:extLst>
      <p:ext uri="{BB962C8B-B14F-4D97-AF65-F5344CB8AC3E}">
        <p14:creationId xmlns:p14="http://schemas.microsoft.com/office/powerpoint/2010/main" val="539844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dirty="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dirty="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dirty="0"/>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BE56D12E-2748-4267-B446-3B251FB1D5B4}" type="datetime1">
              <a:rPr lang="en-US" smtClean="0"/>
              <a:t>3/15/2022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normAutofit/>
          </a:bodyPr>
          <a:lstStyle/>
          <a:p>
            <a:fld id="{A001C670-DC88-4376-AA6B-FD9548DDC9F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724BB6-03DC-4197-8212-CE412EE43C13}" type="datetime1">
              <a:rPr lang="en-US" smtClean="0"/>
              <a:t>3/15/2022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66EA9-A175-41F7-BCD8-C5D81AA59C6D}" type="datetime1">
              <a:rPr lang="en-US" smtClean="0"/>
              <a:t>3/15/2022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FB1E67D3-60E4-4D27-9E0B-6D034DBF6EC1}" type="datetime1">
              <a:rPr lang="en-US" smtClean="0"/>
              <a:t>3/15/2022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5512DAB7-38E7-443B-8E03-D2CCAEFBE4DA}" type="datetime1">
              <a:rPr lang="en-US" smtClean="0"/>
              <a:t>3/15/2022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F4008150-1923-438E-8203-0E40D7FF5AF4}" type="datetime1">
              <a:rPr lang="en-US" smtClean="0"/>
              <a:t>3/15/2022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1C670-DC88-4376-AA6B-FD9548DDC9F2}" type="slidenum">
              <a:rPr lang="en-US" smtClean="0"/>
              <a:pPr/>
              <a:t>‹#›</a:t>
            </a:fld>
            <a:endParaRPr lang="en-US" dirty="0"/>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ate Placeholder 6"/>
          <p:cNvSpPr>
            <a:spLocks noGrp="1"/>
          </p:cNvSpPr>
          <p:nvPr>
            <p:ph type="dt" sz="half" idx="10"/>
          </p:nvPr>
        </p:nvSpPr>
        <p:spPr/>
        <p:txBody>
          <a:bodyPr/>
          <a:lstStyle/>
          <a:p>
            <a:fld id="{C0710BA7-D226-495B-A757-165737818656}" type="datetime1">
              <a:rPr lang="en-US" smtClean="0"/>
              <a:t>3/15/2022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001C670-DC88-4376-AA6B-FD9548DDC9F2}" type="slidenum">
              <a:rPr lang="en-US" smtClean="0"/>
              <a:pPr/>
              <a:t>‹#›</a:t>
            </a:fld>
            <a:endParaRPr lang="en-US" dirty="0"/>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2"/>
          <p:cNvSpPr>
            <a:spLocks noGrp="1"/>
          </p:cNvSpPr>
          <p:nvPr>
            <p:ph type="dt" sz="half" idx="10"/>
          </p:nvPr>
        </p:nvSpPr>
        <p:spPr/>
        <p:txBody>
          <a:bodyPr/>
          <a:lstStyle/>
          <a:p>
            <a:fld id="{66FCA505-BFAD-447C-A6C0-75872D0FB81E}" type="datetime1">
              <a:rPr lang="en-US" smtClean="0"/>
              <a:t>3/15/2022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B06ED3A8-2D2B-4914-B609-10A72547825A}" type="datetime1">
              <a:rPr lang="en-US" smtClean="0"/>
              <a:t>3/15/2022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44A584DA-436B-44D3-9FC5-402F9F16BEBD}" type="datetime1">
              <a:rPr lang="en-US" smtClean="0"/>
              <a:t>3/15/2022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1C670-DC88-4376-AA6B-FD9548DDC9F2}" type="slidenum">
              <a:rPr lang="en-US" smtClean="0"/>
              <a:pPr/>
              <a:t>‹#›</a:t>
            </a:fld>
            <a:endParaRPr lang="en-US" dirty="0"/>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00FE480A-05C5-4F7D-AA1C-FC0BD3356778}" type="datetime1">
              <a:rPr lang="en-US" smtClean="0"/>
              <a:t>3/15/2022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1C670-DC88-4376-AA6B-FD9548DDC9F2}" type="slidenum">
              <a:rPr lang="en-US" smtClean="0"/>
              <a:pPr/>
              <a:t>‹#›</a:t>
            </a:fld>
            <a:endParaRPr lang="en-US" dirty="0"/>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127FF642-8FB2-435C-9871-0CA5D884E32B}" type="datetime1">
              <a:rPr lang="en-US" smtClean="0"/>
              <a:t>3/15/2022</a:t>
            </a:fld>
            <a:endParaRPr lang="en-US" dirty="0"/>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A001C670-DC88-4376-AA6B-FD9548DDC9F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ved=0CAcQjRw&amp;url=http://www.nmcfamilyresourcecenter.com/&amp;ei=rKTGVILWNoa9ggTLxIH4Bg&amp;psig=AFQjCNEDyf0Euhl1L111XXX54glvbEDCmg&amp;ust=1422390826610477"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819400"/>
            <a:ext cx="8839200" cy="2286000"/>
          </a:xfrm>
        </p:spPr>
        <p:txBody>
          <a:bodyPr>
            <a:noAutofit/>
          </a:bodyPr>
          <a:lstStyle/>
          <a:p>
            <a:pPr algn="ctr"/>
            <a:r>
              <a:rPr lang="en-US" altLang="en-US" b="1" dirty="0" smtClean="0"/>
              <a:t/>
            </a:r>
            <a:br>
              <a:rPr lang="en-US" altLang="en-US" b="1" dirty="0" smtClean="0"/>
            </a:br>
            <a:r>
              <a:rPr lang="en-US" altLang="en-US" b="1" dirty="0" smtClean="0"/>
              <a:t>MO </a:t>
            </a:r>
            <a:r>
              <a:rPr lang="en-US" altLang="en-US" b="1" dirty="0"/>
              <a:t>HealthNet </a:t>
            </a:r>
            <a:r>
              <a:rPr lang="en-US" altLang="en-US" b="1" dirty="0" smtClean="0"/>
              <a:t>Pharmacy Program</a:t>
            </a:r>
            <a:br>
              <a:rPr lang="en-US" altLang="en-US" b="1" dirty="0" smtClean="0"/>
            </a:br>
            <a:r>
              <a:rPr lang="en-US" altLang="en-US" b="1" dirty="0" smtClean="0"/>
              <a:t>New Drugs and Edits with no annual Changes</a:t>
            </a:r>
            <a:r>
              <a:rPr lang="en-US" altLang="en-US" b="1" dirty="0"/>
              <a:t/>
            </a:r>
            <a:br>
              <a:rPr lang="en-US" altLang="en-US" b="1" dirty="0"/>
            </a:br>
            <a:r>
              <a:rPr lang="en-US" altLang="en-US" sz="2400" b="1" dirty="0" smtClean="0"/>
              <a:t/>
            </a:r>
            <a:br>
              <a:rPr lang="en-US" altLang="en-US" sz="2400" b="1" dirty="0" smtClean="0"/>
            </a:br>
            <a:r>
              <a:rPr lang="en-US" altLang="en-US" sz="2400" b="1" dirty="0"/>
              <a:t>MHD </a:t>
            </a:r>
            <a:r>
              <a:rPr lang="en-US" altLang="en-US" sz="2400" b="1" dirty="0" smtClean="0"/>
              <a:t>PA Committee March 17, 2022</a:t>
            </a:r>
            <a:r>
              <a:rPr lang="en-US" altLang="en-US" sz="3200" b="1" dirty="0"/>
              <a:t/>
            </a:r>
            <a:br>
              <a:rPr lang="en-US" altLang="en-US" sz="3200" b="1" dirty="0"/>
            </a:br>
            <a:r>
              <a:rPr lang="en-US" altLang="en-US" sz="2400" b="1" dirty="0" smtClean="0"/>
              <a:t>Olivia Rush, </a:t>
            </a:r>
            <a:r>
              <a:rPr lang="en-US" altLang="en-US" sz="2400" b="1" dirty="0"/>
              <a:t>Pharm </a:t>
            </a:r>
            <a:r>
              <a:rPr lang="en-US" altLang="en-US" sz="2400" b="1" dirty="0" smtClean="0"/>
              <a:t>D – Program Integrity Pharmacist</a:t>
            </a:r>
            <a:r>
              <a:rPr lang="en-US" altLang="en-US" sz="3200" b="1" dirty="0"/>
              <a:t/>
            </a:r>
            <a:br>
              <a:rPr lang="en-US" altLang="en-US" sz="3200" b="1" dirty="0"/>
            </a:br>
            <a:endParaRPr lang="en-US" sz="3200" b="1" i="1" dirty="0">
              <a:solidFill>
                <a:schemeClr val="tx1">
                  <a:lumMod val="85000"/>
                  <a:lumOff val="15000"/>
                </a:schemeClr>
              </a:solidFill>
              <a:latin typeface="Franklin Gothic Medium" panose="020B0603020102020204" pitchFamily="34" charset="0"/>
            </a:endParaRPr>
          </a:p>
        </p:txBody>
      </p:sp>
      <p:pic>
        <p:nvPicPr>
          <p:cNvPr id="4098" name="Picture 2" descr="Missouri Medicaid | Orthotics &amp; Prosthetics Lab"/>
          <p:cNvPicPr>
            <a:picLocks noChangeAspect="1" noChangeArrowheads="1"/>
          </p:cNvPicPr>
          <p:nvPr/>
        </p:nvPicPr>
        <p:blipFill rotWithShape="1">
          <a:blip r:embed="rId2">
            <a:extLst>
              <a:ext uri="{28A0092B-C50C-407E-A947-70E740481C1C}">
                <a14:useLocalDpi xmlns:a14="http://schemas.microsoft.com/office/drawing/2010/main" val="0"/>
              </a:ext>
            </a:extLst>
          </a:blip>
          <a:srcRect t="12745" b="13800"/>
          <a:stretch/>
        </p:blipFill>
        <p:spPr bwMode="auto">
          <a:xfrm>
            <a:off x="5715000" y="205192"/>
            <a:ext cx="2819400" cy="128478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www.nmcfamilyresourcecenter.com/images/dss.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66890"/>
            <a:ext cx="3295650" cy="9715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990600"/>
          </a:xfrm>
        </p:spPr>
        <p:txBody>
          <a:bodyPr/>
          <a:lstStyle/>
          <a:p>
            <a:pPr algn="ctr"/>
            <a:r>
              <a:rPr lang="en-US" dirty="0" smtClean="0"/>
              <a:t>New drugs – STEP THERAPY</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09157828"/>
              </p:ext>
            </p:extLst>
          </p:nvPr>
        </p:nvGraphicFramePr>
        <p:xfrm>
          <a:off x="304800" y="1316298"/>
          <a:ext cx="8610600" cy="2265101"/>
        </p:xfrm>
        <a:graphic>
          <a:graphicData uri="http://schemas.openxmlformats.org/drawingml/2006/table">
            <a:tbl>
              <a:tblPr firstRow="1" bandRow="1">
                <a:tableStyleId>{5C22544A-7EE6-4342-B048-85BDC9FD1C3A}</a:tableStyleId>
              </a:tblPr>
              <a:tblGrid>
                <a:gridCol w="2026023">
                  <a:extLst>
                    <a:ext uri="{9D8B030D-6E8A-4147-A177-3AD203B41FA5}">
                      <a16:colId xmlns:a16="http://schemas.microsoft.com/office/drawing/2014/main" val="1049524180"/>
                    </a:ext>
                  </a:extLst>
                </a:gridCol>
                <a:gridCol w="2279277">
                  <a:extLst>
                    <a:ext uri="{9D8B030D-6E8A-4147-A177-3AD203B41FA5}">
                      <a16:colId xmlns:a16="http://schemas.microsoft.com/office/drawing/2014/main" val="3241170267"/>
                    </a:ext>
                  </a:extLst>
                </a:gridCol>
                <a:gridCol w="4305300">
                  <a:extLst>
                    <a:ext uri="{9D8B030D-6E8A-4147-A177-3AD203B41FA5}">
                      <a16:colId xmlns:a16="http://schemas.microsoft.com/office/drawing/2014/main" val="4290376005"/>
                    </a:ext>
                  </a:extLst>
                </a:gridCol>
              </a:tblGrid>
              <a:tr h="693962">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1571139">
                <a:tc>
                  <a:txBody>
                    <a:bodyPr/>
                    <a:lstStyle/>
                    <a:p>
                      <a:pPr algn="l" fontAlgn="t"/>
                      <a:r>
                        <a:rPr lang="en-US" sz="1100" b="0" i="0" u="none" strike="noStrike" dirty="0" err="1" smtClean="0">
                          <a:solidFill>
                            <a:srgbClr val="000000"/>
                          </a:solidFill>
                          <a:effectLst/>
                          <a:latin typeface="Calibri" panose="020F0502020204030204" pitchFamily="34" charset="0"/>
                        </a:rPr>
                        <a:t>Injectafer</a:t>
                      </a:r>
                      <a:r>
                        <a:rPr lang="en-US" sz="1100" b="0" i="0" u="none" strike="noStrike" dirty="0" smtClean="0">
                          <a:solidFill>
                            <a:srgbClr val="000000"/>
                          </a:solidFill>
                          <a:effectLst/>
                          <a:latin typeface="Calibri" panose="020F0502020204030204" pitchFamily="34" charset="0"/>
                        </a:rPr>
                        <a:t> 1,000mg/20ml Vial</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Ferric </a:t>
                      </a:r>
                      <a:r>
                        <a:rPr lang="en-US" sz="1100" b="0" i="0" u="none" strike="noStrike" dirty="0" err="1" smtClean="0">
                          <a:solidFill>
                            <a:srgbClr val="000000"/>
                          </a:solidFill>
                          <a:effectLst/>
                          <a:latin typeface="Calibri" panose="020F0502020204030204" pitchFamily="34" charset="0"/>
                        </a:rPr>
                        <a:t>Carboxymaltose</a:t>
                      </a:r>
                      <a:r>
                        <a:rPr lang="en-US" sz="1100" b="0" i="0" u="none" strike="noStrike" dirty="0">
                          <a:solidFill>
                            <a:srgbClr val="000000"/>
                          </a:solidFill>
                          <a:effectLst/>
                          <a:latin typeface="Calibri" panose="020F0502020204030204" pitchFamily="34" charset="0"/>
                        </a:rPr>
                        <a:t/>
                      </a:r>
                      <a:br>
                        <a:rPr lang="en-US" sz="1100" b="0" i="0" u="none" strike="noStrike" dirty="0">
                          <a:solidFill>
                            <a:srgbClr val="000000"/>
                          </a:solidFill>
                          <a:effectLst/>
                          <a:latin typeface="Calibri" panose="020F0502020204030204" pitchFamily="34" charset="0"/>
                        </a:rPr>
                      </a:b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iron deficiency anemia (IDA) in:</a:t>
                      </a:r>
                    </a:p>
                    <a:p>
                      <a:pPr algn="l" fontAlgn="t"/>
                      <a:r>
                        <a:rPr lang="en-US" sz="1100" b="0" i="0" u="none" strike="noStrike" dirty="0" smtClean="0">
                          <a:solidFill>
                            <a:srgbClr val="000000"/>
                          </a:solidFill>
                          <a:effectLst/>
                          <a:latin typeface="Calibri" panose="020F0502020204030204" pitchFamily="34" charset="0"/>
                        </a:rPr>
                        <a:t>•  Adults and pediatric patients 1 year of age and older who have either intolerance to oral iron or an unsatisfactory response to oral iron. </a:t>
                      </a:r>
                    </a:p>
                    <a:p>
                      <a:pPr algn="l" fontAlgn="t"/>
                      <a:r>
                        <a:rPr lang="en-US" sz="1100" b="0" i="0" u="none" strike="noStrike" dirty="0" smtClean="0">
                          <a:solidFill>
                            <a:srgbClr val="000000"/>
                          </a:solidFill>
                          <a:effectLst/>
                          <a:latin typeface="Calibri" panose="020F0502020204030204" pitchFamily="34" charset="0"/>
                        </a:rPr>
                        <a:t>•  Adult patients who have non-dialysis dependent chronic kidney disease</a:t>
                      </a:r>
                    </a:p>
                    <a:p>
                      <a:pPr algn="l" fontAlgn="t"/>
                      <a:r>
                        <a:rPr lang="en-US" sz="1100" b="1" i="0" u="none" strike="noStrike" dirty="0" smtClean="0">
                          <a:solidFill>
                            <a:srgbClr val="000000"/>
                          </a:solidFill>
                          <a:effectLst/>
                          <a:latin typeface="Calibri" panose="020F0502020204030204" pitchFamily="34" charset="0"/>
                        </a:rPr>
                        <a:t>Iron – Injectable Step Therapy Edit</a:t>
                      </a:r>
                    </a:p>
                    <a:p>
                      <a:pPr algn="l" fontAlgn="t"/>
                      <a:r>
                        <a:rPr lang="en-US" sz="1100" b="1" i="0" u="none" strike="noStrike" dirty="0" smtClean="0">
                          <a:solidFill>
                            <a:srgbClr val="000000"/>
                          </a:solidFill>
                          <a:effectLst/>
                          <a:latin typeface="Calibri" panose="020F0502020204030204" pitchFamily="34" charset="0"/>
                        </a:rPr>
                        <a:t>Dose opt of 20ml/25 days</a:t>
                      </a:r>
                      <a:endParaRPr lang="en-US" sz="11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33683311"/>
                  </a:ext>
                </a:extLst>
              </a:tr>
            </a:tbl>
          </a:graphicData>
        </a:graphic>
      </p:graphicFrame>
      <p:sp>
        <p:nvSpPr>
          <p:cNvPr id="4" name="Slide Number Placeholder 3"/>
          <p:cNvSpPr>
            <a:spLocks noGrp="1"/>
          </p:cNvSpPr>
          <p:nvPr>
            <p:ph type="sldNum" sz="quarter" idx="12"/>
          </p:nvPr>
        </p:nvSpPr>
        <p:spPr/>
        <p:txBody>
          <a:bodyPr/>
          <a:lstStyle/>
          <a:p>
            <a:fld id="{A001C670-DC88-4376-AA6B-FD9548DDC9F2}" type="slidenum">
              <a:rPr lang="en-US" smtClean="0"/>
              <a:pPr/>
              <a:t>10</a:t>
            </a:fld>
            <a:endParaRPr lang="en-US" dirty="0"/>
          </a:p>
        </p:txBody>
      </p:sp>
    </p:spTree>
    <p:extLst>
      <p:ext uri="{BB962C8B-B14F-4D97-AF65-F5344CB8AC3E}">
        <p14:creationId xmlns:p14="http://schemas.microsoft.com/office/powerpoint/2010/main" val="4276096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Clinical &amp; Fiscal Edits with no annual changes</a:t>
            </a:r>
            <a:endParaRPr lang="en-US" dirty="0"/>
          </a:p>
        </p:txBody>
      </p:sp>
      <p:sp>
        <p:nvSpPr>
          <p:cNvPr id="3" name="Content Placeholder 2"/>
          <p:cNvSpPr>
            <a:spLocks noGrp="1"/>
          </p:cNvSpPr>
          <p:nvPr>
            <p:ph idx="1"/>
          </p:nvPr>
        </p:nvSpPr>
        <p:spPr/>
        <p:txBody>
          <a:bodyPr>
            <a:normAutofit/>
          </a:bodyPr>
          <a:lstStyle/>
          <a:p>
            <a:pPr marL="68580" lvl="0" indent="0">
              <a:buNone/>
            </a:pPr>
            <a:r>
              <a:rPr lang="en-US" dirty="0"/>
              <a:t>	</a:t>
            </a:r>
            <a:r>
              <a:rPr lang="en-US" dirty="0" smtClean="0"/>
              <a:t> </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11</a:t>
            </a:fld>
            <a:endParaRPr lang="en-US" dirty="0"/>
          </a:p>
        </p:txBody>
      </p:sp>
      <p:sp>
        <p:nvSpPr>
          <p:cNvPr id="5" name="Content Placeholder 2"/>
          <p:cNvSpPr txBox="1">
            <a:spLocks/>
          </p:cNvSpPr>
          <p:nvPr/>
        </p:nvSpPr>
        <p:spPr>
          <a:xfrm>
            <a:off x="609600" y="1590676"/>
            <a:ext cx="7772400" cy="3733800"/>
          </a:xfrm>
          <a:prstGeom prst="rect">
            <a:avLst/>
          </a:prstGeom>
        </p:spPr>
        <p:txBody>
          <a:bodyPr vert="horz" lIns="0" tIns="45720" rIns="0" bIns="45720" rtlCol="0">
            <a:normAutofit/>
          </a:bodyPr>
          <a:lst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a:lstStyle>
          <a:p>
            <a:pPr>
              <a:lnSpc>
                <a:spcPct val="110000"/>
              </a:lnSpc>
              <a:spcBef>
                <a:spcPts val="0"/>
              </a:spcBef>
            </a:pPr>
            <a:r>
              <a:rPr lang="en-US" sz="1800" dirty="0" err="1" smtClean="0">
                <a:latin typeface="Calibri" panose="020F0502020204030204" pitchFamily="34" charset="0"/>
                <a:cs typeface="Calibri" panose="020F0502020204030204" pitchFamily="34" charset="0"/>
              </a:rPr>
              <a:t>Imcivree</a:t>
            </a:r>
            <a:r>
              <a:rPr lang="en-US" sz="1800" dirty="0" smtClean="0">
                <a:latin typeface="Calibri" panose="020F0502020204030204" pitchFamily="34" charset="0"/>
                <a:cs typeface="Calibri" panose="020F0502020204030204" pitchFamily="34" charset="0"/>
              </a:rPr>
              <a:t> Clinical Edit </a:t>
            </a:r>
            <a:endParaRPr lang="en-US" sz="1800" dirty="0">
              <a:latin typeface="Calibri" panose="020F0502020204030204" pitchFamily="34" charset="0"/>
              <a:cs typeface="Calibri" panose="020F0502020204030204" pitchFamily="34" charset="0"/>
            </a:endParaRPr>
          </a:p>
          <a:p>
            <a:pPr>
              <a:lnSpc>
                <a:spcPct val="110000"/>
              </a:lnSpc>
              <a:spcBef>
                <a:spcPts val="0"/>
              </a:spcBef>
            </a:pPr>
            <a:r>
              <a:rPr lang="en-US" sz="1800" dirty="0" smtClean="0">
                <a:latin typeface="Calibri" panose="020F0502020204030204" pitchFamily="34" charset="0"/>
                <a:cs typeface="Calibri" panose="020F0502020204030204" pitchFamily="34" charset="0"/>
              </a:rPr>
              <a:t>Megestrol Acetate Clinical Edit</a:t>
            </a:r>
            <a:endParaRPr lang="en-US" sz="1800" dirty="0">
              <a:latin typeface="Calibri" panose="020F0502020204030204" pitchFamily="34" charset="0"/>
              <a:cs typeface="Calibri" panose="020F0502020204030204" pitchFamily="34" charset="0"/>
            </a:endParaRPr>
          </a:p>
          <a:p>
            <a:pPr>
              <a:lnSpc>
                <a:spcPct val="110000"/>
              </a:lnSpc>
              <a:spcBef>
                <a:spcPts val="0"/>
              </a:spcBef>
            </a:pPr>
            <a:r>
              <a:rPr lang="en-US" sz="1800" dirty="0" err="1" smtClean="0">
                <a:latin typeface="Calibri" panose="020F0502020204030204" pitchFamily="34" charset="0"/>
                <a:cs typeface="Calibri" panose="020F0502020204030204" pitchFamily="34" charset="0"/>
              </a:rPr>
              <a:t>Nulibry</a:t>
            </a:r>
            <a:r>
              <a:rPr lang="en-US" sz="1800" dirty="0" smtClean="0">
                <a:latin typeface="Calibri" panose="020F0502020204030204" pitchFamily="34" charset="0"/>
                <a:cs typeface="Calibri" panose="020F0502020204030204" pitchFamily="34" charset="0"/>
              </a:rPr>
              <a:t> Clinical Edit</a:t>
            </a:r>
            <a:endParaRPr lang="en-US" sz="1800" dirty="0">
              <a:latin typeface="Calibri" panose="020F0502020204030204" pitchFamily="34" charset="0"/>
              <a:cs typeface="Calibri" panose="020F0502020204030204" pitchFamily="34" charset="0"/>
            </a:endParaRPr>
          </a:p>
          <a:p>
            <a:pPr>
              <a:lnSpc>
                <a:spcPct val="110000"/>
              </a:lnSpc>
              <a:spcBef>
                <a:spcPts val="0"/>
              </a:spcBef>
            </a:pPr>
            <a:r>
              <a:rPr lang="en-US" sz="1800" dirty="0" err="1" smtClean="0">
                <a:latin typeface="Calibri" panose="020F0502020204030204" pitchFamily="34" charset="0"/>
                <a:cs typeface="Calibri" panose="020F0502020204030204" pitchFamily="34" charset="0"/>
              </a:rPr>
              <a:t>Oxervate</a:t>
            </a:r>
            <a:r>
              <a:rPr lang="en-US" sz="1800" dirty="0" smtClean="0">
                <a:latin typeface="Calibri" panose="020F0502020204030204" pitchFamily="34" charset="0"/>
                <a:cs typeface="Calibri" panose="020F0502020204030204" pitchFamily="34" charset="0"/>
              </a:rPr>
              <a:t> Clinical Edit</a:t>
            </a:r>
            <a:endParaRPr lang="en-US" sz="1800" dirty="0">
              <a:latin typeface="Calibri" panose="020F0502020204030204" pitchFamily="34" charset="0"/>
              <a:cs typeface="Calibri" panose="020F0502020204030204" pitchFamily="34" charset="0"/>
            </a:endParaRPr>
          </a:p>
          <a:p>
            <a:pPr>
              <a:lnSpc>
                <a:spcPct val="110000"/>
              </a:lnSpc>
              <a:spcBef>
                <a:spcPts val="0"/>
              </a:spcBef>
            </a:pPr>
            <a:r>
              <a:rPr lang="en-US" sz="1800" dirty="0" smtClean="0">
                <a:latin typeface="Calibri" panose="020F0502020204030204" pitchFamily="34" charset="0"/>
                <a:cs typeface="Calibri" panose="020F0502020204030204" pitchFamily="34" charset="0"/>
              </a:rPr>
              <a:t>Oxlumo Clinical Edit</a:t>
            </a:r>
            <a:endParaRPr lang="en-US" sz="1800" dirty="0">
              <a:latin typeface="Calibri" panose="020F0502020204030204" pitchFamily="34" charset="0"/>
              <a:cs typeface="Calibri" panose="020F0502020204030204" pitchFamily="34" charset="0"/>
            </a:endParaRPr>
          </a:p>
          <a:p>
            <a:pPr>
              <a:lnSpc>
                <a:spcPct val="110000"/>
              </a:lnSpc>
              <a:spcBef>
                <a:spcPts val="0"/>
              </a:spcBef>
            </a:pPr>
            <a:r>
              <a:rPr lang="en-US" sz="1800" dirty="0" smtClean="0">
                <a:latin typeface="Calibri" panose="020F0502020204030204" pitchFamily="34" charset="0"/>
                <a:cs typeface="Calibri" panose="020F0502020204030204" pitchFamily="34" charset="0"/>
              </a:rPr>
              <a:t>Spravato Clinical Edit</a:t>
            </a:r>
            <a:endParaRPr lang="en-US" sz="1800" dirty="0">
              <a:latin typeface="Calibri" panose="020F0502020204030204" pitchFamily="34" charset="0"/>
              <a:cs typeface="Calibri" panose="020F0502020204030204" pitchFamily="34" charset="0"/>
            </a:endParaRPr>
          </a:p>
          <a:p>
            <a:pPr>
              <a:lnSpc>
                <a:spcPct val="110000"/>
              </a:lnSpc>
              <a:spcBef>
                <a:spcPts val="0"/>
              </a:spcBef>
            </a:pPr>
            <a:r>
              <a:rPr lang="en-US" sz="1800" dirty="0" err="1" smtClean="0">
                <a:latin typeface="Calibri" panose="020F0502020204030204" pitchFamily="34" charset="0"/>
                <a:cs typeface="Calibri" panose="020F0502020204030204" pitchFamily="34" charset="0"/>
              </a:rPr>
              <a:t>Zokinvy</a:t>
            </a:r>
            <a:r>
              <a:rPr lang="en-US" sz="1800" dirty="0" smtClean="0">
                <a:latin typeface="Calibri" panose="020F0502020204030204" pitchFamily="34" charset="0"/>
                <a:cs typeface="Calibri" panose="020F0502020204030204" pitchFamily="34" charset="0"/>
              </a:rPr>
              <a:t> Clinical Edit</a:t>
            </a:r>
            <a:endParaRPr lang="en-US" sz="1800" dirty="0">
              <a:latin typeface="Calibri" panose="020F0502020204030204" pitchFamily="34" charset="0"/>
              <a:cs typeface="Calibri" panose="020F0502020204030204" pitchFamily="34" charset="0"/>
            </a:endParaRPr>
          </a:p>
          <a:p>
            <a:pPr>
              <a:lnSpc>
                <a:spcPct val="110000"/>
              </a:lnSpc>
              <a:spcBef>
                <a:spcPts val="0"/>
              </a:spcBef>
            </a:pPr>
            <a:r>
              <a:rPr lang="en-US" sz="1800" dirty="0" smtClean="0">
                <a:latin typeface="Calibri" panose="020F0502020204030204" pitchFamily="34" charset="0"/>
                <a:cs typeface="Calibri" panose="020F0502020204030204" pitchFamily="34" charset="0"/>
              </a:rPr>
              <a:t>Zulresso </a:t>
            </a:r>
            <a:r>
              <a:rPr lang="en-US" sz="1800" dirty="0">
                <a:latin typeface="Calibri" panose="020F0502020204030204" pitchFamily="34" charset="0"/>
                <a:cs typeface="Calibri" panose="020F0502020204030204" pitchFamily="34" charset="0"/>
              </a:rPr>
              <a:t>Clinical Edit</a:t>
            </a:r>
          </a:p>
          <a:p>
            <a:pPr>
              <a:lnSpc>
                <a:spcPct val="110000"/>
              </a:lnSpc>
              <a:spcBef>
                <a:spcPts val="0"/>
              </a:spcBef>
            </a:pPr>
            <a:endParaRPr lang="en-US" sz="1800" dirty="0">
              <a:latin typeface="Calibri" panose="020F0502020204030204" pitchFamily="34" charset="0"/>
              <a:cs typeface="Calibri" panose="020F0502020204030204" pitchFamily="34" charset="0"/>
            </a:endParaRPr>
          </a:p>
          <a:p>
            <a:pPr marL="68580" indent="0">
              <a:buNone/>
            </a:pPr>
            <a:endParaRPr lang="en-US" dirty="0" smtClean="0"/>
          </a:p>
          <a:p>
            <a:pPr marL="68580" indent="0">
              <a:buFont typeface="Wingdings 3" pitchFamily="18" charset="2"/>
              <a:buNone/>
            </a:pPr>
            <a:r>
              <a:rPr lang="en-US" dirty="0" smtClean="0"/>
              <a:t>	</a:t>
            </a:r>
            <a:endParaRPr lang="en-US" dirty="0"/>
          </a:p>
        </p:txBody>
      </p:sp>
    </p:spTree>
    <p:extLst>
      <p:ext uri="{BB962C8B-B14F-4D97-AF65-F5344CB8AC3E}">
        <p14:creationId xmlns:p14="http://schemas.microsoft.com/office/powerpoint/2010/main" val="2831713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Preferred Drug List Edits with no annual changes</a:t>
            </a:r>
            <a:endParaRPr lang="en-US" dirty="0"/>
          </a:p>
        </p:txBody>
      </p:sp>
      <p:sp>
        <p:nvSpPr>
          <p:cNvPr id="3" name="Content Placeholder 2"/>
          <p:cNvSpPr>
            <a:spLocks noGrp="1"/>
          </p:cNvSpPr>
          <p:nvPr>
            <p:ph idx="1"/>
          </p:nvPr>
        </p:nvSpPr>
        <p:spPr>
          <a:xfrm>
            <a:off x="685800" y="1427163"/>
            <a:ext cx="7924800" cy="3733800"/>
          </a:xfrm>
        </p:spPr>
        <p:txBody>
          <a:bodyPr numCol="2">
            <a:noAutofit/>
          </a:bodyPr>
          <a:lstStyle/>
          <a:p>
            <a:pPr lvl="0">
              <a:spcBef>
                <a:spcPts val="0"/>
              </a:spcBef>
            </a:pPr>
            <a:r>
              <a:rPr lang="en-US" sz="1800" dirty="0">
                <a:latin typeface="Calibri" panose="020F0502020204030204" pitchFamily="34" charset="0"/>
                <a:cs typeface="Calibri" panose="020F0502020204030204" pitchFamily="34" charset="0"/>
              </a:rPr>
              <a:t>Actinic Keratosis Agents, Topical</a:t>
            </a:r>
          </a:p>
          <a:p>
            <a:pPr lvl="0">
              <a:spcBef>
                <a:spcPts val="0"/>
              </a:spcBef>
            </a:pPr>
            <a:r>
              <a:rPr lang="en-US" sz="1800" dirty="0">
                <a:latin typeface="Calibri" panose="020F0502020204030204" pitchFamily="34" charset="0"/>
                <a:cs typeface="Calibri" panose="020F0502020204030204" pitchFamily="34" charset="0"/>
              </a:rPr>
              <a:t>Androgenic Agents</a:t>
            </a:r>
          </a:p>
          <a:p>
            <a:pPr lvl="0">
              <a:spcBef>
                <a:spcPts val="0"/>
              </a:spcBef>
            </a:pPr>
            <a:r>
              <a:rPr lang="en-US" sz="1800" dirty="0">
                <a:latin typeface="Calibri" panose="020F0502020204030204" pitchFamily="34" charset="0"/>
                <a:cs typeface="Calibri" panose="020F0502020204030204" pitchFamily="34" charset="0"/>
              </a:rPr>
              <a:t>Antibiotics, Inhaled</a:t>
            </a:r>
          </a:p>
          <a:p>
            <a:pPr lvl="0">
              <a:spcBef>
                <a:spcPts val="0"/>
              </a:spcBef>
            </a:pPr>
            <a:r>
              <a:rPr lang="en-US" sz="1800" dirty="0">
                <a:latin typeface="Calibri" panose="020F0502020204030204" pitchFamily="34" charset="0"/>
                <a:cs typeface="Calibri" panose="020F0502020204030204" pitchFamily="34" charset="0"/>
              </a:rPr>
              <a:t>Antifungals, Oral</a:t>
            </a:r>
          </a:p>
          <a:p>
            <a:pPr lvl="0">
              <a:spcBef>
                <a:spcPts val="0"/>
              </a:spcBef>
            </a:pPr>
            <a:r>
              <a:rPr lang="en-US" sz="1800" dirty="0">
                <a:latin typeface="Calibri" panose="020F0502020204030204" pitchFamily="34" charset="0"/>
                <a:cs typeface="Calibri" panose="020F0502020204030204" pitchFamily="34" charset="0"/>
              </a:rPr>
              <a:t>Antifungals, Topical</a:t>
            </a:r>
          </a:p>
          <a:p>
            <a:pPr lvl="0">
              <a:spcBef>
                <a:spcPts val="0"/>
              </a:spcBef>
            </a:pPr>
            <a:r>
              <a:rPr lang="en-US" sz="1800" dirty="0">
                <a:latin typeface="Calibri" panose="020F0502020204030204" pitchFamily="34" charset="0"/>
                <a:cs typeface="Calibri" panose="020F0502020204030204" pitchFamily="34" charset="0"/>
              </a:rPr>
              <a:t>Antihistamines &amp; Antihistamines/Decongestant Combinations, 2</a:t>
            </a:r>
            <a:r>
              <a:rPr lang="en-US" sz="1800" baseline="30000" dirty="0">
                <a:latin typeface="Calibri" panose="020F0502020204030204" pitchFamily="34" charset="0"/>
                <a:cs typeface="Calibri" panose="020F0502020204030204" pitchFamily="34" charset="0"/>
              </a:rPr>
              <a:t>nd</a:t>
            </a:r>
            <a:r>
              <a:rPr lang="en-US" sz="1800" dirty="0">
                <a:latin typeface="Calibri" panose="020F0502020204030204" pitchFamily="34" charset="0"/>
                <a:cs typeface="Calibri" panose="020F0502020204030204" pitchFamily="34" charset="0"/>
              </a:rPr>
              <a:t> Generation</a:t>
            </a:r>
          </a:p>
          <a:p>
            <a:pPr lvl="0">
              <a:spcBef>
                <a:spcPts val="0"/>
              </a:spcBef>
            </a:pPr>
            <a:r>
              <a:rPr lang="en-US" sz="1800" dirty="0">
                <a:latin typeface="Calibri" panose="020F0502020204030204" pitchFamily="34" charset="0"/>
                <a:cs typeface="Calibri" panose="020F0502020204030204" pitchFamily="34" charset="0"/>
              </a:rPr>
              <a:t>Antihistamines, Intranasal</a:t>
            </a:r>
          </a:p>
          <a:p>
            <a:pPr lvl="0">
              <a:spcBef>
                <a:spcPts val="0"/>
              </a:spcBef>
            </a:pPr>
            <a:r>
              <a:rPr lang="en-US" sz="1800" dirty="0">
                <a:latin typeface="Calibri" panose="020F0502020204030204" pitchFamily="34" charset="0"/>
                <a:cs typeface="Calibri" panose="020F0502020204030204" pitchFamily="34" charset="0"/>
              </a:rPr>
              <a:t>Antivirals, Herpes Oral</a:t>
            </a:r>
          </a:p>
          <a:p>
            <a:pPr lvl="0">
              <a:spcBef>
                <a:spcPts val="0"/>
              </a:spcBef>
            </a:pPr>
            <a:r>
              <a:rPr lang="en-US" sz="1800" dirty="0">
                <a:latin typeface="Calibri" panose="020F0502020204030204" pitchFamily="34" charset="0"/>
                <a:cs typeface="Calibri" panose="020F0502020204030204" pitchFamily="34" charset="0"/>
              </a:rPr>
              <a:t>Antivirals, Topical</a:t>
            </a:r>
          </a:p>
          <a:p>
            <a:pPr lvl="0">
              <a:spcBef>
                <a:spcPts val="0"/>
              </a:spcBef>
            </a:pPr>
            <a:r>
              <a:rPr lang="en-US" sz="1800" dirty="0">
                <a:latin typeface="Calibri" panose="020F0502020204030204" pitchFamily="34" charset="0"/>
                <a:cs typeface="Calibri" panose="020F0502020204030204" pitchFamily="34" charset="0"/>
              </a:rPr>
              <a:t>Benzoyl Peroxide/Antibiotic Combinations</a:t>
            </a:r>
          </a:p>
          <a:p>
            <a:pPr lvl="0">
              <a:spcBef>
                <a:spcPts val="0"/>
              </a:spcBef>
            </a:pPr>
            <a:r>
              <a:rPr lang="en-US" sz="1800" dirty="0">
                <a:latin typeface="Calibri" panose="020F0502020204030204" pitchFamily="34" charset="0"/>
                <a:cs typeface="Calibri" panose="020F0502020204030204" pitchFamily="34" charset="0"/>
              </a:rPr>
              <a:t>Corticosteroids, Oral Inhaled</a:t>
            </a:r>
          </a:p>
          <a:p>
            <a:pPr lvl="0">
              <a:spcBef>
                <a:spcPts val="0"/>
              </a:spcBef>
            </a:pPr>
            <a:r>
              <a:rPr lang="en-US" sz="1800" dirty="0">
                <a:latin typeface="Calibri" panose="020F0502020204030204" pitchFamily="34" charset="0"/>
                <a:cs typeface="Calibri" panose="020F0502020204030204" pitchFamily="34" charset="0"/>
              </a:rPr>
              <a:t>Corticosteroids, </a:t>
            </a:r>
            <a:r>
              <a:rPr lang="en-US" sz="1800" dirty="0" smtClean="0">
                <a:latin typeface="Calibri" panose="020F0502020204030204" pitchFamily="34" charset="0"/>
                <a:cs typeface="Calibri" panose="020F0502020204030204" pitchFamily="34" charset="0"/>
              </a:rPr>
              <a:t>Topical</a:t>
            </a:r>
          </a:p>
          <a:p>
            <a:pPr marL="68580" lvl="0" indent="0">
              <a:spcBef>
                <a:spcPts val="0"/>
              </a:spcBef>
              <a:buNone/>
            </a:pPr>
            <a:endParaRPr lang="en-US" sz="1800" dirty="0">
              <a:latin typeface="Calibri" panose="020F0502020204030204" pitchFamily="34" charset="0"/>
              <a:cs typeface="Calibri" panose="020F0502020204030204" pitchFamily="34" charset="0"/>
            </a:endParaRPr>
          </a:p>
          <a:p>
            <a:pPr lvl="0">
              <a:spcBef>
                <a:spcPts val="0"/>
              </a:spcBef>
            </a:pPr>
            <a:r>
              <a:rPr lang="en-US" sz="1800" dirty="0">
                <a:latin typeface="Calibri" panose="020F0502020204030204" pitchFamily="34" charset="0"/>
                <a:cs typeface="Calibri" panose="020F0502020204030204" pitchFamily="34" charset="0"/>
              </a:rPr>
              <a:t>Corticosteroids and Rhinitis Agents, </a:t>
            </a:r>
            <a:r>
              <a:rPr lang="en-US" sz="1800" dirty="0" smtClean="0">
                <a:latin typeface="Calibri" panose="020F0502020204030204" pitchFamily="34" charset="0"/>
                <a:cs typeface="Calibri" panose="020F0502020204030204" pitchFamily="34" charset="0"/>
              </a:rPr>
              <a:t>Intranasal</a:t>
            </a:r>
            <a:endParaRPr lang="en-US" sz="1800" dirty="0">
              <a:latin typeface="Calibri" panose="020F0502020204030204" pitchFamily="34" charset="0"/>
              <a:cs typeface="Calibri" panose="020F0502020204030204" pitchFamily="34" charset="0"/>
            </a:endParaRPr>
          </a:p>
          <a:p>
            <a:pPr lvl="0">
              <a:spcBef>
                <a:spcPts val="0"/>
              </a:spcBef>
            </a:pPr>
            <a:r>
              <a:rPr lang="en-US" sz="1800" dirty="0">
                <a:latin typeface="Calibri" panose="020F0502020204030204" pitchFamily="34" charset="0"/>
                <a:cs typeface="Calibri" panose="020F0502020204030204" pitchFamily="34" charset="0"/>
              </a:rPr>
              <a:t>Cough/Cold Preparations</a:t>
            </a:r>
          </a:p>
          <a:p>
            <a:pPr lvl="0">
              <a:spcBef>
                <a:spcPts val="0"/>
              </a:spcBef>
            </a:pPr>
            <a:r>
              <a:rPr lang="en-US" sz="1800" dirty="0">
                <a:latin typeface="Calibri" panose="020F0502020204030204" pitchFamily="34" charset="0"/>
                <a:cs typeface="Calibri" panose="020F0502020204030204" pitchFamily="34" charset="0"/>
              </a:rPr>
              <a:t>Epinephrine Agents, Self-Injectable</a:t>
            </a:r>
          </a:p>
          <a:p>
            <a:pPr lvl="0">
              <a:spcBef>
                <a:spcPts val="0"/>
              </a:spcBef>
            </a:pPr>
            <a:r>
              <a:rPr lang="en-US" sz="1800" dirty="0">
                <a:latin typeface="Calibri" panose="020F0502020204030204" pitchFamily="34" charset="0"/>
                <a:cs typeface="Calibri" panose="020F0502020204030204" pitchFamily="34" charset="0"/>
              </a:rPr>
              <a:t>Fluoroquinolones, Ophthalmic</a:t>
            </a:r>
          </a:p>
          <a:p>
            <a:pPr lvl="0">
              <a:spcBef>
                <a:spcPts val="0"/>
              </a:spcBef>
            </a:pPr>
            <a:r>
              <a:rPr lang="en-US" sz="1800" dirty="0">
                <a:latin typeface="Calibri" panose="020F0502020204030204" pitchFamily="34" charset="0"/>
                <a:cs typeface="Calibri" panose="020F0502020204030204" pitchFamily="34" charset="0"/>
              </a:rPr>
              <a:t>Fluoroquinolones, Otic</a:t>
            </a:r>
          </a:p>
          <a:p>
            <a:pPr lvl="0">
              <a:spcBef>
                <a:spcPts val="0"/>
              </a:spcBef>
            </a:pPr>
            <a:r>
              <a:rPr lang="en-US" sz="1800" dirty="0">
                <a:latin typeface="Calibri" panose="020F0502020204030204" pitchFamily="34" charset="0"/>
                <a:cs typeface="Calibri" panose="020F0502020204030204" pitchFamily="34" charset="0"/>
              </a:rPr>
              <a:t>Glaucoma Agents</a:t>
            </a:r>
          </a:p>
          <a:p>
            <a:pPr lvl="0">
              <a:spcBef>
                <a:spcPts val="0"/>
              </a:spcBef>
            </a:pPr>
            <a:r>
              <a:rPr lang="en-US" sz="1800" dirty="0">
                <a:latin typeface="Calibri" panose="020F0502020204030204" pitchFamily="34" charset="0"/>
                <a:cs typeface="Calibri" panose="020F0502020204030204" pitchFamily="34" charset="0"/>
              </a:rPr>
              <a:t>Mast Cell Stabilizers, Ophthalmic</a:t>
            </a:r>
          </a:p>
          <a:p>
            <a:pPr lvl="0">
              <a:spcBef>
                <a:spcPts val="0"/>
              </a:spcBef>
            </a:pPr>
            <a:r>
              <a:rPr lang="en-US" sz="1800" dirty="0">
                <a:latin typeface="Calibri" panose="020F0502020204030204" pitchFamily="34" charset="0"/>
                <a:cs typeface="Calibri" panose="020F0502020204030204" pitchFamily="34" charset="0"/>
              </a:rPr>
              <a:t>NSAIDs, Ophthalmic</a:t>
            </a:r>
          </a:p>
          <a:p>
            <a:pPr lvl="0">
              <a:spcBef>
                <a:spcPts val="0"/>
              </a:spcBef>
            </a:pPr>
            <a:r>
              <a:rPr lang="en-US" sz="1800" dirty="0">
                <a:latin typeface="Calibri" panose="020F0502020204030204" pitchFamily="34" charset="0"/>
                <a:cs typeface="Calibri" panose="020F0502020204030204" pitchFamily="34" charset="0"/>
              </a:rPr>
              <a:t>Psoriasis Agents, Oral</a:t>
            </a:r>
          </a:p>
          <a:p>
            <a:pPr lvl="0">
              <a:spcBef>
                <a:spcPts val="0"/>
              </a:spcBef>
            </a:pPr>
            <a:r>
              <a:rPr lang="en-US" sz="1800" dirty="0">
                <a:latin typeface="Calibri" panose="020F0502020204030204" pitchFamily="34" charset="0"/>
                <a:cs typeface="Calibri" panose="020F0502020204030204" pitchFamily="34" charset="0"/>
              </a:rPr>
              <a:t>Psoriasis Agents, Topical</a:t>
            </a:r>
          </a:p>
          <a:p>
            <a:pPr lvl="0">
              <a:spcBef>
                <a:spcPts val="0"/>
              </a:spcBef>
            </a:pPr>
            <a:r>
              <a:rPr lang="en-US" sz="1800" dirty="0" err="1">
                <a:latin typeface="Calibri" panose="020F0502020204030204" pitchFamily="34" charset="0"/>
                <a:cs typeface="Calibri" panose="020F0502020204030204" pitchFamily="34" charset="0"/>
              </a:rPr>
              <a:t>Retinoids</a:t>
            </a:r>
            <a:r>
              <a:rPr lang="en-US" sz="1800" dirty="0">
                <a:latin typeface="Calibri" panose="020F0502020204030204" pitchFamily="34" charset="0"/>
                <a:cs typeface="Calibri" panose="020F0502020204030204" pitchFamily="34" charset="0"/>
              </a:rPr>
              <a:t>, Topical</a:t>
            </a:r>
          </a:p>
          <a:p>
            <a:pPr lvl="0">
              <a:spcBef>
                <a:spcPts val="0"/>
              </a:spcBef>
            </a:pPr>
            <a:r>
              <a:rPr lang="en-US" sz="1800" dirty="0">
                <a:latin typeface="Calibri" panose="020F0502020204030204" pitchFamily="34" charset="0"/>
                <a:cs typeface="Calibri" panose="020F0502020204030204" pitchFamily="34" charset="0"/>
              </a:rPr>
              <a:t>Ulcerative Colitis Agents, Oral</a:t>
            </a:r>
          </a:p>
          <a:p>
            <a:pPr lvl="0">
              <a:spcBef>
                <a:spcPts val="0"/>
              </a:spcBef>
            </a:pPr>
            <a:r>
              <a:rPr lang="en-US" sz="1800" dirty="0">
                <a:latin typeface="Calibri" panose="020F0502020204030204" pitchFamily="34" charset="0"/>
                <a:cs typeface="Calibri" panose="020F0502020204030204" pitchFamily="34" charset="0"/>
              </a:rPr>
              <a:t>Ulcerative Colitis Agents, </a:t>
            </a:r>
            <a:r>
              <a:rPr lang="en-US" sz="1800" dirty="0" smtClean="0">
                <a:latin typeface="Calibri" panose="020F0502020204030204" pitchFamily="34" charset="0"/>
                <a:cs typeface="Calibri" panose="020F0502020204030204" pitchFamily="34" charset="0"/>
              </a:rPr>
              <a:t>Rectal</a:t>
            </a:r>
            <a:endParaRPr lang="en-US" sz="1800" dirty="0">
              <a:latin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12"/>
          </p:nvPr>
        </p:nvSpPr>
        <p:spPr/>
        <p:txBody>
          <a:bodyPr/>
          <a:lstStyle/>
          <a:p>
            <a:fld id="{A001C670-DC88-4376-AA6B-FD9548DDC9F2}" type="slidenum">
              <a:rPr lang="en-US" smtClean="0"/>
              <a:pPr/>
              <a:t>12</a:t>
            </a:fld>
            <a:endParaRPr lang="en-US" dirty="0"/>
          </a:p>
        </p:txBody>
      </p:sp>
    </p:spTree>
    <p:extLst>
      <p:ext uri="{BB962C8B-B14F-4D97-AF65-F5344CB8AC3E}">
        <p14:creationId xmlns:p14="http://schemas.microsoft.com/office/powerpoint/2010/main" val="1385069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pPr algn="ctr"/>
            <a:r>
              <a:rPr lang="en-US" dirty="0" smtClean="0"/>
              <a:t>New drugs – Clinical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2</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4047253926"/>
              </p:ext>
            </p:extLst>
          </p:nvPr>
        </p:nvGraphicFramePr>
        <p:xfrm>
          <a:off x="152400" y="762001"/>
          <a:ext cx="8839200" cy="539115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1049524180"/>
                    </a:ext>
                  </a:extLst>
                </a:gridCol>
                <a:gridCol w="1194537">
                  <a:extLst>
                    <a:ext uri="{9D8B030D-6E8A-4147-A177-3AD203B41FA5}">
                      <a16:colId xmlns:a16="http://schemas.microsoft.com/office/drawing/2014/main" val="3241170267"/>
                    </a:ext>
                  </a:extLst>
                </a:gridCol>
                <a:gridCol w="5587263">
                  <a:extLst>
                    <a:ext uri="{9D8B030D-6E8A-4147-A177-3AD203B41FA5}">
                      <a16:colId xmlns:a16="http://schemas.microsoft.com/office/drawing/2014/main" val="4290376005"/>
                    </a:ext>
                  </a:extLst>
                </a:gridCol>
              </a:tblGrid>
              <a:tr h="621526">
                <a:tc>
                  <a:txBody>
                    <a:bodyPr/>
                    <a:lstStyle/>
                    <a:p>
                      <a:pPr algn="ctr"/>
                      <a:r>
                        <a:rPr lang="en-US" dirty="0" smtClean="0">
                          <a:latin typeface="Calibri" panose="020F0502020204030204" pitchFamily="34" charset="0"/>
                          <a:cs typeface="Calibri" panose="020F0502020204030204" pitchFamily="34" charset="0"/>
                        </a:rPr>
                        <a:t>Common</a:t>
                      </a:r>
                      <a:r>
                        <a:rPr lang="en-US" baseline="0" dirty="0" smtClean="0">
                          <a:latin typeface="Calibri" panose="020F0502020204030204" pitchFamily="34" charset="0"/>
                          <a:cs typeface="Calibri" panose="020F0502020204030204" pitchFamily="34" charset="0"/>
                        </a:rPr>
                        <a:t> Trade</a:t>
                      </a:r>
                      <a:r>
                        <a:rPr lang="en-US" dirty="0" smtClean="0">
                          <a:latin typeface="Calibri" panose="020F0502020204030204" pitchFamily="34" charset="0"/>
                          <a:cs typeface="Calibri" panose="020F0502020204030204" pitchFamily="34" charset="0"/>
                        </a:rPr>
                        <a:t> Name</a:t>
                      </a:r>
                      <a:endParaRPr lang="en-US" dirty="0">
                        <a:latin typeface="Calibri" panose="020F0502020204030204" pitchFamily="34" charset="0"/>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497590">
                <a:tc>
                  <a:txBody>
                    <a:bodyPr/>
                    <a:lstStyle/>
                    <a:p>
                      <a:pPr algn="l" fontAlgn="t"/>
                      <a:r>
                        <a:rPr lang="en-US" sz="1100" b="0" i="0" u="none" strike="noStrike" dirty="0" err="1" smtClean="0">
                          <a:solidFill>
                            <a:srgbClr val="000000"/>
                          </a:solidFill>
                          <a:effectLst/>
                          <a:latin typeface="Calibri" panose="020F0502020204030204" pitchFamily="34" charset="0"/>
                        </a:rPr>
                        <a:t>Oxbryta</a:t>
                      </a:r>
                      <a:r>
                        <a:rPr lang="en-US" sz="1100" b="0" i="0" u="none" strike="noStrike" dirty="0" smtClean="0">
                          <a:solidFill>
                            <a:srgbClr val="000000"/>
                          </a:solidFill>
                          <a:effectLst/>
                          <a:latin typeface="Calibri" panose="020F0502020204030204" pitchFamily="34" charset="0"/>
                        </a:rPr>
                        <a:t> 300mg</a:t>
                      </a:r>
                      <a:r>
                        <a:rPr lang="en-US" sz="1100" b="0" i="0" u="none" strike="noStrike" baseline="0" dirty="0" smtClean="0">
                          <a:solidFill>
                            <a:srgbClr val="000000"/>
                          </a:solidFill>
                          <a:effectLst/>
                          <a:latin typeface="Calibri" panose="020F0502020204030204" pitchFamily="34" charset="0"/>
                        </a:rPr>
                        <a:t> Tablet</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Voxelotor</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sickle cell disease in adults and pediatric patients 4 years of age and older.</a:t>
                      </a: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1" i="0" u="none" strike="noStrike" dirty="0" smtClean="0">
                          <a:solidFill>
                            <a:srgbClr val="000000"/>
                          </a:solidFill>
                          <a:effectLst/>
                          <a:latin typeface="Calibri" panose="020F0502020204030204" pitchFamily="34" charset="0"/>
                        </a:rPr>
                        <a:t>Sickle Cell Disease Clinical Edit </a:t>
                      </a:r>
                      <a:r>
                        <a:rPr lang="en-US" sz="1100" b="1" i="0" u="none" strike="noStrike" baseline="0" dirty="0" smtClean="0">
                          <a:solidFill>
                            <a:srgbClr val="000000"/>
                          </a:solidFill>
                          <a:effectLst/>
                          <a:latin typeface="Calibri" panose="020F0502020204030204" pitchFamily="34" charset="0"/>
                        </a:rPr>
                        <a:t>– To be discussed today</a:t>
                      </a:r>
                      <a:endParaRPr lang="en-US" sz="1100" b="1" i="0" u="none" strike="noStrike" dirty="0" smtClean="0">
                        <a:solidFill>
                          <a:srgbClr val="000000"/>
                        </a:solidFill>
                        <a:effectLst/>
                        <a:latin typeface="Calibri" panose="020F0502020204030204" pitchFamily="34" charset="0"/>
                      </a:endParaRPr>
                    </a:p>
                    <a:p>
                      <a:pPr algn="l" fontAlgn="t"/>
                      <a:endParaRPr lang="en-US" sz="11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33683311"/>
                  </a:ext>
                </a:extLst>
              </a:tr>
              <a:tr h="497590">
                <a:tc>
                  <a:txBody>
                    <a:bodyPr/>
                    <a:lstStyle/>
                    <a:p>
                      <a:pPr algn="l" fontAlgn="t"/>
                      <a:r>
                        <a:rPr lang="nb-NO" sz="1100" b="0" i="0" u="none" strike="noStrike" dirty="0" smtClean="0">
                          <a:solidFill>
                            <a:srgbClr val="000000"/>
                          </a:solidFill>
                          <a:effectLst/>
                          <a:latin typeface="Calibri" panose="020F0502020204030204" pitchFamily="34" charset="0"/>
                        </a:rPr>
                        <a:t>Scenesse 16mg Implant</a:t>
                      </a:r>
                      <a:endParaRPr lang="nb-NO"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Afamelanotide</a:t>
                      </a:r>
                      <a:r>
                        <a:rPr lang="en-US" sz="1100" b="0" i="0" u="none" strike="noStrike" dirty="0" smtClean="0">
                          <a:solidFill>
                            <a:srgbClr val="000000"/>
                          </a:solidFill>
                          <a:effectLst/>
                          <a:latin typeface="Calibri" panose="020F0502020204030204" pitchFamily="34" charset="0"/>
                        </a:rPr>
                        <a:t> Acetate</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to increase pain free light exposure in adult patients with a history of phototoxic reactions from </a:t>
                      </a:r>
                      <a:r>
                        <a:rPr lang="en-US" sz="1100" b="0" i="0" u="none" strike="noStrike" dirty="0" err="1" smtClean="0">
                          <a:solidFill>
                            <a:srgbClr val="000000"/>
                          </a:solidFill>
                          <a:effectLst/>
                          <a:latin typeface="Calibri" panose="020F0502020204030204" pitchFamily="34" charset="0"/>
                        </a:rPr>
                        <a:t>erythropoietic</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protoporphyria</a:t>
                      </a:r>
                      <a:r>
                        <a:rPr lang="en-US" sz="1100" b="0" i="0" u="none" strike="noStrike" dirty="0" smtClean="0">
                          <a:solidFill>
                            <a:srgbClr val="000000"/>
                          </a:solidFill>
                          <a:effectLst/>
                          <a:latin typeface="Calibri" panose="020F0502020204030204" pitchFamily="34" charset="0"/>
                        </a:rPr>
                        <a:t> (EPP).</a:t>
                      </a:r>
                    </a:p>
                    <a:p>
                      <a:pPr algn="l" fontAlgn="t"/>
                      <a:r>
                        <a:rPr lang="en-US" sz="1100" b="1" i="0" u="none" strike="noStrike" dirty="0" err="1" smtClean="0">
                          <a:solidFill>
                            <a:srgbClr val="000000"/>
                          </a:solidFill>
                          <a:effectLst/>
                          <a:latin typeface="Calibri" panose="020F0502020204030204" pitchFamily="34" charset="0"/>
                        </a:rPr>
                        <a:t>Scenesse</a:t>
                      </a:r>
                      <a:r>
                        <a:rPr lang="en-US" sz="1100" b="1" i="0" u="none" strike="noStrike" baseline="0" dirty="0" smtClean="0">
                          <a:solidFill>
                            <a:srgbClr val="000000"/>
                          </a:solidFill>
                          <a:effectLst/>
                          <a:latin typeface="Calibri" panose="020F0502020204030204" pitchFamily="34" charset="0"/>
                        </a:rPr>
                        <a:t> Clinical Edit – To be discussed today</a:t>
                      </a:r>
                    </a:p>
                    <a:p>
                      <a:pPr algn="l" fontAlgn="t"/>
                      <a:endParaRPr lang="en-US" sz="11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326841280"/>
                  </a:ext>
                </a:extLst>
              </a:tr>
              <a:tr h="823151">
                <a:tc>
                  <a:txBody>
                    <a:bodyPr/>
                    <a:lstStyle/>
                    <a:p>
                      <a:pPr algn="l" fontAlgn="t"/>
                      <a:r>
                        <a:rPr lang="en-US" sz="1100" b="0" i="0" u="none" strike="noStrike" dirty="0" smtClean="0">
                          <a:solidFill>
                            <a:srgbClr val="000000"/>
                          </a:solidFill>
                          <a:effectLst/>
                          <a:latin typeface="Calibri" panose="020F0502020204030204" pitchFamily="34" charset="0"/>
                        </a:rPr>
                        <a:t>Sertraline 150mg Capsule</a:t>
                      </a:r>
                      <a:r>
                        <a:rPr lang="en-US" sz="1100" b="0" i="0" u="none" strike="noStrike" dirty="0">
                          <a:solidFill>
                            <a:srgbClr val="000000"/>
                          </a:solidFill>
                          <a:effectLst/>
                          <a:latin typeface="Calibri" panose="020F0502020204030204" pitchFamily="34" charset="0"/>
                        </a:rPr>
                        <a:t/>
                      </a:r>
                      <a:br>
                        <a:rPr lang="en-US" sz="1100" b="0" i="0" u="none" strike="noStrike" dirty="0">
                          <a:solidFill>
                            <a:srgbClr val="000000"/>
                          </a:solidFill>
                          <a:effectLst/>
                          <a:latin typeface="Calibri" panose="020F0502020204030204" pitchFamily="34" charset="0"/>
                        </a:rPr>
                      </a:br>
                      <a:r>
                        <a:rPr lang="en-US" sz="1100" b="0" i="0" u="none" strike="noStrike" dirty="0" smtClean="0">
                          <a:solidFill>
                            <a:srgbClr val="000000"/>
                          </a:solidFill>
                          <a:effectLst/>
                          <a:latin typeface="Calibri" panose="020F0502020204030204" pitchFamily="34" charset="0"/>
                        </a:rPr>
                        <a:t>Sertraline 200mg Capsule</a:t>
                      </a:r>
                      <a:r>
                        <a:rPr lang="en-US" sz="1100" b="0" i="0" u="none" strike="noStrike" dirty="0">
                          <a:solidFill>
                            <a:srgbClr val="000000"/>
                          </a:solidFill>
                          <a:effectLst/>
                          <a:latin typeface="Calibri" panose="020F0502020204030204" pitchFamily="34" charset="0"/>
                        </a:rPr>
                        <a:t/>
                      </a:r>
                      <a:br>
                        <a:rPr lang="en-US" sz="1100" b="0" i="0" u="none" strike="noStrike" dirty="0">
                          <a:solidFill>
                            <a:srgbClr val="000000"/>
                          </a:solidFill>
                          <a:effectLst/>
                          <a:latin typeface="Calibri" panose="020F0502020204030204" pitchFamily="34" charset="0"/>
                        </a:rPr>
                      </a:b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Sertraline </a:t>
                      </a:r>
                      <a:r>
                        <a:rPr lang="en-US" sz="1100" b="0" i="0" u="none" strike="noStrike" dirty="0" err="1" smtClean="0">
                          <a:solidFill>
                            <a:srgbClr val="000000"/>
                          </a:solidFill>
                          <a:effectLst/>
                          <a:latin typeface="Calibri" panose="020F0502020204030204" pitchFamily="34" charset="0"/>
                        </a:rPr>
                        <a:t>HCl</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a:t>
                      </a:r>
                    </a:p>
                    <a:p>
                      <a:pPr algn="l" fontAlgn="t"/>
                      <a:r>
                        <a:rPr lang="en-US" sz="1100" b="0" i="0" u="none" strike="noStrike" dirty="0" smtClean="0">
                          <a:solidFill>
                            <a:srgbClr val="000000"/>
                          </a:solidFill>
                          <a:effectLst/>
                          <a:latin typeface="Calibri" panose="020F0502020204030204" pitchFamily="34" charset="0"/>
                        </a:rPr>
                        <a:t>• Major depressive disorder (MDD) in adults.</a:t>
                      </a:r>
                    </a:p>
                    <a:p>
                      <a:pPr algn="l" fontAlgn="t"/>
                      <a:r>
                        <a:rPr lang="en-US" sz="1100" b="0" i="0" u="none" strike="noStrike" dirty="0" smtClean="0">
                          <a:solidFill>
                            <a:srgbClr val="000000"/>
                          </a:solidFill>
                          <a:effectLst/>
                          <a:latin typeface="Calibri" panose="020F0502020204030204" pitchFamily="34" charset="0"/>
                        </a:rPr>
                        <a:t>• Obsessive-compulsive disorder (OCD) in adults and pediatric patients 6 years and older.</a:t>
                      </a:r>
                    </a:p>
                    <a:p>
                      <a:pPr algn="l" fontAlgn="t"/>
                      <a:r>
                        <a:rPr lang="en-US" sz="1100" b="1" i="0" u="none" strike="noStrike" dirty="0" smtClean="0">
                          <a:solidFill>
                            <a:srgbClr val="000000"/>
                          </a:solidFill>
                          <a:effectLst/>
                          <a:latin typeface="Calibri" panose="020F0502020204030204" pitchFamily="34" charset="0"/>
                        </a:rPr>
                        <a:t>SSRI Clinical Edit</a:t>
                      </a:r>
                    </a:p>
                    <a:p>
                      <a:pPr algn="l" fontAlgn="t"/>
                      <a:r>
                        <a:rPr lang="en-US" sz="1100" b="1" i="0" u="none" strike="noStrike" dirty="0" smtClean="0">
                          <a:solidFill>
                            <a:srgbClr val="000000"/>
                          </a:solidFill>
                          <a:effectLst/>
                          <a:latin typeface="Calibri" panose="020F0502020204030204" pitchFamily="34" charset="0"/>
                        </a:rPr>
                        <a:t>Must provide a letter of medical necessity as to why participant cannot use the tablets.</a:t>
                      </a:r>
                    </a:p>
                    <a:p>
                      <a:pPr algn="l" fontAlgn="t"/>
                      <a:endParaRPr lang="en-US" sz="1100" b="1" i="0" u="none" strike="noStrike" dirty="0" smtClean="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687264590"/>
                  </a:ext>
                </a:extLst>
              </a:tr>
              <a:tr h="823151">
                <a:tc>
                  <a:txBody>
                    <a:bodyPr/>
                    <a:lstStyle/>
                    <a:p>
                      <a:pPr algn="l" fontAlgn="t"/>
                      <a:r>
                        <a:rPr lang="en-US" sz="1100" b="0" i="0" u="none" strike="noStrike" dirty="0" err="1" smtClean="0">
                          <a:solidFill>
                            <a:srgbClr val="000000"/>
                          </a:solidFill>
                          <a:effectLst/>
                          <a:latin typeface="Calibri" panose="020F0502020204030204" pitchFamily="34" charset="0"/>
                        </a:rPr>
                        <a:t>Tavneos</a:t>
                      </a:r>
                      <a:r>
                        <a:rPr lang="en-US" sz="1100" b="0" i="0" u="none" strike="noStrike" dirty="0" smtClean="0">
                          <a:solidFill>
                            <a:srgbClr val="000000"/>
                          </a:solidFill>
                          <a:effectLst/>
                          <a:latin typeface="Calibri" panose="020F0502020204030204" pitchFamily="34" charset="0"/>
                        </a:rPr>
                        <a:t> 10mg Capsule</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Avacopan</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as an adjunctive treatment of adult patients with severe active anti-neutrophil cytoplasmic autoantibody (ANCA)-associated vasculitis (granulomatosis with </a:t>
                      </a:r>
                      <a:r>
                        <a:rPr lang="en-US" sz="1100" b="0" i="0" u="none" strike="noStrike" dirty="0" err="1" smtClean="0">
                          <a:solidFill>
                            <a:srgbClr val="000000"/>
                          </a:solidFill>
                          <a:effectLst/>
                          <a:latin typeface="Calibri" panose="020F0502020204030204" pitchFamily="34" charset="0"/>
                        </a:rPr>
                        <a:t>polyangiitis</a:t>
                      </a:r>
                      <a:r>
                        <a:rPr lang="en-US" sz="1100" b="0" i="0" u="none" strike="noStrike" dirty="0" smtClean="0">
                          <a:solidFill>
                            <a:srgbClr val="000000"/>
                          </a:solidFill>
                          <a:effectLst/>
                          <a:latin typeface="Calibri" panose="020F0502020204030204" pitchFamily="34" charset="0"/>
                        </a:rPr>
                        <a:t> [GPA] and microscopic </a:t>
                      </a:r>
                      <a:r>
                        <a:rPr lang="en-US" sz="1100" b="0" i="0" u="none" strike="noStrike" dirty="0" err="1" smtClean="0">
                          <a:solidFill>
                            <a:srgbClr val="000000"/>
                          </a:solidFill>
                          <a:effectLst/>
                          <a:latin typeface="Calibri" panose="020F0502020204030204" pitchFamily="34" charset="0"/>
                        </a:rPr>
                        <a:t>polyangiitis</a:t>
                      </a:r>
                      <a:r>
                        <a:rPr lang="en-US" sz="1100" b="0" i="0" u="none" strike="noStrike" dirty="0" smtClean="0">
                          <a:solidFill>
                            <a:srgbClr val="000000"/>
                          </a:solidFill>
                          <a:effectLst/>
                          <a:latin typeface="Calibri" panose="020F0502020204030204" pitchFamily="34" charset="0"/>
                        </a:rPr>
                        <a:t> [MPA]) in combination with standard therapy including glucocorticoids. </a:t>
                      </a:r>
                    </a:p>
                    <a:p>
                      <a:pPr algn="l" fontAlgn="t"/>
                      <a:r>
                        <a:rPr lang="en-US" sz="1100" b="1" i="0" u="none" strike="noStrike" dirty="0" err="1" smtClean="0">
                          <a:solidFill>
                            <a:srgbClr val="000000"/>
                          </a:solidFill>
                          <a:effectLst/>
                          <a:latin typeface="Calibri" panose="020F0502020204030204" pitchFamily="34" charset="0"/>
                        </a:rPr>
                        <a:t>Tavneos</a:t>
                      </a:r>
                      <a:r>
                        <a:rPr lang="en-US" sz="1100" b="1" i="0" u="none" strike="noStrike" baseline="0" dirty="0" smtClean="0">
                          <a:solidFill>
                            <a:srgbClr val="000000"/>
                          </a:solidFill>
                          <a:effectLst/>
                          <a:latin typeface="Calibri" panose="020F0502020204030204" pitchFamily="34" charset="0"/>
                        </a:rPr>
                        <a:t> Clinical Edit</a:t>
                      </a:r>
                      <a:r>
                        <a:rPr lang="en-US" sz="1100" b="1" i="0" u="none" strike="noStrike" baseline="0" dirty="0">
                          <a:solidFill>
                            <a:srgbClr val="000000"/>
                          </a:solidFill>
                          <a:effectLst/>
                          <a:latin typeface="Calibri" panose="020F0502020204030204" pitchFamily="34" charset="0"/>
                        </a:rPr>
                        <a:t> </a:t>
                      </a:r>
                      <a:r>
                        <a:rPr lang="en-US" sz="1100" b="1" i="0" u="none" strike="noStrike" baseline="0" dirty="0" smtClean="0">
                          <a:solidFill>
                            <a:srgbClr val="000000"/>
                          </a:solidFill>
                          <a:effectLst/>
                          <a:latin typeface="Calibri" panose="020F0502020204030204" pitchFamily="34" charset="0"/>
                        </a:rPr>
                        <a:t>– To be discussed today</a:t>
                      </a:r>
                    </a:p>
                  </a:txBody>
                  <a:tcPr marL="9525" marR="9525" marT="9525" marB="0"/>
                </a:tc>
                <a:extLst>
                  <a:ext uri="{0D108BD9-81ED-4DB2-BD59-A6C34878D82A}">
                    <a16:rowId xmlns:a16="http://schemas.microsoft.com/office/drawing/2014/main" val="1334072603"/>
                  </a:ext>
                </a:extLst>
              </a:tr>
              <a:tr h="687513">
                <a:tc>
                  <a:txBody>
                    <a:bodyPr/>
                    <a:lstStyle/>
                    <a:p>
                      <a:pPr algn="l" fontAlgn="t"/>
                      <a:r>
                        <a:rPr lang="en-US" sz="1100" b="0" i="0" u="none" strike="noStrike" dirty="0" err="1" smtClean="0">
                          <a:solidFill>
                            <a:srgbClr val="000000"/>
                          </a:solidFill>
                          <a:effectLst/>
                          <a:latin typeface="Calibri" panose="020F0502020204030204" pitchFamily="34" charset="0"/>
                          <a:cs typeface="Calibri" panose="020F0502020204030204" pitchFamily="34" charset="0"/>
                        </a:rPr>
                        <a:t>Tecartus</a:t>
                      </a:r>
                      <a:r>
                        <a:rPr lang="en-US" sz="1100" b="0" i="0" u="none" strike="noStrike" dirty="0" smtClean="0">
                          <a:solidFill>
                            <a:srgbClr val="000000"/>
                          </a:solidFill>
                          <a:effectLst/>
                          <a:latin typeface="Calibri" panose="020F0502020204030204" pitchFamily="34" charset="0"/>
                          <a:cs typeface="Calibri" panose="020F0502020204030204" pitchFamily="34" charset="0"/>
                        </a:rPr>
                        <a:t> 1X10</a:t>
                      </a:r>
                      <a:r>
                        <a:rPr lang="en-US" sz="1100" b="0" i="0" u="none" strike="noStrike" baseline="30000" dirty="0" smtClean="0">
                          <a:solidFill>
                            <a:srgbClr val="000000"/>
                          </a:solidFill>
                          <a:effectLst/>
                          <a:latin typeface="Calibri" panose="020F0502020204030204" pitchFamily="34" charset="0"/>
                          <a:cs typeface="Calibri" panose="020F0502020204030204" pitchFamily="34" charset="0"/>
                        </a:rPr>
                        <a:t>8</a:t>
                      </a:r>
                      <a:r>
                        <a:rPr lang="en-US" sz="1100" b="0" i="0" u="none" strike="noStrike" dirty="0" smtClean="0">
                          <a:solidFill>
                            <a:srgbClr val="000000"/>
                          </a:solidFill>
                          <a:effectLst/>
                          <a:latin typeface="Calibri" panose="020F0502020204030204" pitchFamily="34" charset="0"/>
                          <a:cs typeface="Calibri" panose="020F0502020204030204" pitchFamily="34" charset="0"/>
                        </a:rPr>
                        <a:t> Infusion Bag</a:t>
                      </a:r>
                    </a:p>
                    <a:p>
                      <a:pPr algn="l" fontAlgn="t"/>
                      <a:r>
                        <a:rPr lang="en-US" sz="1100" b="0" i="0" u="none" strike="noStrike" dirty="0" err="1" smtClean="0">
                          <a:solidFill>
                            <a:srgbClr val="000000"/>
                          </a:solidFill>
                          <a:effectLst/>
                          <a:latin typeface="Calibri" panose="020F0502020204030204" pitchFamily="34" charset="0"/>
                          <a:cs typeface="Calibri" panose="020F0502020204030204" pitchFamily="34" charset="0"/>
                        </a:rPr>
                        <a:t>Tecartus</a:t>
                      </a:r>
                      <a:r>
                        <a:rPr lang="en-US" sz="1100" b="0" i="0" u="none" strike="noStrike" dirty="0" smtClean="0">
                          <a:solidFill>
                            <a:srgbClr val="000000"/>
                          </a:solidFill>
                          <a:effectLst/>
                          <a:latin typeface="Calibri" panose="020F0502020204030204" pitchFamily="34" charset="0"/>
                          <a:cs typeface="Calibri" panose="020F0502020204030204" pitchFamily="34" charset="0"/>
                        </a:rPr>
                        <a:t> 1X10</a:t>
                      </a:r>
                      <a:r>
                        <a:rPr lang="en-US" sz="1100" b="0" i="0" u="none" strike="noStrike" baseline="30000" dirty="0" smtClean="0">
                          <a:solidFill>
                            <a:srgbClr val="000000"/>
                          </a:solidFill>
                          <a:effectLst/>
                          <a:latin typeface="Calibri" panose="020F0502020204030204" pitchFamily="34" charset="0"/>
                          <a:cs typeface="Calibri" panose="020F0502020204030204" pitchFamily="34" charset="0"/>
                        </a:rPr>
                        <a:t>8</a:t>
                      </a:r>
                      <a:r>
                        <a:rPr lang="en-US" sz="1100" b="0" i="0" u="none" strike="noStrike" dirty="0" smtClean="0">
                          <a:solidFill>
                            <a:srgbClr val="000000"/>
                          </a:solidFill>
                          <a:effectLst/>
                          <a:latin typeface="Calibri" panose="020F0502020204030204" pitchFamily="34" charset="0"/>
                          <a:cs typeface="Calibri" panose="020F0502020204030204" pitchFamily="34" charset="0"/>
                        </a:rPr>
                        <a:t> Cassette</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cs typeface="Calibri" panose="020F0502020204030204" pitchFamily="34" charset="0"/>
                        </a:rPr>
                        <a:t>Brexucabtagene</a:t>
                      </a:r>
                      <a:r>
                        <a:rPr lang="en-US" sz="1100" b="0" i="0" u="none" strike="noStrike" dirty="0" smtClean="0">
                          <a:solidFill>
                            <a:srgbClr val="000000"/>
                          </a:solidFill>
                          <a:effectLst/>
                          <a:latin typeface="Calibri" panose="020F0502020204030204" pitchFamily="34" charset="0"/>
                          <a:cs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cs typeface="Calibri" panose="020F0502020204030204" pitchFamily="34" charset="0"/>
                        </a:rPr>
                        <a:t>Autoleucel</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cs typeface="Calibri" panose="020F0502020204030204" pitchFamily="34" charset="0"/>
                        </a:rPr>
                        <a:t>Indicated for the treatment of:</a:t>
                      </a:r>
                    </a:p>
                    <a:p>
                      <a:pPr algn="l" fontAlgn="t"/>
                      <a:r>
                        <a:rPr lang="en-US" sz="1100" b="0" i="0" u="none" strike="noStrike" dirty="0" smtClean="0">
                          <a:solidFill>
                            <a:srgbClr val="000000"/>
                          </a:solidFill>
                          <a:effectLst/>
                          <a:latin typeface="Calibri" panose="020F0502020204030204" pitchFamily="34" charset="0"/>
                          <a:cs typeface="Calibri" panose="020F0502020204030204" pitchFamily="34" charset="0"/>
                        </a:rPr>
                        <a:t>• Adult patients with relapsed or refractory mantle cell lymphoma (MCL).</a:t>
                      </a:r>
                    </a:p>
                    <a:p>
                      <a:pPr algn="l" fontAlgn="t"/>
                      <a:r>
                        <a:rPr lang="en-US" sz="1100" b="0" i="0" u="none" strike="noStrike" dirty="0" smtClean="0">
                          <a:solidFill>
                            <a:srgbClr val="000000"/>
                          </a:solidFill>
                          <a:effectLst/>
                          <a:latin typeface="Calibri" panose="020F0502020204030204" pitchFamily="34" charset="0"/>
                          <a:cs typeface="Calibri" panose="020F0502020204030204" pitchFamily="34" charset="0"/>
                        </a:rPr>
                        <a:t>• Adult patients with relapsed or refractory B-cell precursor acute lymphoblastic leukemia (ALL).</a:t>
                      </a:r>
                    </a:p>
                    <a:p>
                      <a:pPr algn="l" fontAlgn="t"/>
                      <a:r>
                        <a:rPr lang="en-US" sz="1100" b="1" i="0" u="none" strike="noStrike" dirty="0" smtClean="0">
                          <a:solidFill>
                            <a:srgbClr val="000000"/>
                          </a:solidFill>
                          <a:effectLst/>
                          <a:latin typeface="Calibri" panose="020F0502020204030204" pitchFamily="34" charset="0"/>
                          <a:cs typeface="Calibri" panose="020F0502020204030204" pitchFamily="34" charset="0"/>
                        </a:rPr>
                        <a:t>CAR T Cell Therapy Clinical Edit</a:t>
                      </a:r>
                    </a:p>
                    <a:p>
                      <a:pPr algn="l" fontAlgn="t"/>
                      <a:endParaRPr lang="en-US" sz="1100" b="1" i="0" u="none" strike="noStrike" dirty="0" smtClean="0">
                        <a:solidFill>
                          <a:srgbClr val="000000"/>
                        </a:solidFill>
                        <a:effectLst/>
                        <a:latin typeface="Calibri" panose="020F0502020204030204" pitchFamily="34" charset="0"/>
                        <a:cs typeface="Calibri" panose="020F0502020204030204" pitchFamily="34" charset="0"/>
                      </a:endParaRPr>
                    </a:p>
                  </a:txBody>
                  <a:tcPr marL="9525" marR="9525" marT="9525" marB="0"/>
                </a:tc>
                <a:extLst>
                  <a:ext uri="{0D108BD9-81ED-4DB2-BD59-A6C34878D82A}">
                    <a16:rowId xmlns:a16="http://schemas.microsoft.com/office/drawing/2014/main" val="2670490623"/>
                  </a:ext>
                </a:extLst>
              </a:tr>
              <a:tr h="638239">
                <a:tc>
                  <a:txBody>
                    <a:bodyPr/>
                    <a:lstStyle/>
                    <a:p>
                      <a:pPr algn="l" fontAlgn="t"/>
                      <a:r>
                        <a:rPr lang="en-US" sz="1100" b="0" i="0" u="none" strike="noStrike" dirty="0" err="1" smtClean="0">
                          <a:solidFill>
                            <a:srgbClr val="000000"/>
                          </a:solidFill>
                          <a:effectLst/>
                          <a:latin typeface="Calibri" panose="020F0502020204030204" pitchFamily="34" charset="0"/>
                          <a:cs typeface="Calibri" panose="020F0502020204030204" pitchFamily="34" charset="0"/>
                        </a:rPr>
                        <a:t>Voxzogo</a:t>
                      </a:r>
                      <a:r>
                        <a:rPr lang="en-US" sz="1100" b="0" i="0" u="none" strike="noStrike" dirty="0" smtClean="0">
                          <a:solidFill>
                            <a:srgbClr val="000000"/>
                          </a:solidFill>
                          <a:effectLst/>
                          <a:latin typeface="Calibri" panose="020F0502020204030204" pitchFamily="34" charset="0"/>
                          <a:cs typeface="Calibri" panose="020F0502020204030204" pitchFamily="34" charset="0"/>
                        </a:rPr>
                        <a:t> 0.4mg Vial</a:t>
                      </a:r>
                    </a:p>
                    <a:p>
                      <a:pPr algn="l" fontAlgn="t"/>
                      <a:r>
                        <a:rPr lang="en-US" sz="1100" b="0" i="0" u="none" strike="noStrike" dirty="0" err="1" smtClean="0">
                          <a:solidFill>
                            <a:srgbClr val="000000"/>
                          </a:solidFill>
                          <a:effectLst/>
                          <a:latin typeface="Calibri" panose="020F0502020204030204" pitchFamily="34" charset="0"/>
                          <a:cs typeface="Calibri" panose="020F0502020204030204" pitchFamily="34" charset="0"/>
                        </a:rPr>
                        <a:t>Voxzogo</a:t>
                      </a:r>
                      <a:r>
                        <a:rPr lang="en-US" sz="1100" b="0" i="0" u="none" strike="noStrike" dirty="0" smtClean="0">
                          <a:solidFill>
                            <a:srgbClr val="000000"/>
                          </a:solidFill>
                          <a:effectLst/>
                          <a:latin typeface="Calibri" panose="020F0502020204030204" pitchFamily="34" charset="0"/>
                          <a:cs typeface="Calibri" panose="020F0502020204030204" pitchFamily="34" charset="0"/>
                        </a:rPr>
                        <a:t> 0.56mg Vial</a:t>
                      </a:r>
                    </a:p>
                    <a:p>
                      <a:pPr algn="l" fontAlgn="t"/>
                      <a:r>
                        <a:rPr lang="en-US" sz="1100" b="0" i="0" u="none" strike="noStrike" dirty="0" err="1" smtClean="0">
                          <a:solidFill>
                            <a:srgbClr val="000000"/>
                          </a:solidFill>
                          <a:effectLst/>
                          <a:latin typeface="Calibri" panose="020F0502020204030204" pitchFamily="34" charset="0"/>
                          <a:cs typeface="Calibri" panose="020F0502020204030204" pitchFamily="34" charset="0"/>
                        </a:rPr>
                        <a:t>Voxzogo</a:t>
                      </a:r>
                      <a:r>
                        <a:rPr lang="en-US" sz="1100" b="0" i="0" u="none" strike="noStrike" dirty="0" smtClean="0">
                          <a:solidFill>
                            <a:srgbClr val="000000"/>
                          </a:solidFill>
                          <a:effectLst/>
                          <a:latin typeface="Calibri" panose="020F0502020204030204" pitchFamily="34" charset="0"/>
                          <a:cs typeface="Calibri" panose="020F0502020204030204" pitchFamily="34" charset="0"/>
                        </a:rPr>
                        <a:t> 1.2mg Vial</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cs typeface="Calibri" panose="020F0502020204030204" pitchFamily="34" charset="0"/>
                        </a:rPr>
                        <a:t>Vosoritide</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cs typeface="Calibri" panose="020F0502020204030204" pitchFamily="34" charset="0"/>
                        </a:rPr>
                        <a:t>Indicated to increase linear growth in pediatric patients with achondroplasia who are 5 years of age and older with open epiphyses.</a:t>
                      </a:r>
                    </a:p>
                    <a:p>
                      <a:pPr algn="l" fontAlgn="t"/>
                      <a:r>
                        <a:rPr lang="en-US" sz="1100" b="1" i="0" u="none" strike="noStrike" dirty="0" err="1" smtClean="0">
                          <a:solidFill>
                            <a:srgbClr val="000000"/>
                          </a:solidFill>
                          <a:effectLst/>
                          <a:latin typeface="Calibri" panose="020F0502020204030204" pitchFamily="34" charset="0"/>
                          <a:cs typeface="Calibri" panose="020F0502020204030204" pitchFamily="34" charset="0"/>
                        </a:rPr>
                        <a:t>Voxzogo</a:t>
                      </a:r>
                      <a:r>
                        <a:rPr lang="en-US" sz="1100" b="1" i="0" u="none" strike="noStrike" dirty="0" smtClean="0">
                          <a:solidFill>
                            <a:srgbClr val="000000"/>
                          </a:solidFill>
                          <a:effectLst/>
                          <a:latin typeface="Calibri" panose="020F0502020204030204" pitchFamily="34" charset="0"/>
                          <a:cs typeface="Calibri" panose="020F0502020204030204" pitchFamily="34" charset="0"/>
                        </a:rPr>
                        <a:t> Clinical</a:t>
                      </a:r>
                      <a:r>
                        <a:rPr lang="en-US" sz="1100" b="1" i="0" u="none" strike="noStrike" baseline="0" dirty="0" smtClean="0">
                          <a:solidFill>
                            <a:srgbClr val="000000"/>
                          </a:solidFill>
                          <a:effectLst/>
                          <a:latin typeface="Calibri" panose="020F0502020204030204" pitchFamily="34" charset="0"/>
                          <a:cs typeface="Calibri" panose="020F0502020204030204" pitchFamily="34" charset="0"/>
                        </a:rPr>
                        <a:t> Edit – To be discussed today</a:t>
                      </a:r>
                    </a:p>
                    <a:p>
                      <a:pPr algn="l" fontAlgn="t"/>
                      <a:endParaRPr lang="en-US" sz="11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tc>
                <a:extLst>
                  <a:ext uri="{0D108BD9-81ED-4DB2-BD59-A6C34878D82A}">
                    <a16:rowId xmlns:a16="http://schemas.microsoft.com/office/drawing/2014/main" val="1174630948"/>
                  </a:ext>
                </a:extLst>
              </a:tr>
            </a:tbl>
          </a:graphicData>
        </a:graphic>
      </p:graphicFrame>
    </p:spTree>
    <p:extLst>
      <p:ext uri="{BB962C8B-B14F-4D97-AF65-F5344CB8AC3E}">
        <p14:creationId xmlns:p14="http://schemas.microsoft.com/office/powerpoint/2010/main" val="3952771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838200"/>
          </a:xfrm>
        </p:spPr>
        <p:txBody>
          <a:bodyPr/>
          <a:lstStyle/>
          <a:p>
            <a:pPr algn="ctr"/>
            <a:r>
              <a:rPr lang="en-US" dirty="0" smtClean="0"/>
              <a:t>New drugs – PDL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3</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3997251428"/>
              </p:ext>
            </p:extLst>
          </p:nvPr>
        </p:nvGraphicFramePr>
        <p:xfrm>
          <a:off x="190500" y="990600"/>
          <a:ext cx="8839200" cy="5185410"/>
        </p:xfrm>
        <a:graphic>
          <a:graphicData uri="http://schemas.openxmlformats.org/drawingml/2006/table">
            <a:tbl>
              <a:tblPr firstRow="1" bandRow="1">
                <a:tableStyleId>{5C22544A-7EE6-4342-B048-85BDC9FD1C3A}</a:tableStyleId>
              </a:tblPr>
              <a:tblGrid>
                <a:gridCol w="1485900">
                  <a:extLst>
                    <a:ext uri="{9D8B030D-6E8A-4147-A177-3AD203B41FA5}">
                      <a16:colId xmlns:a16="http://schemas.microsoft.com/office/drawing/2014/main" val="1049524180"/>
                    </a:ext>
                  </a:extLst>
                </a:gridCol>
                <a:gridCol w="1752600">
                  <a:extLst>
                    <a:ext uri="{9D8B030D-6E8A-4147-A177-3AD203B41FA5}">
                      <a16:colId xmlns:a16="http://schemas.microsoft.com/office/drawing/2014/main" val="3241170267"/>
                    </a:ext>
                  </a:extLst>
                </a:gridCol>
                <a:gridCol w="5600700">
                  <a:extLst>
                    <a:ext uri="{9D8B030D-6E8A-4147-A177-3AD203B41FA5}">
                      <a16:colId xmlns:a16="http://schemas.microsoft.com/office/drawing/2014/main" val="4290376005"/>
                    </a:ext>
                  </a:extLst>
                </a:gridCol>
              </a:tblGrid>
              <a:tr h="208715">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807719">
                <a:tc>
                  <a:txBody>
                    <a:bodyPr/>
                    <a:lstStyle/>
                    <a:p>
                      <a:pPr algn="l" fontAlgn="t"/>
                      <a:r>
                        <a:rPr lang="en-US" sz="1100" b="0" i="0" u="none" strike="noStrike" dirty="0" err="1" smtClean="0">
                          <a:solidFill>
                            <a:srgbClr val="000000"/>
                          </a:solidFill>
                          <a:effectLst/>
                          <a:latin typeface="Calibri" panose="020F0502020204030204" pitchFamily="34" charset="0"/>
                        </a:rPr>
                        <a:t>Apretude</a:t>
                      </a:r>
                      <a:r>
                        <a:rPr lang="en-US" sz="1100" b="0" i="0" u="none" strike="noStrike" dirty="0" smtClean="0">
                          <a:solidFill>
                            <a:srgbClr val="000000"/>
                          </a:solidFill>
                          <a:effectLst/>
                          <a:latin typeface="Calibri" panose="020F0502020204030204" pitchFamily="34" charset="0"/>
                        </a:rPr>
                        <a:t> ER 600mg/3ml Vial</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Cabotegravir</a:t>
                      </a:r>
                      <a:r>
                        <a:rPr lang="en-US" sz="1100" b="0" i="0" u="none" strike="noStrike" dirty="0">
                          <a:solidFill>
                            <a:srgbClr val="000000"/>
                          </a:solidFill>
                          <a:effectLst/>
                          <a:latin typeface="Calibri" panose="020F0502020204030204" pitchFamily="34" charset="0"/>
                        </a:rPr>
                        <a:t/>
                      </a:r>
                      <a:br>
                        <a:rPr lang="en-US" sz="1100" b="0" i="0" u="none" strike="noStrike" dirty="0">
                          <a:solidFill>
                            <a:srgbClr val="000000"/>
                          </a:solidFill>
                          <a:effectLst/>
                          <a:latin typeface="Calibri" panose="020F0502020204030204" pitchFamily="34" charset="0"/>
                        </a:rPr>
                      </a:b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in at-risk adults and adolescents weighing at least 35 kg for </a:t>
                      </a:r>
                      <a:r>
                        <a:rPr lang="en-US" sz="1100" b="0" i="0" u="none" strike="noStrike" dirty="0" err="1" smtClean="0">
                          <a:solidFill>
                            <a:srgbClr val="000000"/>
                          </a:solidFill>
                          <a:effectLst/>
                          <a:latin typeface="Calibri" panose="020F0502020204030204" pitchFamily="34" charset="0"/>
                        </a:rPr>
                        <a:t>PrEP</a:t>
                      </a:r>
                      <a:r>
                        <a:rPr lang="en-US" sz="1100" b="0" i="0" u="none" strike="noStrike" dirty="0" smtClean="0">
                          <a:solidFill>
                            <a:srgbClr val="000000"/>
                          </a:solidFill>
                          <a:effectLst/>
                          <a:latin typeface="Calibri" panose="020F0502020204030204" pitchFamily="34" charset="0"/>
                        </a:rPr>
                        <a:t> to reduce the risk of sexually acquired HIV-1 infection. Individuals must have a negative HIV-1 test prior to initiating APRETUDE (with or without an oral lead-in with oral </a:t>
                      </a:r>
                      <a:r>
                        <a:rPr lang="en-US" sz="1100" b="0" i="0" u="none" strike="noStrike" dirty="0" err="1" smtClean="0">
                          <a:solidFill>
                            <a:srgbClr val="000000"/>
                          </a:solidFill>
                          <a:effectLst/>
                          <a:latin typeface="Calibri" panose="020F0502020204030204" pitchFamily="34" charset="0"/>
                        </a:rPr>
                        <a:t>cabotegravir</a:t>
                      </a:r>
                      <a:r>
                        <a:rPr lang="en-US" sz="1100" b="0" i="0" u="none" strike="noStrike" dirty="0" smtClean="0">
                          <a:solidFill>
                            <a:srgbClr val="000000"/>
                          </a:solidFill>
                          <a:effectLst/>
                          <a:latin typeface="Calibri" panose="020F0502020204030204" pitchFamily="34" charset="0"/>
                        </a:rPr>
                        <a:t>) for HIV-1 </a:t>
                      </a:r>
                      <a:r>
                        <a:rPr lang="en-US" sz="1100" b="0" i="0" u="none" strike="noStrike" dirty="0" err="1" smtClean="0">
                          <a:solidFill>
                            <a:srgbClr val="000000"/>
                          </a:solidFill>
                          <a:effectLst/>
                          <a:latin typeface="Calibri" panose="020F0502020204030204" pitchFamily="34" charset="0"/>
                        </a:rPr>
                        <a:t>PrEP.</a:t>
                      </a:r>
                      <a:endParaRPr lang="en-US" sz="1100" b="0" i="0" u="none" strike="noStrike" dirty="0" smtClean="0">
                        <a:solidFill>
                          <a:srgbClr val="000000"/>
                        </a:solidFill>
                        <a:effectLst/>
                        <a:latin typeface="Calibri" panose="020F0502020204030204" pitchFamily="34" charset="0"/>
                      </a:endParaRPr>
                    </a:p>
                    <a:p>
                      <a:pPr algn="l" fontAlgn="t"/>
                      <a:r>
                        <a:rPr lang="en-US" sz="1100" b="1" i="0" u="none" strike="noStrike" dirty="0" smtClean="0">
                          <a:solidFill>
                            <a:srgbClr val="000000"/>
                          </a:solidFill>
                          <a:effectLst/>
                          <a:latin typeface="Calibri" panose="020F0502020204030204" pitchFamily="34" charset="0"/>
                        </a:rPr>
                        <a:t>Antiretroviral</a:t>
                      </a:r>
                      <a:r>
                        <a:rPr lang="en-US" sz="1100" b="1" i="0" u="none" strike="noStrike" baseline="0" dirty="0" smtClean="0">
                          <a:solidFill>
                            <a:srgbClr val="000000"/>
                          </a:solidFill>
                          <a:effectLst/>
                          <a:latin typeface="Calibri" panose="020F0502020204030204" pitchFamily="34" charset="0"/>
                        </a:rPr>
                        <a:t> Therapy (ART) PDL</a:t>
                      </a:r>
                      <a:r>
                        <a:rPr lang="en-US" sz="1100" b="1" i="0" u="none" strike="noStrike" dirty="0" smtClean="0">
                          <a:solidFill>
                            <a:srgbClr val="000000"/>
                          </a:solidFill>
                          <a:effectLst/>
                          <a:latin typeface="Calibri" panose="020F0502020204030204" pitchFamily="34" charset="0"/>
                        </a:rPr>
                        <a:t> – Non-Preferred</a:t>
                      </a:r>
                    </a:p>
                    <a:p>
                      <a:pPr algn="l" fontAlgn="t"/>
                      <a:r>
                        <a:rPr lang="en-US" sz="1100" b="1" i="0" u="none" strike="noStrike" dirty="0" smtClean="0">
                          <a:solidFill>
                            <a:srgbClr val="000000"/>
                          </a:solidFill>
                          <a:effectLst/>
                          <a:latin typeface="Calibri" panose="020F0502020204030204" pitchFamily="34" charset="0"/>
                        </a:rPr>
                        <a:t>Approval Criteria:</a:t>
                      </a:r>
                      <a:r>
                        <a:rPr lang="en-US" sz="1100" b="1" i="0" u="none" strike="noStrike" baseline="0" dirty="0" smtClean="0">
                          <a:solidFill>
                            <a:srgbClr val="000000"/>
                          </a:solidFill>
                          <a:effectLst/>
                          <a:latin typeface="Calibri" panose="020F0502020204030204" pitchFamily="34" charset="0"/>
                        </a:rPr>
                        <a:t> </a:t>
                      </a:r>
                      <a:endParaRPr lang="en-US" sz="1100" b="1" i="0" u="none" strike="noStrike" dirty="0" smtClean="0">
                        <a:solidFill>
                          <a:srgbClr val="000000"/>
                        </a:solidFill>
                        <a:effectLst/>
                        <a:latin typeface="Calibri" panose="020F0502020204030204" pitchFamily="34" charset="0"/>
                      </a:endParaRPr>
                    </a:p>
                    <a:p>
                      <a:pPr algn="l" fontAlgn="t"/>
                      <a:r>
                        <a:rPr lang="en-US" sz="1100" b="1" i="0" u="none" strike="noStrike" dirty="0" smtClean="0">
                          <a:solidFill>
                            <a:srgbClr val="000000"/>
                          </a:solidFill>
                          <a:effectLst/>
                          <a:latin typeface="Calibri" panose="020F0502020204030204" pitchFamily="34" charset="0"/>
                        </a:rPr>
                        <a:t>1. Trial of generic </a:t>
                      </a:r>
                      <a:r>
                        <a:rPr lang="en-US" sz="1100" b="1" i="0" u="none" strike="noStrike" dirty="0" err="1" smtClean="0">
                          <a:solidFill>
                            <a:srgbClr val="000000"/>
                          </a:solidFill>
                          <a:effectLst/>
                          <a:latin typeface="Calibri" panose="020F0502020204030204" pitchFamily="34" charset="0"/>
                        </a:rPr>
                        <a:t>Truvada</a:t>
                      </a:r>
                      <a:r>
                        <a:rPr lang="en-US" sz="1100" b="1" i="0" u="none" strike="noStrike" dirty="0" smtClean="0">
                          <a:solidFill>
                            <a:srgbClr val="000000"/>
                          </a:solidFill>
                          <a:effectLst/>
                          <a:latin typeface="Calibri" panose="020F0502020204030204" pitchFamily="34" charset="0"/>
                        </a:rPr>
                        <a:t>, participant must be unable to tolerate generic </a:t>
                      </a:r>
                      <a:r>
                        <a:rPr lang="en-US" sz="1100" b="1" i="0" u="none" strike="noStrike" dirty="0" err="1" smtClean="0">
                          <a:solidFill>
                            <a:srgbClr val="000000"/>
                          </a:solidFill>
                          <a:effectLst/>
                          <a:latin typeface="Calibri" panose="020F0502020204030204" pitchFamily="34" charset="0"/>
                        </a:rPr>
                        <a:t>Truvada</a:t>
                      </a:r>
                      <a:r>
                        <a:rPr lang="en-US" sz="1100" b="1" i="0" u="none" strike="noStrike" dirty="0" smtClean="0">
                          <a:solidFill>
                            <a:srgbClr val="000000"/>
                          </a:solidFill>
                          <a:effectLst/>
                          <a:latin typeface="Calibri" panose="020F0502020204030204" pitchFamily="34" charset="0"/>
                        </a:rPr>
                        <a:t> OR participant has significant renal impairment.</a:t>
                      </a:r>
                    </a:p>
                    <a:p>
                      <a:pPr algn="l" fontAlgn="t"/>
                      <a:r>
                        <a:rPr lang="en-US" sz="1100" b="1" i="0" u="none" strike="noStrike" dirty="0" smtClean="0">
                          <a:solidFill>
                            <a:srgbClr val="000000"/>
                          </a:solidFill>
                          <a:effectLst/>
                          <a:latin typeface="Calibri" panose="020F0502020204030204" pitchFamily="34" charset="0"/>
                        </a:rPr>
                        <a:t>2. Only approved</a:t>
                      </a:r>
                      <a:r>
                        <a:rPr lang="en-US" sz="1100" b="1" i="0" u="none" strike="noStrike" baseline="0" dirty="0" smtClean="0">
                          <a:solidFill>
                            <a:srgbClr val="000000"/>
                          </a:solidFill>
                          <a:effectLst/>
                          <a:latin typeface="Calibri" panose="020F0502020204030204" pitchFamily="34" charset="0"/>
                        </a:rPr>
                        <a:t> for use as </a:t>
                      </a:r>
                      <a:r>
                        <a:rPr lang="en-US" sz="1100" b="1" i="0" u="none" strike="noStrike" baseline="0" dirty="0" err="1" smtClean="0">
                          <a:solidFill>
                            <a:srgbClr val="000000"/>
                          </a:solidFill>
                          <a:effectLst/>
                          <a:latin typeface="Calibri" panose="020F0502020204030204" pitchFamily="34" charset="0"/>
                        </a:rPr>
                        <a:t>PrEP.</a:t>
                      </a:r>
                      <a:endParaRPr lang="en-US" sz="1100" b="1" i="0" u="none" strike="noStrike" dirty="0" smtClean="0">
                        <a:solidFill>
                          <a:srgbClr val="000000"/>
                        </a:solidFill>
                        <a:effectLst/>
                        <a:latin typeface="Calibri" panose="020F0502020204030204" pitchFamily="34" charset="0"/>
                      </a:endParaRPr>
                    </a:p>
                    <a:p>
                      <a:pPr algn="l" fontAlgn="t"/>
                      <a:r>
                        <a:rPr lang="en-US" sz="1100" b="1" i="0" u="none" strike="noStrike" dirty="0" smtClean="0">
                          <a:solidFill>
                            <a:srgbClr val="000000"/>
                          </a:solidFill>
                          <a:effectLst/>
                          <a:latin typeface="Calibri" panose="020F0502020204030204" pitchFamily="34" charset="0"/>
                        </a:rPr>
                        <a:t>3. Compliance is important and non-compliance increases the risk for drug resistance, therefore if a participant misses one of the first three doses of initiation no additional PA to continue will be granted. In addition, missing two doses in the first year no PA to continue will be granted.</a:t>
                      </a:r>
                    </a:p>
                    <a:p>
                      <a:pPr algn="l" fontAlgn="t"/>
                      <a:r>
                        <a:rPr lang="en-US" sz="1100" b="1" i="0" u="none" strike="noStrike" dirty="0" smtClean="0">
                          <a:solidFill>
                            <a:srgbClr val="000000"/>
                          </a:solidFill>
                          <a:effectLst/>
                          <a:latin typeface="Calibri" panose="020F0502020204030204" pitchFamily="34" charset="0"/>
                        </a:rPr>
                        <a:t>4. Participant cannot test positive for HIV before initiating </a:t>
                      </a:r>
                      <a:r>
                        <a:rPr lang="en-US" sz="1100" b="1" i="0" u="none" strike="noStrike" dirty="0" err="1" smtClean="0">
                          <a:solidFill>
                            <a:srgbClr val="000000"/>
                          </a:solidFill>
                          <a:effectLst/>
                          <a:latin typeface="Calibri" panose="020F0502020204030204" pitchFamily="34" charset="0"/>
                        </a:rPr>
                        <a:t>Apretude</a:t>
                      </a:r>
                      <a:r>
                        <a:rPr lang="en-US" sz="1100" b="1" i="0" u="none" strike="noStrike" dirty="0" smtClean="0">
                          <a:solidFill>
                            <a:srgbClr val="000000"/>
                          </a:solidFill>
                          <a:effectLst/>
                          <a:latin typeface="Calibri" panose="020F0502020204030204" pitchFamily="34" charset="0"/>
                        </a:rPr>
                        <a:t> and a positive test for HIV during PrEP treatment will result in termination of PA for </a:t>
                      </a:r>
                      <a:r>
                        <a:rPr lang="en-US" sz="1100" b="1" i="0" u="none" strike="noStrike" dirty="0" err="1" smtClean="0">
                          <a:solidFill>
                            <a:srgbClr val="000000"/>
                          </a:solidFill>
                          <a:effectLst/>
                          <a:latin typeface="Calibri" panose="020F0502020204030204" pitchFamily="34" charset="0"/>
                        </a:rPr>
                        <a:t>Apretude</a:t>
                      </a:r>
                      <a:r>
                        <a:rPr lang="en-US" sz="1100" b="1" i="0" u="none" strike="noStrike" dirty="0" smtClean="0">
                          <a:solidFill>
                            <a:srgbClr val="000000"/>
                          </a:solidFill>
                          <a:effectLst/>
                          <a:latin typeface="Calibri" panose="020F0502020204030204" pitchFamily="34" charset="0"/>
                        </a:rPr>
                        <a:t>.</a:t>
                      </a:r>
                    </a:p>
                    <a:p>
                      <a:pPr algn="l" fontAlgn="t"/>
                      <a:r>
                        <a:rPr lang="en-US" sz="1100" b="1" i="0" u="none" strike="noStrike" dirty="0" smtClean="0">
                          <a:solidFill>
                            <a:srgbClr val="000000"/>
                          </a:solidFill>
                          <a:effectLst/>
                          <a:latin typeface="Calibri" panose="020F0502020204030204" pitchFamily="34" charset="0"/>
                        </a:rPr>
                        <a:t>5. Participant must be tested for HIV within one month before initiating </a:t>
                      </a:r>
                      <a:r>
                        <a:rPr lang="en-US" sz="1100" b="1" i="0" u="none" strike="noStrike" dirty="0" err="1" smtClean="0">
                          <a:solidFill>
                            <a:srgbClr val="000000"/>
                          </a:solidFill>
                          <a:effectLst/>
                          <a:latin typeface="Calibri" panose="020F0502020204030204" pitchFamily="34" charset="0"/>
                        </a:rPr>
                        <a:t>Apretude</a:t>
                      </a:r>
                      <a:r>
                        <a:rPr lang="en-US" sz="1100" b="1" i="0" u="none" strike="noStrike" dirty="0" smtClean="0">
                          <a:solidFill>
                            <a:srgbClr val="000000"/>
                          </a:solidFill>
                          <a:effectLst/>
                          <a:latin typeface="Calibri" panose="020F0502020204030204" pitchFamily="34" charset="0"/>
                        </a:rPr>
                        <a:t> and before requesting PA to continue on </a:t>
                      </a:r>
                      <a:r>
                        <a:rPr lang="en-US" sz="1100" b="1" i="0" u="none" strike="noStrike" dirty="0" err="1" smtClean="0">
                          <a:solidFill>
                            <a:srgbClr val="000000"/>
                          </a:solidFill>
                          <a:effectLst/>
                          <a:latin typeface="Calibri" panose="020F0502020204030204" pitchFamily="34" charset="0"/>
                        </a:rPr>
                        <a:t>Apretude</a:t>
                      </a:r>
                      <a:r>
                        <a:rPr lang="en-US" sz="1100" b="1" i="0" u="none" strike="noStrike" dirty="0" smtClean="0">
                          <a:solidFill>
                            <a:srgbClr val="000000"/>
                          </a:solidFill>
                          <a:effectLst/>
                          <a:latin typeface="Calibri" panose="020F0502020204030204" pitchFamily="34" charset="0"/>
                        </a:rPr>
                        <a:t>.</a:t>
                      </a:r>
                    </a:p>
                    <a:p>
                      <a:pPr algn="l" fontAlgn="t"/>
                      <a:endParaRPr lang="en-US" sz="11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33683311"/>
                  </a:ext>
                </a:extLst>
              </a:tr>
              <a:tr h="559235">
                <a:tc>
                  <a:txBody>
                    <a:bodyPr/>
                    <a:lstStyle/>
                    <a:p>
                      <a:pPr algn="l" fontAlgn="t"/>
                      <a:r>
                        <a:rPr lang="en-US" sz="1100" b="0" i="0" u="none" strike="noStrike" dirty="0" err="1" smtClean="0">
                          <a:solidFill>
                            <a:srgbClr val="000000"/>
                          </a:solidFill>
                          <a:effectLst/>
                          <a:latin typeface="Calibri" panose="020F0502020204030204" pitchFamily="34" charset="0"/>
                        </a:rPr>
                        <a:t>Dupixent</a:t>
                      </a:r>
                      <a:r>
                        <a:rPr lang="en-US" sz="1100" b="0" i="0" u="none" strike="noStrike" dirty="0" smtClean="0">
                          <a:solidFill>
                            <a:srgbClr val="000000"/>
                          </a:solidFill>
                          <a:effectLst/>
                          <a:latin typeface="Calibri" panose="020F0502020204030204" pitchFamily="34" charset="0"/>
                        </a:rPr>
                        <a:t> 100mg/0.67ml Syringe</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Dupilumab</a:t>
                      </a:r>
                      <a:r>
                        <a:rPr lang="en-US" sz="1100" b="0" i="0" u="none" strike="noStrike" dirty="0">
                          <a:solidFill>
                            <a:srgbClr val="000000"/>
                          </a:solidFill>
                          <a:effectLst/>
                          <a:latin typeface="Calibri" panose="020F0502020204030204" pitchFamily="34" charset="0"/>
                        </a:rPr>
                        <a:t/>
                      </a:r>
                      <a:br>
                        <a:rPr lang="en-US" sz="1100" b="0" i="0" u="none" strike="noStrike" dirty="0">
                          <a:solidFill>
                            <a:srgbClr val="000000"/>
                          </a:solidFill>
                          <a:effectLst/>
                          <a:latin typeface="Calibri" panose="020F0502020204030204" pitchFamily="34" charset="0"/>
                        </a:rPr>
                      </a:b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a:t>
                      </a:r>
                    </a:p>
                    <a:p>
                      <a:pPr algn="l" fontAlgn="t"/>
                      <a:r>
                        <a:rPr lang="en-US" sz="1100" b="0" i="0" u="none" strike="noStrike" dirty="0" smtClean="0">
                          <a:solidFill>
                            <a:srgbClr val="000000"/>
                          </a:solidFill>
                          <a:effectLst/>
                          <a:latin typeface="Calibri" panose="020F0502020204030204" pitchFamily="34" charset="0"/>
                        </a:rPr>
                        <a:t>•  The treatment of patients aged 6 years and older with moderate-to-severe atopic dermatitis whose disease is not adequately controlled with topical prescription therapies or when those therapies are not advisable.</a:t>
                      </a:r>
                    </a:p>
                    <a:p>
                      <a:pPr algn="l" fontAlgn="t"/>
                      <a:r>
                        <a:rPr lang="en-US" sz="1100" b="0" i="0" u="none" strike="noStrike" dirty="0" smtClean="0">
                          <a:solidFill>
                            <a:srgbClr val="000000"/>
                          </a:solidFill>
                          <a:effectLst/>
                          <a:latin typeface="Calibri" panose="020F0502020204030204" pitchFamily="34" charset="0"/>
                        </a:rPr>
                        <a:t>•  As an add-on maintenance treatment of patients aged 6 years and older with moderate-to-severe asthma characterized by an eosinophilic phenotype or with oral corticosteroid dependent asthma. </a:t>
                      </a:r>
                    </a:p>
                    <a:p>
                      <a:pPr algn="l" fontAlgn="t"/>
                      <a:r>
                        <a:rPr lang="en-US" sz="1100" b="0" i="0" u="none" strike="noStrike" dirty="0" smtClean="0">
                          <a:solidFill>
                            <a:srgbClr val="000000"/>
                          </a:solidFill>
                          <a:effectLst/>
                          <a:latin typeface="Calibri" panose="020F0502020204030204" pitchFamily="34" charset="0"/>
                        </a:rPr>
                        <a:t>•  As an add-on maintenance treatment in adult patients with inadequately controlled chronic </a:t>
                      </a:r>
                      <a:r>
                        <a:rPr lang="en-US" sz="1100" b="0" i="0" u="none" strike="noStrike" dirty="0" err="1" smtClean="0">
                          <a:solidFill>
                            <a:srgbClr val="000000"/>
                          </a:solidFill>
                          <a:effectLst/>
                          <a:latin typeface="Calibri" panose="020F0502020204030204" pitchFamily="34" charset="0"/>
                        </a:rPr>
                        <a:t>rhinosinusitis</a:t>
                      </a:r>
                      <a:r>
                        <a:rPr lang="en-US" sz="1100" b="0" i="0" u="none" strike="noStrike" dirty="0" smtClean="0">
                          <a:solidFill>
                            <a:srgbClr val="000000"/>
                          </a:solidFill>
                          <a:effectLst/>
                          <a:latin typeface="Calibri" panose="020F0502020204030204" pitchFamily="34" charset="0"/>
                        </a:rPr>
                        <a:t> with nasal polyposis (</a:t>
                      </a:r>
                      <a:r>
                        <a:rPr lang="en-US" sz="1100" b="0" i="0" u="none" strike="noStrike" dirty="0" err="1" smtClean="0">
                          <a:solidFill>
                            <a:srgbClr val="000000"/>
                          </a:solidFill>
                          <a:effectLst/>
                          <a:latin typeface="Calibri" panose="020F0502020204030204" pitchFamily="34" charset="0"/>
                        </a:rPr>
                        <a:t>CRSwNP</a:t>
                      </a:r>
                      <a:r>
                        <a:rPr lang="en-US" sz="1100" b="0" i="0" u="none" strike="noStrike" dirty="0" smtClean="0">
                          <a:solidFill>
                            <a:srgbClr val="000000"/>
                          </a:solidFill>
                          <a:effectLst/>
                          <a:latin typeface="Calibri" panose="020F0502020204030204" pitchFamily="34" charset="0"/>
                        </a:rPr>
                        <a:t>).</a:t>
                      </a:r>
                    </a:p>
                    <a:p>
                      <a:pPr algn="l" fontAlgn="t"/>
                      <a:r>
                        <a:rPr lang="en-US" sz="1100" b="1" i="0" u="none" strike="noStrike" dirty="0" smtClean="0">
                          <a:solidFill>
                            <a:srgbClr val="000000"/>
                          </a:solidFill>
                          <a:effectLst/>
                          <a:latin typeface="Calibri" panose="020F0502020204030204" pitchFamily="34" charset="0"/>
                        </a:rPr>
                        <a:t>Respiratory Monoclonal Antibodies (RMA) PDL - Non-Preferred – To be discussed</a:t>
                      </a:r>
                      <a:r>
                        <a:rPr lang="en-US" sz="1100" b="1" i="0" u="none" strike="noStrike" baseline="0" dirty="0" smtClean="0">
                          <a:solidFill>
                            <a:srgbClr val="000000"/>
                          </a:solidFill>
                          <a:effectLst/>
                          <a:latin typeface="Calibri" panose="020F0502020204030204" pitchFamily="34" charset="0"/>
                        </a:rPr>
                        <a:t> today</a:t>
                      </a:r>
                    </a:p>
                    <a:p>
                      <a:pPr algn="l" fontAlgn="t"/>
                      <a:endParaRPr lang="en-US" sz="11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146943510"/>
                  </a:ext>
                </a:extLst>
              </a:tr>
            </a:tbl>
          </a:graphicData>
        </a:graphic>
      </p:graphicFrame>
    </p:spTree>
    <p:extLst>
      <p:ext uri="{BB962C8B-B14F-4D97-AF65-F5344CB8AC3E}">
        <p14:creationId xmlns:p14="http://schemas.microsoft.com/office/powerpoint/2010/main" val="30941301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990600"/>
          </a:xfrm>
        </p:spPr>
        <p:txBody>
          <a:bodyPr/>
          <a:lstStyle/>
          <a:p>
            <a:pPr algn="ctr"/>
            <a:r>
              <a:rPr lang="en-US" dirty="0" smtClean="0"/>
              <a:t>New drugs – PDL Edits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35347290"/>
              </p:ext>
            </p:extLst>
          </p:nvPr>
        </p:nvGraphicFramePr>
        <p:xfrm>
          <a:off x="304800" y="1066800"/>
          <a:ext cx="8610600" cy="4882611"/>
        </p:xfrm>
        <a:graphic>
          <a:graphicData uri="http://schemas.openxmlformats.org/drawingml/2006/table">
            <a:tbl>
              <a:tblPr firstRow="1" bandRow="1">
                <a:tableStyleId>{5C22544A-7EE6-4342-B048-85BDC9FD1C3A}</a:tableStyleId>
              </a:tblPr>
              <a:tblGrid>
                <a:gridCol w="2026023">
                  <a:extLst>
                    <a:ext uri="{9D8B030D-6E8A-4147-A177-3AD203B41FA5}">
                      <a16:colId xmlns:a16="http://schemas.microsoft.com/office/drawing/2014/main" val="1049524180"/>
                    </a:ext>
                  </a:extLst>
                </a:gridCol>
                <a:gridCol w="2279277">
                  <a:extLst>
                    <a:ext uri="{9D8B030D-6E8A-4147-A177-3AD203B41FA5}">
                      <a16:colId xmlns:a16="http://schemas.microsoft.com/office/drawing/2014/main" val="3241170267"/>
                    </a:ext>
                  </a:extLst>
                </a:gridCol>
                <a:gridCol w="4305300">
                  <a:extLst>
                    <a:ext uri="{9D8B030D-6E8A-4147-A177-3AD203B41FA5}">
                      <a16:colId xmlns:a16="http://schemas.microsoft.com/office/drawing/2014/main" val="4290376005"/>
                    </a:ext>
                  </a:extLst>
                </a:gridCol>
              </a:tblGrid>
              <a:tr h="604724">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1276041">
                <a:tc>
                  <a:txBody>
                    <a:bodyPr/>
                    <a:lstStyle/>
                    <a:p>
                      <a:pPr algn="l" fontAlgn="t"/>
                      <a:r>
                        <a:rPr lang="en-US" sz="1100" b="0" i="0" u="none" strike="noStrike" dirty="0" err="1" smtClean="0">
                          <a:solidFill>
                            <a:srgbClr val="000000"/>
                          </a:solidFill>
                          <a:effectLst/>
                          <a:latin typeface="Calibri" panose="020F0502020204030204" pitchFamily="34" charset="0"/>
                        </a:rPr>
                        <a:t>Biktarvy</a:t>
                      </a:r>
                      <a:r>
                        <a:rPr lang="en-US" sz="1100" b="0" i="0" u="none" strike="noStrike" dirty="0" smtClean="0">
                          <a:solidFill>
                            <a:srgbClr val="000000"/>
                          </a:solidFill>
                          <a:effectLst/>
                          <a:latin typeface="Calibri" panose="020F0502020204030204" pitchFamily="34" charset="0"/>
                        </a:rPr>
                        <a:t> 30-120-15mg</a:t>
                      </a:r>
                      <a:r>
                        <a:rPr lang="en-US" sz="1100" b="0" i="0" u="none" strike="noStrike" baseline="0" dirty="0" smtClean="0">
                          <a:solidFill>
                            <a:srgbClr val="000000"/>
                          </a:solidFill>
                          <a:effectLst/>
                          <a:latin typeface="Calibri" panose="020F0502020204030204" pitchFamily="34" charset="0"/>
                        </a:rPr>
                        <a:t> Tablet</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Bictegravir</a:t>
                      </a:r>
                      <a:r>
                        <a:rPr lang="en-US" sz="1100" b="0" i="0" u="none" strike="noStrike" dirty="0" smtClean="0">
                          <a:solidFill>
                            <a:srgbClr val="000000"/>
                          </a:solidFill>
                          <a:effectLst/>
                          <a:latin typeface="Calibri" panose="020F0502020204030204" pitchFamily="34" charset="0"/>
                        </a:rPr>
                        <a:t>/</a:t>
                      </a:r>
                      <a:r>
                        <a:rPr lang="en-US" sz="1100" b="0" i="0" u="none" strike="noStrike" dirty="0" err="1" smtClean="0">
                          <a:solidFill>
                            <a:srgbClr val="000000"/>
                          </a:solidFill>
                          <a:effectLst/>
                          <a:latin typeface="Calibri" panose="020F0502020204030204" pitchFamily="34" charset="0"/>
                        </a:rPr>
                        <a:t>Emtricitabine</a:t>
                      </a:r>
                      <a:r>
                        <a:rPr lang="en-US" sz="1100" b="0" i="0" u="none" strike="noStrike" dirty="0" smtClean="0">
                          <a:solidFill>
                            <a:srgbClr val="000000"/>
                          </a:solidFill>
                          <a:effectLst/>
                          <a:latin typeface="Calibri" panose="020F0502020204030204" pitchFamily="34" charset="0"/>
                        </a:rPr>
                        <a:t>/</a:t>
                      </a:r>
                      <a:r>
                        <a:rPr lang="en-US" sz="1100" b="0" i="0" u="none" strike="noStrike" dirty="0" err="1" smtClean="0">
                          <a:solidFill>
                            <a:srgbClr val="000000"/>
                          </a:solidFill>
                          <a:effectLst/>
                          <a:latin typeface="Calibri" panose="020F0502020204030204" pitchFamily="34" charset="0"/>
                        </a:rPr>
                        <a:t>Tenofovir</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Alafenamide</a:t>
                      </a:r>
                      <a:r>
                        <a:rPr lang="en-US" sz="1100" b="0" i="0" u="none" strike="noStrike" dirty="0">
                          <a:solidFill>
                            <a:srgbClr val="000000"/>
                          </a:solidFill>
                          <a:effectLst/>
                          <a:latin typeface="Calibri" panose="020F0502020204030204" pitchFamily="34" charset="0"/>
                        </a:rPr>
                        <a:t/>
                      </a:r>
                      <a:br>
                        <a:rPr lang="en-US" sz="1100" b="0" i="0" u="none" strike="noStrike" dirty="0">
                          <a:solidFill>
                            <a:srgbClr val="000000"/>
                          </a:solidFill>
                          <a:effectLst/>
                          <a:latin typeface="Calibri" panose="020F0502020204030204" pitchFamily="34" charset="0"/>
                        </a:rPr>
                      </a:b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as a complete regimen for the treatment of HIV-1 infection in adults and pediatric patients weighing at least 14 kg who have no antiretroviral treatment history or to replace the current antiretroviral regimen in those who are </a:t>
                      </a:r>
                      <a:r>
                        <a:rPr lang="en-US" sz="1100" b="0" i="0" u="none" strike="noStrike" dirty="0" err="1" smtClean="0">
                          <a:solidFill>
                            <a:srgbClr val="000000"/>
                          </a:solidFill>
                          <a:effectLst/>
                          <a:latin typeface="Calibri" panose="020F0502020204030204" pitchFamily="34" charset="0"/>
                        </a:rPr>
                        <a:t>virologically</a:t>
                      </a:r>
                      <a:r>
                        <a:rPr lang="en-US" sz="1100" b="0" i="0" u="none" strike="noStrike" dirty="0" smtClean="0">
                          <a:solidFill>
                            <a:srgbClr val="000000"/>
                          </a:solidFill>
                          <a:effectLst/>
                          <a:latin typeface="Calibri" panose="020F0502020204030204" pitchFamily="34" charset="0"/>
                        </a:rPr>
                        <a:t> suppressed (HIV-1 RNA less than 50 copies per mL) on a stable antiretroviral regimen</a:t>
                      </a:r>
                      <a:r>
                        <a:rPr lang="en-US" sz="1100" b="0" i="0" u="none" strike="noStrike" baseline="0" dirty="0" smtClean="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with no history of treatment failure and no known substitutions</a:t>
                      </a:r>
                      <a:r>
                        <a:rPr lang="en-US" sz="1100" b="0" i="0" u="none" strike="noStrike" baseline="0" dirty="0" smtClean="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associated with resistance to the individual components of BIKTARVY.</a:t>
                      </a:r>
                    </a:p>
                    <a:p>
                      <a:pPr algn="l" fontAlgn="t"/>
                      <a:r>
                        <a:rPr lang="en-US" sz="1100" b="1" i="0" u="none" strike="noStrike" dirty="0" smtClean="0">
                          <a:solidFill>
                            <a:srgbClr val="000000"/>
                          </a:solidFill>
                          <a:effectLst/>
                          <a:latin typeface="Calibri" panose="020F0502020204030204" pitchFamily="34" charset="0"/>
                        </a:rPr>
                        <a:t>Antiretroviral</a:t>
                      </a:r>
                      <a:r>
                        <a:rPr lang="en-US" sz="1100" b="1" i="0" u="none" strike="noStrike" baseline="0" dirty="0" smtClean="0">
                          <a:solidFill>
                            <a:srgbClr val="000000"/>
                          </a:solidFill>
                          <a:effectLst/>
                          <a:latin typeface="Calibri" panose="020F0502020204030204" pitchFamily="34" charset="0"/>
                        </a:rPr>
                        <a:t> Therapy (ART) PDL</a:t>
                      </a:r>
                      <a:r>
                        <a:rPr lang="en-US" sz="1100" b="1" i="0" u="none" strike="noStrike" dirty="0" smtClean="0">
                          <a:solidFill>
                            <a:srgbClr val="000000"/>
                          </a:solidFill>
                          <a:effectLst/>
                          <a:latin typeface="Calibri" panose="020F0502020204030204" pitchFamily="34" charset="0"/>
                        </a:rPr>
                        <a:t> – Preferred</a:t>
                      </a:r>
                    </a:p>
                    <a:p>
                      <a:pPr algn="l" fontAlgn="t"/>
                      <a:endParaRPr lang="en-US" sz="11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33683311"/>
                  </a:ext>
                </a:extLst>
              </a:tr>
              <a:tr h="642520">
                <a:tc>
                  <a:txBody>
                    <a:bodyPr/>
                    <a:lstStyle/>
                    <a:p>
                      <a:pPr algn="l" fontAlgn="t"/>
                      <a:r>
                        <a:rPr lang="en-US" sz="1100" b="0" i="0" u="none" strike="noStrike" dirty="0" err="1" smtClean="0">
                          <a:solidFill>
                            <a:srgbClr val="000000"/>
                          </a:solidFill>
                          <a:effectLst/>
                          <a:latin typeface="Calibri" panose="020F0502020204030204" pitchFamily="34" charset="0"/>
                        </a:rPr>
                        <a:t>Elyxyb</a:t>
                      </a:r>
                      <a:r>
                        <a:rPr lang="en-US" sz="1100" b="0" i="0" u="none" strike="noStrike" dirty="0" smtClean="0">
                          <a:solidFill>
                            <a:srgbClr val="000000"/>
                          </a:solidFill>
                          <a:effectLst/>
                          <a:latin typeface="Calibri" panose="020F0502020204030204" pitchFamily="34" charset="0"/>
                        </a:rPr>
                        <a:t> 120mg/4.8ml Solution</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Celecoxib</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acute treatment of migraine with or without aura in adults.</a:t>
                      </a:r>
                    </a:p>
                    <a:p>
                      <a:pPr algn="l" fontAlgn="t"/>
                      <a:r>
                        <a:rPr lang="en-US" sz="1100" b="1" i="0" u="none" strike="noStrike" dirty="0" smtClean="0">
                          <a:solidFill>
                            <a:srgbClr val="000000"/>
                          </a:solidFill>
                          <a:effectLst/>
                          <a:latin typeface="Calibri" panose="020F0502020204030204" pitchFamily="34" charset="0"/>
                        </a:rPr>
                        <a:t>NSAID Agents PDL - Non-Preferred</a:t>
                      </a: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1" i="0" u="none" strike="noStrike" dirty="0" smtClean="0">
                          <a:solidFill>
                            <a:srgbClr val="000000"/>
                          </a:solidFill>
                          <a:effectLst/>
                          <a:latin typeface="Calibri" panose="020F0502020204030204" pitchFamily="34" charset="0"/>
                        </a:rPr>
                        <a:t>Must provide a letter of medical necessity as to why participant cannot use the</a:t>
                      </a:r>
                      <a:r>
                        <a:rPr lang="en-US" sz="1100" b="1" i="0" u="none" strike="noStrike" baseline="0" dirty="0" smtClean="0">
                          <a:solidFill>
                            <a:srgbClr val="000000"/>
                          </a:solidFill>
                          <a:effectLst/>
                          <a:latin typeface="Calibri" panose="020F0502020204030204" pitchFamily="34" charset="0"/>
                        </a:rPr>
                        <a:t> capsules. </a:t>
                      </a:r>
                      <a:endParaRPr lang="en-US" sz="1100" b="1" i="0" u="none" strike="noStrike" dirty="0" smtClean="0">
                        <a:solidFill>
                          <a:srgbClr val="000000"/>
                        </a:solidFill>
                        <a:effectLst/>
                        <a:latin typeface="Calibri" panose="020F0502020204030204" pitchFamily="34" charset="0"/>
                      </a:endParaRPr>
                    </a:p>
                    <a:p>
                      <a:pPr algn="l" fontAlgn="t"/>
                      <a:endParaRPr lang="en-US" sz="11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159629707"/>
                  </a:ext>
                </a:extLst>
              </a:tr>
              <a:tr h="800900">
                <a:tc>
                  <a:txBody>
                    <a:bodyPr/>
                    <a:lstStyle/>
                    <a:p>
                      <a:pPr algn="l" fontAlgn="t"/>
                      <a:r>
                        <a:rPr lang="en-US" sz="1100" b="0" i="0" u="none" strike="noStrike" dirty="0" err="1" smtClean="0">
                          <a:solidFill>
                            <a:srgbClr val="000000"/>
                          </a:solidFill>
                          <a:effectLst/>
                          <a:latin typeface="Calibri" panose="020F0502020204030204" pitchFamily="34" charset="0"/>
                        </a:rPr>
                        <a:t>Epclusa</a:t>
                      </a:r>
                      <a:r>
                        <a:rPr lang="en-US" sz="1100" b="0" i="0" u="none" strike="noStrike" dirty="0" smtClean="0">
                          <a:solidFill>
                            <a:srgbClr val="000000"/>
                          </a:solidFill>
                          <a:effectLst/>
                          <a:latin typeface="Calibri" panose="020F0502020204030204" pitchFamily="34" charset="0"/>
                        </a:rPr>
                        <a:t> 150-37.5mg Pellet Packet</a:t>
                      </a:r>
                    </a:p>
                    <a:p>
                      <a:pPr algn="l" fontAlgn="t"/>
                      <a:r>
                        <a:rPr lang="en-US" sz="1100" b="0" i="0" u="none" strike="noStrike" dirty="0" err="1" smtClean="0">
                          <a:solidFill>
                            <a:srgbClr val="000000"/>
                          </a:solidFill>
                          <a:effectLst/>
                          <a:latin typeface="Calibri" panose="020F0502020204030204" pitchFamily="34" charset="0"/>
                        </a:rPr>
                        <a:t>Epclusa</a:t>
                      </a:r>
                      <a:r>
                        <a:rPr lang="en-US" sz="1100" b="0" i="0" u="none" strike="noStrike" dirty="0" smtClean="0">
                          <a:solidFill>
                            <a:srgbClr val="000000"/>
                          </a:solidFill>
                          <a:effectLst/>
                          <a:latin typeface="Calibri" panose="020F0502020204030204" pitchFamily="34" charset="0"/>
                        </a:rPr>
                        <a:t> 200-50mg Pellet Packet</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Sofosbuvir</a:t>
                      </a:r>
                      <a:r>
                        <a:rPr lang="en-US" sz="1100" b="0" i="0" u="none" strike="noStrike" dirty="0" smtClean="0">
                          <a:solidFill>
                            <a:srgbClr val="000000"/>
                          </a:solidFill>
                          <a:effectLst/>
                          <a:latin typeface="Calibri" panose="020F0502020204030204" pitchFamily="34" charset="0"/>
                        </a:rPr>
                        <a:t>/</a:t>
                      </a:r>
                      <a:r>
                        <a:rPr lang="en-US" sz="1100" b="0" i="0" u="none" strike="noStrike" dirty="0" err="1" smtClean="0">
                          <a:solidFill>
                            <a:srgbClr val="000000"/>
                          </a:solidFill>
                          <a:effectLst/>
                          <a:latin typeface="Calibri" panose="020F0502020204030204" pitchFamily="34" charset="0"/>
                        </a:rPr>
                        <a:t>Velpatasvir</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adults and pediatric patients 3 years of age and older with chronic HCV genotype 1, 2, 3, 4, 5, or 6 infection:</a:t>
                      </a:r>
                    </a:p>
                    <a:p>
                      <a:pPr algn="l" fontAlgn="t"/>
                      <a:r>
                        <a:rPr lang="en-US" sz="1100" b="0" i="0" u="none" strike="noStrike" dirty="0" smtClean="0">
                          <a:solidFill>
                            <a:srgbClr val="000000"/>
                          </a:solidFill>
                          <a:effectLst/>
                          <a:latin typeface="Calibri" panose="020F0502020204030204" pitchFamily="34" charset="0"/>
                        </a:rPr>
                        <a:t>•  Without cirrhosis or with compensated cirrhosis.</a:t>
                      </a:r>
                    </a:p>
                    <a:p>
                      <a:pPr algn="l" fontAlgn="t"/>
                      <a:r>
                        <a:rPr lang="en-US" sz="1100" b="0" i="0" u="none" strike="noStrike" dirty="0" smtClean="0">
                          <a:solidFill>
                            <a:srgbClr val="000000"/>
                          </a:solidFill>
                          <a:effectLst/>
                          <a:latin typeface="Calibri" panose="020F0502020204030204" pitchFamily="34" charset="0"/>
                        </a:rPr>
                        <a:t>•  With decompensated cirrhosis for use in combination with</a:t>
                      </a:r>
                      <a:r>
                        <a:rPr lang="en-US" sz="1100" b="0" i="0" u="none" strike="noStrike" baseline="0" dirty="0" smtClean="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ribavirin.</a:t>
                      </a: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1" i="0" u="none" strike="noStrike" dirty="0" smtClean="0">
                          <a:solidFill>
                            <a:srgbClr val="000000"/>
                          </a:solidFill>
                          <a:effectLst/>
                          <a:latin typeface="Calibri" panose="020F0502020204030204" pitchFamily="34" charset="0"/>
                        </a:rPr>
                        <a:t>Hepatitis C Agents PDL - Non-Preferred </a:t>
                      </a:r>
                      <a:r>
                        <a:rPr lang="en-US" sz="1100" b="1" i="0" u="none" strike="noStrike" baseline="0" dirty="0" smtClean="0">
                          <a:solidFill>
                            <a:srgbClr val="000000"/>
                          </a:solidFill>
                          <a:effectLst/>
                          <a:latin typeface="Calibri" panose="020F0502020204030204" pitchFamily="34" charset="0"/>
                        </a:rPr>
                        <a:t>– To be discussed today</a:t>
                      </a:r>
                      <a:endParaRPr lang="en-US" sz="1100" b="1" i="0" u="none" strike="noStrike" dirty="0" smtClean="0">
                        <a:solidFill>
                          <a:srgbClr val="000000"/>
                        </a:solidFill>
                        <a:effectLst/>
                        <a:latin typeface="Calibri" panose="020F0502020204030204" pitchFamily="34" charset="0"/>
                      </a:endParaRPr>
                    </a:p>
                    <a:p>
                      <a:pPr algn="l" fontAlgn="t"/>
                      <a:endParaRPr lang="en-US" sz="11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765195934"/>
                  </a:ext>
                </a:extLst>
              </a:tr>
              <a:tr h="693516">
                <a:tc>
                  <a:txBody>
                    <a:bodyPr/>
                    <a:lstStyle/>
                    <a:p>
                      <a:pPr algn="l" fontAlgn="t"/>
                      <a:r>
                        <a:rPr lang="en-US" sz="1100" b="0" i="0" u="none" strike="noStrike" dirty="0" err="1" smtClean="0">
                          <a:solidFill>
                            <a:srgbClr val="000000"/>
                          </a:solidFill>
                          <a:effectLst/>
                          <a:latin typeface="Calibri" panose="020F0502020204030204" pitchFamily="34" charset="0"/>
                        </a:rPr>
                        <a:t>Gvoke</a:t>
                      </a:r>
                      <a:r>
                        <a:rPr lang="en-US" sz="1100" b="0" i="0" u="none" strike="noStrike" dirty="0" smtClean="0">
                          <a:solidFill>
                            <a:srgbClr val="000000"/>
                          </a:solidFill>
                          <a:effectLst/>
                          <a:latin typeface="Calibri" panose="020F0502020204030204" pitchFamily="34" charset="0"/>
                        </a:rPr>
                        <a:t> 1mg/0.2ml Kit</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Glucagon </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severe hypoglycemia in pediatric and adult patients with diabetes ages 2 years and older. </a:t>
                      </a:r>
                    </a:p>
                    <a:p>
                      <a:pPr algn="l" fontAlgn="t"/>
                      <a:r>
                        <a:rPr lang="en-US" sz="1100" b="1" i="0" u="none" strike="noStrike" dirty="0" smtClean="0">
                          <a:solidFill>
                            <a:srgbClr val="000000"/>
                          </a:solidFill>
                          <a:effectLst/>
                          <a:latin typeface="Calibri" panose="020F0502020204030204" pitchFamily="34" charset="0"/>
                        </a:rPr>
                        <a:t>Glucagon Agents PDL - Non-Preferred</a:t>
                      </a:r>
                    </a:p>
                    <a:p>
                      <a:pPr algn="l" fontAlgn="t"/>
                      <a:endParaRPr lang="en-US" sz="11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66828458"/>
                  </a:ext>
                </a:extLst>
              </a:tr>
            </a:tbl>
          </a:graphicData>
        </a:graphic>
      </p:graphicFrame>
      <p:sp>
        <p:nvSpPr>
          <p:cNvPr id="4" name="Slide Number Placeholder 3"/>
          <p:cNvSpPr>
            <a:spLocks noGrp="1"/>
          </p:cNvSpPr>
          <p:nvPr>
            <p:ph type="sldNum" sz="quarter" idx="12"/>
          </p:nvPr>
        </p:nvSpPr>
        <p:spPr/>
        <p:txBody>
          <a:bodyPr/>
          <a:lstStyle/>
          <a:p>
            <a:fld id="{A001C670-DC88-4376-AA6B-FD9548DDC9F2}" type="slidenum">
              <a:rPr lang="en-US" smtClean="0"/>
              <a:pPr/>
              <a:t>4</a:t>
            </a:fld>
            <a:endParaRPr lang="en-US" dirty="0"/>
          </a:p>
        </p:txBody>
      </p:sp>
    </p:spTree>
    <p:extLst>
      <p:ext uri="{BB962C8B-B14F-4D97-AF65-F5344CB8AC3E}">
        <p14:creationId xmlns:p14="http://schemas.microsoft.com/office/powerpoint/2010/main" val="1815195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4141"/>
            <a:ext cx="8610600" cy="810259"/>
          </a:xfrm>
        </p:spPr>
        <p:txBody>
          <a:bodyPr/>
          <a:lstStyle/>
          <a:p>
            <a:pPr algn="ctr"/>
            <a:r>
              <a:rPr lang="en-US" dirty="0" smtClean="0"/>
              <a:t>New drugs – PDL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5</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3195849"/>
              </p:ext>
            </p:extLst>
          </p:nvPr>
        </p:nvGraphicFramePr>
        <p:xfrm>
          <a:off x="152400" y="878457"/>
          <a:ext cx="8858249" cy="2682836"/>
        </p:xfrm>
        <a:graphic>
          <a:graphicData uri="http://schemas.openxmlformats.org/drawingml/2006/table">
            <a:tbl>
              <a:tblPr firstRow="1" bandRow="1">
                <a:tableStyleId>{5C22544A-7EE6-4342-B048-85BDC9FD1C3A}</a:tableStyleId>
              </a:tblPr>
              <a:tblGrid>
                <a:gridCol w="1879022">
                  <a:extLst>
                    <a:ext uri="{9D8B030D-6E8A-4147-A177-3AD203B41FA5}">
                      <a16:colId xmlns:a16="http://schemas.microsoft.com/office/drawing/2014/main" val="1049524180"/>
                    </a:ext>
                  </a:extLst>
                </a:gridCol>
                <a:gridCol w="1610591">
                  <a:extLst>
                    <a:ext uri="{9D8B030D-6E8A-4147-A177-3AD203B41FA5}">
                      <a16:colId xmlns:a16="http://schemas.microsoft.com/office/drawing/2014/main" val="3241170267"/>
                    </a:ext>
                  </a:extLst>
                </a:gridCol>
                <a:gridCol w="5368636">
                  <a:extLst>
                    <a:ext uri="{9D8B030D-6E8A-4147-A177-3AD203B41FA5}">
                      <a16:colId xmlns:a16="http://schemas.microsoft.com/office/drawing/2014/main" val="4290376005"/>
                    </a:ext>
                  </a:extLst>
                </a:gridCol>
              </a:tblGrid>
              <a:tr h="607737">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656334">
                <a:tc>
                  <a:txBody>
                    <a:bodyPr/>
                    <a:lstStyle/>
                    <a:p>
                      <a:pPr algn="l" fontAlgn="t"/>
                      <a:r>
                        <a:rPr lang="en-US" sz="1100" b="0" i="0" u="none" strike="noStrike" dirty="0" err="1" smtClean="0">
                          <a:solidFill>
                            <a:srgbClr val="000000"/>
                          </a:solidFill>
                          <a:effectLst/>
                          <a:latin typeface="Calibri" panose="020F0502020204030204" pitchFamily="34" charset="0"/>
                        </a:rPr>
                        <a:t>Livmarli</a:t>
                      </a:r>
                      <a:r>
                        <a:rPr lang="en-US" sz="1100" b="0" i="0" u="none" strike="noStrike" dirty="0" smtClean="0">
                          <a:solidFill>
                            <a:srgbClr val="000000"/>
                          </a:solidFill>
                          <a:effectLst/>
                          <a:latin typeface="Calibri" panose="020F0502020204030204" pitchFamily="34" charset="0"/>
                        </a:rPr>
                        <a:t> 9.5mg/ml Solution</a:t>
                      </a:r>
                      <a:r>
                        <a:rPr lang="en-US" sz="1100" b="0" i="0" u="none" strike="noStrike" baseline="0" dirty="0" smtClean="0">
                          <a:solidFill>
                            <a:srgbClr val="000000"/>
                          </a:solidFill>
                          <a:effectLst/>
                          <a:latin typeface="Calibri" panose="020F0502020204030204" pitchFamily="34" charset="0"/>
                        </a:rPr>
                        <a:t> </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Maralixibat</a:t>
                      </a:r>
                      <a:r>
                        <a:rPr lang="en-US" sz="1100" b="0" i="0" u="none" strike="noStrike" dirty="0" smtClean="0">
                          <a:solidFill>
                            <a:srgbClr val="000000"/>
                          </a:solidFill>
                          <a:effectLst/>
                          <a:latin typeface="Calibri" panose="020F0502020204030204" pitchFamily="34" charset="0"/>
                        </a:rPr>
                        <a:t> Chloride </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a:t>
                      </a:r>
                      <a:r>
                        <a:rPr lang="en-US" sz="1100" b="0" i="0" u="none" strike="noStrike" dirty="0" err="1" smtClean="0">
                          <a:solidFill>
                            <a:srgbClr val="000000"/>
                          </a:solidFill>
                          <a:effectLst/>
                          <a:latin typeface="Calibri" panose="020F0502020204030204" pitchFamily="34" charset="0"/>
                        </a:rPr>
                        <a:t>cholestatic</a:t>
                      </a:r>
                      <a:r>
                        <a:rPr lang="en-US" sz="1100" b="0" i="0" u="none" strike="noStrike" dirty="0" smtClean="0">
                          <a:solidFill>
                            <a:srgbClr val="000000"/>
                          </a:solidFill>
                          <a:effectLst/>
                          <a:latin typeface="Calibri" panose="020F0502020204030204" pitchFamily="34" charset="0"/>
                        </a:rPr>
                        <a:t> pruritus in patients with </a:t>
                      </a:r>
                      <a:r>
                        <a:rPr lang="en-US" sz="1100" b="0" i="0" u="none" strike="noStrike" dirty="0" err="1" smtClean="0">
                          <a:solidFill>
                            <a:srgbClr val="000000"/>
                          </a:solidFill>
                          <a:effectLst/>
                          <a:latin typeface="Calibri" panose="020F0502020204030204" pitchFamily="34" charset="0"/>
                        </a:rPr>
                        <a:t>Alagille</a:t>
                      </a:r>
                      <a:r>
                        <a:rPr lang="en-US" sz="1100" b="0" i="0" u="none" strike="noStrike" dirty="0" smtClean="0">
                          <a:solidFill>
                            <a:srgbClr val="000000"/>
                          </a:solidFill>
                          <a:effectLst/>
                          <a:latin typeface="Calibri" panose="020F0502020204030204" pitchFamily="34" charset="0"/>
                        </a:rPr>
                        <a:t> syndrome (ALGS) 1 year of age and older.</a:t>
                      </a:r>
                    </a:p>
                    <a:p>
                      <a:pPr algn="l" fontAlgn="t"/>
                      <a:r>
                        <a:rPr lang="en-US" sz="1100" b="1" i="0" u="none" strike="noStrike" dirty="0" smtClean="0">
                          <a:solidFill>
                            <a:srgbClr val="000000"/>
                          </a:solidFill>
                          <a:effectLst/>
                          <a:latin typeface="Calibri" panose="020F0502020204030204" pitchFamily="34" charset="0"/>
                        </a:rPr>
                        <a:t>Bile Salt</a:t>
                      </a:r>
                      <a:r>
                        <a:rPr lang="en-US" sz="1100" b="1" i="0" u="none" strike="noStrike" baseline="0" dirty="0" smtClean="0">
                          <a:solidFill>
                            <a:srgbClr val="000000"/>
                          </a:solidFill>
                          <a:effectLst/>
                          <a:latin typeface="Calibri" panose="020F0502020204030204" pitchFamily="34" charset="0"/>
                        </a:rPr>
                        <a:t> Agents PDL – Non-Preferred </a:t>
                      </a:r>
                    </a:p>
                    <a:p>
                      <a:pPr algn="l" fontAlgn="t"/>
                      <a:endParaRPr lang="en-US" sz="1100" b="1" i="0" u="none" strike="noStrike" dirty="0" smtClean="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33683311"/>
                  </a:ext>
                </a:extLst>
              </a:tr>
              <a:tr h="1362671">
                <a:tc>
                  <a:txBody>
                    <a:bodyPr/>
                    <a:lstStyle/>
                    <a:p>
                      <a:pPr algn="l" fontAlgn="t"/>
                      <a:r>
                        <a:rPr lang="en-US" sz="1100" b="0" i="0" u="none" strike="noStrike" dirty="0" err="1" smtClean="0">
                          <a:solidFill>
                            <a:srgbClr val="000000"/>
                          </a:solidFill>
                          <a:effectLst/>
                          <a:latin typeface="Calibri" panose="020F0502020204030204" pitchFamily="34" charset="0"/>
                        </a:rPr>
                        <a:t>Mavyret</a:t>
                      </a:r>
                      <a:r>
                        <a:rPr lang="en-US" sz="1100" b="0" i="0" u="none" strike="noStrike" dirty="0" smtClean="0">
                          <a:solidFill>
                            <a:srgbClr val="000000"/>
                          </a:solidFill>
                          <a:effectLst/>
                          <a:latin typeface="Calibri" panose="020F0502020204030204" pitchFamily="34" charset="0"/>
                        </a:rPr>
                        <a:t> 50-20mg Pellet Packet</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Glecaprevir</a:t>
                      </a:r>
                      <a:r>
                        <a:rPr lang="en-US" sz="1100" b="0" i="0" u="none" strike="noStrike" dirty="0" smtClean="0">
                          <a:solidFill>
                            <a:srgbClr val="000000"/>
                          </a:solidFill>
                          <a:effectLst/>
                          <a:latin typeface="Calibri" panose="020F0502020204030204" pitchFamily="34" charset="0"/>
                        </a:rPr>
                        <a:t>/</a:t>
                      </a:r>
                      <a:r>
                        <a:rPr lang="en-US" sz="1100" b="0" i="0" u="none" strike="noStrike" dirty="0" err="1" smtClean="0">
                          <a:solidFill>
                            <a:srgbClr val="000000"/>
                          </a:solidFill>
                          <a:effectLst/>
                          <a:latin typeface="Calibri" panose="020F0502020204030204" pitchFamily="34" charset="0"/>
                        </a:rPr>
                        <a:t>Pibrentasvir</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a:t>
                      </a:r>
                      <a:r>
                        <a:rPr lang="en-US" sz="1100" b="0" i="0" u="none" strike="noStrike" baseline="0" dirty="0" smtClean="0">
                          <a:solidFill>
                            <a:srgbClr val="000000"/>
                          </a:solidFill>
                          <a:effectLst/>
                          <a:latin typeface="Calibri" panose="020F0502020204030204" pitchFamily="34" charset="0"/>
                        </a:rPr>
                        <a:t> of</a:t>
                      </a:r>
                      <a:r>
                        <a:rPr lang="en-US" sz="1100" b="0" i="0" u="none" strike="noStrike" dirty="0" smtClean="0">
                          <a:solidFill>
                            <a:srgbClr val="000000"/>
                          </a:solidFill>
                          <a:effectLst/>
                          <a:latin typeface="Calibri" panose="020F0502020204030204" pitchFamily="34" charset="0"/>
                        </a:rPr>
                        <a:t>: </a:t>
                      </a:r>
                    </a:p>
                    <a:p>
                      <a:pPr algn="l" fontAlgn="t"/>
                      <a:r>
                        <a:rPr lang="en-US" sz="1100" b="0" i="0" u="none" strike="noStrike" dirty="0" smtClean="0">
                          <a:solidFill>
                            <a:srgbClr val="000000"/>
                          </a:solidFill>
                          <a:effectLst/>
                          <a:latin typeface="Calibri" panose="020F0502020204030204" pitchFamily="34" charset="0"/>
                        </a:rPr>
                        <a:t>• Adult and pediatric patients 3</a:t>
                      </a:r>
                      <a:r>
                        <a:rPr lang="en-US" sz="1100" b="0" i="0" u="none" strike="noStrike" baseline="0" dirty="0" smtClean="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years and older with chronic HCV genotype (GT) 1, 2, 3, 4, 5 or 6 infection without cirrhosis or with compensated cirrhosis (Child-Pugh A).</a:t>
                      </a:r>
                    </a:p>
                    <a:p>
                      <a:pPr algn="l" fontAlgn="t"/>
                      <a:r>
                        <a:rPr lang="en-US" sz="1100" b="0" i="0" u="none" strike="noStrike" dirty="0" smtClean="0">
                          <a:solidFill>
                            <a:srgbClr val="000000"/>
                          </a:solidFill>
                          <a:effectLst/>
                          <a:latin typeface="Calibri" panose="020F0502020204030204" pitchFamily="34" charset="0"/>
                        </a:rPr>
                        <a:t>• Adult and pediatric patients 3</a:t>
                      </a:r>
                      <a:r>
                        <a:rPr lang="en-US" sz="1100" b="0" i="0" u="none" strike="noStrike" baseline="0" dirty="0" smtClean="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years and older with HCV genotype 1 infection, who previously have been treated with a regimen containing an HCV NS5A inhibitor or an NS3/4A protease inhibitor, but not both.</a:t>
                      </a: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1" i="0" u="none" strike="noStrike" dirty="0" smtClean="0">
                          <a:solidFill>
                            <a:srgbClr val="000000"/>
                          </a:solidFill>
                          <a:effectLst/>
                          <a:latin typeface="Calibri" panose="020F0502020204030204" pitchFamily="34" charset="0"/>
                        </a:rPr>
                        <a:t>Hepatitis C Agents PDL - Preferred </a:t>
                      </a:r>
                      <a:r>
                        <a:rPr lang="en-US" sz="1100" b="1" i="0" u="none" strike="noStrike" baseline="0" dirty="0" smtClean="0">
                          <a:solidFill>
                            <a:srgbClr val="000000"/>
                          </a:solidFill>
                          <a:effectLst/>
                          <a:latin typeface="Calibri" panose="020F0502020204030204" pitchFamily="34" charset="0"/>
                        </a:rPr>
                        <a:t>– To be discussed today</a:t>
                      </a:r>
                    </a:p>
                    <a:p>
                      <a:pPr marL="0" marR="0" lvl="0" indent="0" algn="l" defTabSz="914400" rtl="0" eaLnBrk="1" fontAlgn="t" latinLnBrk="0" hangingPunct="1">
                        <a:lnSpc>
                          <a:spcPct val="100000"/>
                        </a:lnSpc>
                        <a:spcBef>
                          <a:spcPts val="0"/>
                        </a:spcBef>
                        <a:spcAft>
                          <a:spcPts val="0"/>
                        </a:spcAft>
                        <a:buClrTx/>
                        <a:buSzTx/>
                        <a:buFontTx/>
                        <a:buNone/>
                        <a:tabLst/>
                        <a:defRPr/>
                      </a:pPr>
                      <a:endParaRPr lang="en-US" sz="1100" b="1" i="0" u="none" strike="noStrike" dirty="0" smtClean="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551355334"/>
                  </a:ext>
                </a:extLst>
              </a:tr>
            </a:tbl>
          </a:graphicData>
        </a:graphic>
      </p:graphicFrame>
    </p:spTree>
    <p:extLst>
      <p:ext uri="{BB962C8B-B14F-4D97-AF65-F5344CB8AC3E}">
        <p14:creationId xmlns:p14="http://schemas.microsoft.com/office/powerpoint/2010/main" val="16708739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4141"/>
            <a:ext cx="8610600" cy="810259"/>
          </a:xfrm>
        </p:spPr>
        <p:txBody>
          <a:bodyPr/>
          <a:lstStyle/>
          <a:p>
            <a:pPr algn="ctr"/>
            <a:r>
              <a:rPr lang="en-US" dirty="0" smtClean="0"/>
              <a:t>New drugs – PDL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6</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2812530992"/>
              </p:ext>
            </p:extLst>
          </p:nvPr>
        </p:nvGraphicFramePr>
        <p:xfrm>
          <a:off x="190500" y="816432"/>
          <a:ext cx="8839200" cy="4210914"/>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1600200">
                  <a:extLst>
                    <a:ext uri="{9D8B030D-6E8A-4147-A177-3AD203B41FA5}">
                      <a16:colId xmlns:a16="http://schemas.microsoft.com/office/drawing/2014/main" val="3241170267"/>
                    </a:ext>
                  </a:extLst>
                </a:gridCol>
                <a:gridCol w="5334000">
                  <a:extLst>
                    <a:ext uri="{9D8B030D-6E8A-4147-A177-3AD203B41FA5}">
                      <a16:colId xmlns:a16="http://schemas.microsoft.com/office/drawing/2014/main" val="4290376005"/>
                    </a:ext>
                  </a:extLst>
                </a:gridCol>
              </a:tblGrid>
              <a:tr h="621836">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660701">
                <a:tc>
                  <a:txBody>
                    <a:bodyPr/>
                    <a:lstStyle/>
                    <a:p>
                      <a:pPr algn="l" fontAlgn="t"/>
                      <a:r>
                        <a:rPr lang="en-US" sz="1100" b="0" i="0" u="none" strike="noStrike" dirty="0" err="1" smtClean="0">
                          <a:solidFill>
                            <a:srgbClr val="000000"/>
                          </a:solidFill>
                          <a:effectLst/>
                          <a:latin typeface="Calibri" panose="020F0502020204030204" pitchFamily="34" charset="0"/>
                        </a:rPr>
                        <a:t>Qulipta</a:t>
                      </a:r>
                      <a:r>
                        <a:rPr lang="en-US" sz="1100" b="0" i="0" u="none" strike="noStrike" dirty="0" smtClean="0">
                          <a:solidFill>
                            <a:srgbClr val="000000"/>
                          </a:solidFill>
                          <a:effectLst/>
                          <a:latin typeface="Calibri" panose="020F0502020204030204" pitchFamily="34" charset="0"/>
                        </a:rPr>
                        <a:t> 10mg</a:t>
                      </a:r>
                      <a:r>
                        <a:rPr lang="en-US" sz="1100" b="0" i="0" u="none" strike="noStrike" baseline="0" dirty="0" smtClean="0">
                          <a:solidFill>
                            <a:srgbClr val="000000"/>
                          </a:solidFill>
                          <a:effectLst/>
                          <a:latin typeface="Calibri" panose="020F0502020204030204" pitchFamily="34" charset="0"/>
                        </a:rPr>
                        <a:t> Tablet</a:t>
                      </a:r>
                      <a:endParaRPr lang="en-US" sz="1100" b="0" i="0" u="none" strike="noStrike" dirty="0" smtClean="0">
                        <a:solidFill>
                          <a:srgbClr val="000000"/>
                        </a:solidFill>
                        <a:effectLst/>
                        <a:latin typeface="Calibri" panose="020F0502020204030204" pitchFamily="34" charset="0"/>
                      </a:endParaRPr>
                    </a:p>
                    <a:p>
                      <a:pPr algn="l" fontAlgn="t"/>
                      <a:r>
                        <a:rPr lang="en-US" sz="1100" b="0" i="0" u="none" strike="noStrike" dirty="0" err="1" smtClean="0">
                          <a:solidFill>
                            <a:srgbClr val="000000"/>
                          </a:solidFill>
                          <a:effectLst/>
                          <a:latin typeface="Calibri" panose="020F0502020204030204" pitchFamily="34" charset="0"/>
                        </a:rPr>
                        <a:t>Qulipta</a:t>
                      </a:r>
                      <a:r>
                        <a:rPr lang="en-US" sz="1100" b="0" i="0" u="none" strike="noStrike" dirty="0" smtClean="0">
                          <a:solidFill>
                            <a:srgbClr val="000000"/>
                          </a:solidFill>
                          <a:effectLst/>
                          <a:latin typeface="Calibri" panose="020F0502020204030204" pitchFamily="34" charset="0"/>
                        </a:rPr>
                        <a:t> 30mg Tablet</a:t>
                      </a:r>
                    </a:p>
                    <a:p>
                      <a:pPr algn="l" fontAlgn="t"/>
                      <a:r>
                        <a:rPr lang="en-US" sz="1100" b="0" i="0" u="none" strike="noStrike" dirty="0" err="1" smtClean="0">
                          <a:solidFill>
                            <a:srgbClr val="000000"/>
                          </a:solidFill>
                          <a:effectLst/>
                          <a:latin typeface="Calibri" panose="020F0502020204030204" pitchFamily="34" charset="0"/>
                        </a:rPr>
                        <a:t>Qulipta</a:t>
                      </a:r>
                      <a:r>
                        <a:rPr lang="en-US" sz="1100" b="0" i="0" u="none" strike="noStrike" dirty="0" smtClean="0">
                          <a:solidFill>
                            <a:srgbClr val="000000"/>
                          </a:solidFill>
                          <a:effectLst/>
                          <a:latin typeface="Calibri" panose="020F0502020204030204" pitchFamily="34" charset="0"/>
                        </a:rPr>
                        <a:t> 60mg Tablet</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Atogepant</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preventive treatment of episodic migraine in adults.</a:t>
                      </a:r>
                    </a:p>
                    <a:p>
                      <a:pPr algn="l" fontAlgn="t"/>
                      <a:r>
                        <a:rPr lang="en-US" sz="1100" b="1" i="0" u="none" strike="noStrike" dirty="0" smtClean="0">
                          <a:solidFill>
                            <a:srgbClr val="000000"/>
                          </a:solidFill>
                          <a:effectLst/>
                          <a:latin typeface="Calibri" panose="020F0502020204030204" pitchFamily="34" charset="0"/>
                        </a:rPr>
                        <a:t>CGRP Agents PDL - Non-Preferred</a:t>
                      </a:r>
                    </a:p>
                    <a:p>
                      <a:pPr algn="l" fontAlgn="t"/>
                      <a:endParaRPr lang="en-US" sz="11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146943510"/>
                  </a:ext>
                </a:extLst>
              </a:tr>
              <a:tr h="660701">
                <a:tc>
                  <a:txBody>
                    <a:bodyPr/>
                    <a:lstStyle/>
                    <a:p>
                      <a:pPr algn="l" fontAlgn="t"/>
                      <a:r>
                        <a:rPr lang="en-US" sz="1100" b="0" i="0" u="none" strike="noStrike" dirty="0" err="1" smtClean="0">
                          <a:solidFill>
                            <a:srgbClr val="000000"/>
                          </a:solidFill>
                          <a:effectLst/>
                          <a:latin typeface="Calibri" panose="020F0502020204030204" pitchFamily="34" charset="0"/>
                        </a:rPr>
                        <a:t>Semglee</a:t>
                      </a:r>
                      <a:r>
                        <a:rPr lang="en-US" sz="1100" b="0" i="0" u="none" strike="noStrike" dirty="0" smtClean="0">
                          <a:solidFill>
                            <a:srgbClr val="000000"/>
                          </a:solidFill>
                          <a:effectLst/>
                          <a:latin typeface="Calibri" panose="020F0502020204030204" pitchFamily="34" charset="0"/>
                        </a:rPr>
                        <a:t> 100unit/ml Vial</a:t>
                      </a:r>
                    </a:p>
                    <a:p>
                      <a:pPr algn="l" fontAlgn="t"/>
                      <a:r>
                        <a:rPr lang="en-US" sz="1100" b="0" i="0" u="none" strike="noStrike" dirty="0" err="1" smtClean="0">
                          <a:solidFill>
                            <a:srgbClr val="000000"/>
                          </a:solidFill>
                          <a:effectLst/>
                          <a:latin typeface="Calibri" panose="020F0502020204030204" pitchFamily="34" charset="0"/>
                        </a:rPr>
                        <a:t>Semglee</a:t>
                      </a:r>
                      <a:r>
                        <a:rPr lang="en-US" sz="1100" b="0" i="0" u="none" strike="noStrike" dirty="0" smtClean="0">
                          <a:solidFill>
                            <a:srgbClr val="000000"/>
                          </a:solidFill>
                          <a:effectLst/>
                          <a:latin typeface="Calibri" panose="020F0502020204030204" pitchFamily="34" charset="0"/>
                        </a:rPr>
                        <a:t> 100unit/ml Pen</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Insulin Glargine-</a:t>
                      </a:r>
                      <a:r>
                        <a:rPr lang="en-US" sz="1100" b="0" i="0" u="none" strike="noStrike" dirty="0" err="1" smtClean="0">
                          <a:solidFill>
                            <a:srgbClr val="000000"/>
                          </a:solidFill>
                          <a:effectLst/>
                          <a:latin typeface="Calibri" panose="020F0502020204030204" pitchFamily="34" charset="0"/>
                        </a:rPr>
                        <a:t>yfgn</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to improve glycemic control in adults and pediatric patients with type 1 diabetes mellitus and in adults with type 2 diabetes mellitus. </a:t>
                      </a:r>
                    </a:p>
                    <a:p>
                      <a:pPr algn="l" fontAlgn="t"/>
                      <a:r>
                        <a:rPr lang="en-US" sz="1100" b="1" i="0" u="none" strike="noStrike" dirty="0" smtClean="0">
                          <a:solidFill>
                            <a:srgbClr val="000000"/>
                          </a:solidFill>
                          <a:effectLst/>
                          <a:latin typeface="Calibri" panose="020F0502020204030204" pitchFamily="34" charset="0"/>
                        </a:rPr>
                        <a:t>Long-Acting Insulins PDL - Non-Preferred</a:t>
                      </a:r>
                    </a:p>
                    <a:p>
                      <a:pPr algn="l" fontAlgn="t"/>
                      <a:endParaRPr lang="en-US" sz="11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562383602"/>
                  </a:ext>
                </a:extLst>
              </a:tr>
              <a:tr h="1637872">
                <a:tc>
                  <a:txBody>
                    <a:bodyPr/>
                    <a:lstStyle/>
                    <a:p>
                      <a:pPr algn="l" fontAlgn="t"/>
                      <a:r>
                        <a:rPr lang="en-US" sz="1100" b="0" i="0" u="none" strike="noStrike" dirty="0" err="1" smtClean="0">
                          <a:solidFill>
                            <a:srgbClr val="000000"/>
                          </a:solidFill>
                          <a:effectLst/>
                          <a:latin typeface="Calibri" panose="020F0502020204030204" pitchFamily="34" charset="0"/>
                        </a:rPr>
                        <a:t>Skytrofa</a:t>
                      </a:r>
                      <a:r>
                        <a:rPr lang="en-US" sz="1100" b="0" i="0" u="none" strike="noStrike" dirty="0" smtClean="0">
                          <a:solidFill>
                            <a:srgbClr val="000000"/>
                          </a:solidFill>
                          <a:effectLst/>
                          <a:latin typeface="Calibri" panose="020F0502020204030204" pitchFamily="34" charset="0"/>
                        </a:rPr>
                        <a:t> 3mg</a:t>
                      </a:r>
                      <a:r>
                        <a:rPr lang="en-US" sz="1100" b="0" i="0" u="none" strike="noStrike" baseline="0" dirty="0" smtClean="0">
                          <a:solidFill>
                            <a:srgbClr val="000000"/>
                          </a:solidFill>
                          <a:effectLst/>
                          <a:latin typeface="Calibri" panose="020F0502020204030204" pitchFamily="34" charset="0"/>
                        </a:rPr>
                        <a:t> Cartridge</a:t>
                      </a:r>
                      <a:endParaRPr lang="en-US" sz="1100" b="0" i="0" u="none" strike="noStrike" dirty="0" smtClean="0">
                        <a:solidFill>
                          <a:srgbClr val="000000"/>
                        </a:solidFill>
                        <a:effectLst/>
                        <a:latin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0" i="0" u="none" strike="noStrike" dirty="0" err="1" smtClean="0">
                          <a:solidFill>
                            <a:srgbClr val="000000"/>
                          </a:solidFill>
                          <a:effectLst/>
                          <a:latin typeface="Calibri" panose="020F0502020204030204" pitchFamily="34" charset="0"/>
                        </a:rPr>
                        <a:t>Skytrofa</a:t>
                      </a:r>
                      <a:r>
                        <a:rPr lang="en-US" sz="1100" b="0" i="0" u="none" strike="noStrike" dirty="0" smtClean="0">
                          <a:solidFill>
                            <a:srgbClr val="000000"/>
                          </a:solidFill>
                          <a:effectLst/>
                          <a:latin typeface="Calibri" panose="020F0502020204030204" pitchFamily="34" charset="0"/>
                        </a:rPr>
                        <a:t> 3.6mg</a:t>
                      </a:r>
                      <a:r>
                        <a:rPr lang="en-US" sz="1100" b="0" i="0" u="none" strike="noStrike" baseline="0" dirty="0" smtClean="0">
                          <a:solidFill>
                            <a:srgbClr val="000000"/>
                          </a:solidFill>
                          <a:effectLst/>
                          <a:latin typeface="Calibri" panose="020F0502020204030204" pitchFamily="34" charset="0"/>
                        </a:rPr>
                        <a:t> Cartridge</a:t>
                      </a:r>
                      <a:endParaRPr lang="en-US" sz="1100" b="0" i="0" u="none" strike="noStrike" dirty="0" smtClean="0">
                        <a:solidFill>
                          <a:srgbClr val="000000"/>
                        </a:solidFill>
                        <a:effectLst/>
                        <a:latin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0" i="0" u="none" strike="noStrike" dirty="0" err="1" smtClean="0">
                          <a:solidFill>
                            <a:srgbClr val="000000"/>
                          </a:solidFill>
                          <a:effectLst/>
                          <a:latin typeface="Calibri" panose="020F0502020204030204" pitchFamily="34" charset="0"/>
                        </a:rPr>
                        <a:t>Skytrofa</a:t>
                      </a:r>
                      <a:r>
                        <a:rPr lang="en-US" sz="1100" b="0" i="0" u="none" strike="noStrike" dirty="0" smtClean="0">
                          <a:solidFill>
                            <a:srgbClr val="000000"/>
                          </a:solidFill>
                          <a:effectLst/>
                          <a:latin typeface="Calibri" panose="020F0502020204030204" pitchFamily="34" charset="0"/>
                        </a:rPr>
                        <a:t> 4.3mg</a:t>
                      </a:r>
                      <a:r>
                        <a:rPr lang="en-US" sz="1100" b="0" i="0" u="none" strike="noStrike" baseline="0" dirty="0" smtClean="0">
                          <a:solidFill>
                            <a:srgbClr val="000000"/>
                          </a:solidFill>
                          <a:effectLst/>
                          <a:latin typeface="Calibri" panose="020F0502020204030204" pitchFamily="34" charset="0"/>
                        </a:rPr>
                        <a:t> Cartridge</a:t>
                      </a:r>
                      <a:endParaRPr lang="en-US" sz="1100" b="0" i="0" u="none" strike="noStrike" dirty="0" smtClean="0">
                        <a:solidFill>
                          <a:srgbClr val="000000"/>
                        </a:solidFill>
                        <a:effectLst/>
                        <a:latin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0" i="0" u="none" strike="noStrike" dirty="0" err="1" smtClean="0">
                          <a:solidFill>
                            <a:srgbClr val="000000"/>
                          </a:solidFill>
                          <a:effectLst/>
                          <a:latin typeface="Calibri" panose="020F0502020204030204" pitchFamily="34" charset="0"/>
                        </a:rPr>
                        <a:t>Skytrofa</a:t>
                      </a:r>
                      <a:r>
                        <a:rPr lang="en-US" sz="1100" b="0" i="0" u="none" strike="noStrike" dirty="0" smtClean="0">
                          <a:solidFill>
                            <a:srgbClr val="000000"/>
                          </a:solidFill>
                          <a:effectLst/>
                          <a:latin typeface="Calibri" panose="020F0502020204030204" pitchFamily="34" charset="0"/>
                        </a:rPr>
                        <a:t> 5.2mg</a:t>
                      </a:r>
                      <a:r>
                        <a:rPr lang="en-US" sz="1100" b="0" i="0" u="none" strike="noStrike" baseline="0" dirty="0" smtClean="0">
                          <a:solidFill>
                            <a:srgbClr val="000000"/>
                          </a:solidFill>
                          <a:effectLst/>
                          <a:latin typeface="Calibri" panose="020F0502020204030204" pitchFamily="34" charset="0"/>
                        </a:rPr>
                        <a:t> Cartridge</a:t>
                      </a:r>
                      <a:endParaRPr lang="en-US" sz="1100" b="0" i="0" u="none" strike="noStrike" dirty="0" smtClean="0">
                        <a:solidFill>
                          <a:srgbClr val="000000"/>
                        </a:solidFill>
                        <a:effectLst/>
                        <a:latin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0" i="0" u="none" strike="noStrike" dirty="0" err="1" smtClean="0">
                          <a:solidFill>
                            <a:srgbClr val="000000"/>
                          </a:solidFill>
                          <a:effectLst/>
                          <a:latin typeface="Calibri" panose="020F0502020204030204" pitchFamily="34" charset="0"/>
                        </a:rPr>
                        <a:t>Skytrofa</a:t>
                      </a:r>
                      <a:r>
                        <a:rPr lang="en-US" sz="1100" b="0" i="0" u="none" strike="noStrike" dirty="0" smtClean="0">
                          <a:solidFill>
                            <a:srgbClr val="000000"/>
                          </a:solidFill>
                          <a:effectLst/>
                          <a:latin typeface="Calibri" panose="020F0502020204030204" pitchFamily="34" charset="0"/>
                        </a:rPr>
                        <a:t> 6.3mg</a:t>
                      </a:r>
                      <a:r>
                        <a:rPr lang="en-US" sz="1100" b="0" i="0" u="none" strike="noStrike" baseline="0" dirty="0" smtClean="0">
                          <a:solidFill>
                            <a:srgbClr val="000000"/>
                          </a:solidFill>
                          <a:effectLst/>
                          <a:latin typeface="Calibri" panose="020F0502020204030204" pitchFamily="34" charset="0"/>
                        </a:rPr>
                        <a:t> Cartridge</a:t>
                      </a:r>
                      <a:endParaRPr lang="en-US" sz="1100" b="0" i="0" u="none" strike="noStrike" dirty="0" smtClean="0">
                        <a:solidFill>
                          <a:srgbClr val="000000"/>
                        </a:solidFill>
                        <a:effectLst/>
                        <a:latin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0" i="0" u="none" strike="noStrike" dirty="0" err="1" smtClean="0">
                          <a:solidFill>
                            <a:srgbClr val="000000"/>
                          </a:solidFill>
                          <a:effectLst/>
                          <a:latin typeface="Calibri" panose="020F0502020204030204" pitchFamily="34" charset="0"/>
                        </a:rPr>
                        <a:t>Skytrofa</a:t>
                      </a:r>
                      <a:r>
                        <a:rPr lang="en-US" sz="1100" b="0" i="0" u="none" strike="noStrike" dirty="0" smtClean="0">
                          <a:solidFill>
                            <a:srgbClr val="000000"/>
                          </a:solidFill>
                          <a:effectLst/>
                          <a:latin typeface="Calibri" panose="020F0502020204030204" pitchFamily="34" charset="0"/>
                        </a:rPr>
                        <a:t> 7.6mg</a:t>
                      </a:r>
                      <a:r>
                        <a:rPr lang="en-US" sz="1100" b="0" i="0" u="none" strike="noStrike" baseline="0" dirty="0" smtClean="0">
                          <a:solidFill>
                            <a:srgbClr val="000000"/>
                          </a:solidFill>
                          <a:effectLst/>
                          <a:latin typeface="Calibri" panose="020F0502020204030204" pitchFamily="34" charset="0"/>
                        </a:rPr>
                        <a:t> Cartridge</a:t>
                      </a:r>
                      <a:endParaRPr lang="en-US" sz="1100" b="0" i="0" u="none" strike="noStrike" dirty="0" smtClean="0">
                        <a:solidFill>
                          <a:srgbClr val="000000"/>
                        </a:solidFill>
                        <a:effectLst/>
                        <a:latin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0" i="0" u="none" strike="noStrike" dirty="0" err="1" smtClean="0">
                          <a:solidFill>
                            <a:srgbClr val="000000"/>
                          </a:solidFill>
                          <a:effectLst/>
                          <a:latin typeface="Calibri" panose="020F0502020204030204" pitchFamily="34" charset="0"/>
                        </a:rPr>
                        <a:t>Skytrofa</a:t>
                      </a:r>
                      <a:r>
                        <a:rPr lang="en-US" sz="1100" b="0" i="0" u="none" strike="noStrike" dirty="0" smtClean="0">
                          <a:solidFill>
                            <a:srgbClr val="000000"/>
                          </a:solidFill>
                          <a:effectLst/>
                          <a:latin typeface="Calibri" panose="020F0502020204030204" pitchFamily="34" charset="0"/>
                        </a:rPr>
                        <a:t> 9.1mg</a:t>
                      </a:r>
                      <a:r>
                        <a:rPr lang="en-US" sz="1100" b="0" i="0" u="none" strike="noStrike" baseline="0" dirty="0" smtClean="0">
                          <a:solidFill>
                            <a:srgbClr val="000000"/>
                          </a:solidFill>
                          <a:effectLst/>
                          <a:latin typeface="Calibri" panose="020F0502020204030204" pitchFamily="34" charset="0"/>
                        </a:rPr>
                        <a:t> Cartridge</a:t>
                      </a:r>
                      <a:endParaRPr lang="en-US" sz="1100" b="0" i="0" u="none" strike="noStrike" dirty="0" smtClean="0">
                        <a:solidFill>
                          <a:srgbClr val="000000"/>
                        </a:solidFill>
                        <a:effectLst/>
                        <a:latin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0" i="0" u="none" strike="noStrike" dirty="0" err="1" smtClean="0">
                          <a:solidFill>
                            <a:srgbClr val="000000"/>
                          </a:solidFill>
                          <a:effectLst/>
                          <a:latin typeface="Calibri" panose="020F0502020204030204" pitchFamily="34" charset="0"/>
                        </a:rPr>
                        <a:t>Skytrofa</a:t>
                      </a:r>
                      <a:r>
                        <a:rPr lang="en-US" sz="1100" b="0" i="0" u="none" strike="noStrike" dirty="0" smtClean="0">
                          <a:solidFill>
                            <a:srgbClr val="000000"/>
                          </a:solidFill>
                          <a:effectLst/>
                          <a:latin typeface="Calibri" panose="020F0502020204030204" pitchFamily="34" charset="0"/>
                        </a:rPr>
                        <a:t> 11mg</a:t>
                      </a:r>
                      <a:r>
                        <a:rPr lang="en-US" sz="1100" b="0" i="0" u="none" strike="noStrike" baseline="0" dirty="0" smtClean="0">
                          <a:solidFill>
                            <a:srgbClr val="000000"/>
                          </a:solidFill>
                          <a:effectLst/>
                          <a:latin typeface="Calibri" panose="020F0502020204030204" pitchFamily="34" charset="0"/>
                        </a:rPr>
                        <a:t> Cartridge</a:t>
                      </a:r>
                      <a:endParaRPr lang="en-US" sz="1100" b="0" i="0" u="none" strike="noStrike" dirty="0" smtClean="0">
                        <a:solidFill>
                          <a:srgbClr val="000000"/>
                        </a:solidFill>
                        <a:effectLst/>
                        <a:latin typeface="Calibri" panose="020F0502020204030204" pitchFamily="34" charset="0"/>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0" i="0" u="none" strike="noStrike" dirty="0" err="1" smtClean="0">
                          <a:solidFill>
                            <a:srgbClr val="000000"/>
                          </a:solidFill>
                          <a:effectLst/>
                          <a:latin typeface="Calibri" panose="020F0502020204030204" pitchFamily="34" charset="0"/>
                        </a:rPr>
                        <a:t>Skytrofa</a:t>
                      </a:r>
                      <a:r>
                        <a:rPr lang="en-US" sz="1100" b="0" i="0" u="none" strike="noStrike" dirty="0" smtClean="0">
                          <a:solidFill>
                            <a:srgbClr val="000000"/>
                          </a:solidFill>
                          <a:effectLst/>
                          <a:latin typeface="Calibri" panose="020F0502020204030204" pitchFamily="34" charset="0"/>
                        </a:rPr>
                        <a:t> 13.3mg</a:t>
                      </a:r>
                      <a:r>
                        <a:rPr lang="en-US" sz="1100" b="0" i="0" u="none" strike="noStrike" baseline="0" dirty="0" smtClean="0">
                          <a:solidFill>
                            <a:srgbClr val="000000"/>
                          </a:solidFill>
                          <a:effectLst/>
                          <a:latin typeface="Calibri" panose="020F0502020204030204" pitchFamily="34" charset="0"/>
                        </a:rPr>
                        <a:t> Cartridge</a:t>
                      </a:r>
                    </a:p>
                    <a:p>
                      <a:pPr marL="0" marR="0" lvl="0" indent="0" algn="l" defTabSz="914400" rtl="0" eaLnBrk="1" fontAlgn="t" latinLnBrk="0" hangingPunct="1">
                        <a:lnSpc>
                          <a:spcPct val="100000"/>
                        </a:lnSpc>
                        <a:spcBef>
                          <a:spcPts val="0"/>
                        </a:spcBef>
                        <a:spcAft>
                          <a:spcPts val="0"/>
                        </a:spcAft>
                        <a:buClrTx/>
                        <a:buSzTx/>
                        <a:buFontTx/>
                        <a:buNone/>
                        <a:tabLst/>
                        <a:defRPr/>
                      </a:pPr>
                      <a:endParaRPr lang="en-US" sz="1100" b="0" i="0" u="none" strike="noStrike" dirty="0" smtClean="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Lonapegsomatropin</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pediatric patients 1 year and older who weigh at least 11.5 kg and have growth failure due to inadequate secretion of endogenous growth hormone. </a:t>
                      </a:r>
                    </a:p>
                    <a:p>
                      <a:pPr algn="l" fontAlgn="t"/>
                      <a:r>
                        <a:rPr lang="en-US" sz="1100" b="1" i="0" u="none" strike="noStrike" dirty="0" smtClean="0">
                          <a:solidFill>
                            <a:srgbClr val="000000"/>
                          </a:solidFill>
                          <a:effectLst/>
                          <a:latin typeface="Calibri" panose="020F0502020204030204" pitchFamily="34" charset="0"/>
                        </a:rPr>
                        <a:t>Growth Hormone Agents, </a:t>
                      </a:r>
                      <a:r>
                        <a:rPr lang="en-US" sz="1100" b="1" i="0" u="none" strike="noStrike" dirty="0" err="1" smtClean="0">
                          <a:solidFill>
                            <a:srgbClr val="000000"/>
                          </a:solidFill>
                          <a:effectLst/>
                          <a:latin typeface="Calibri" panose="020F0502020204030204" pitchFamily="34" charset="0"/>
                        </a:rPr>
                        <a:t>Somatropin</a:t>
                      </a:r>
                      <a:r>
                        <a:rPr lang="en-US" sz="1100" b="1" i="0" u="none" strike="noStrike" dirty="0" smtClean="0">
                          <a:solidFill>
                            <a:srgbClr val="000000"/>
                          </a:solidFill>
                          <a:effectLst/>
                          <a:latin typeface="Calibri" panose="020F0502020204030204" pitchFamily="34" charset="0"/>
                        </a:rPr>
                        <a:t> PDL - Non-Preferred</a:t>
                      </a:r>
                      <a:endParaRPr lang="en-US" sz="11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005330938"/>
                  </a:ext>
                </a:extLst>
              </a:tr>
              <a:tr h="544123">
                <a:tc>
                  <a:txBody>
                    <a:bodyPr/>
                    <a:lstStyle/>
                    <a:p>
                      <a:pPr algn="l" fontAlgn="t"/>
                      <a:r>
                        <a:rPr lang="en-US" sz="1100" b="0" i="0" u="none" strike="noStrike" dirty="0" err="1" smtClean="0">
                          <a:solidFill>
                            <a:srgbClr val="000000"/>
                          </a:solidFill>
                          <a:effectLst/>
                          <a:latin typeface="Calibri" panose="020F0502020204030204" pitchFamily="34" charset="0"/>
                        </a:rPr>
                        <a:t>Tyrvaya</a:t>
                      </a:r>
                      <a:r>
                        <a:rPr lang="en-US" sz="1100" b="0" i="0" u="none" strike="noStrike" dirty="0" smtClean="0">
                          <a:solidFill>
                            <a:srgbClr val="000000"/>
                          </a:solidFill>
                          <a:effectLst/>
                          <a:latin typeface="Calibri" panose="020F0502020204030204" pitchFamily="34" charset="0"/>
                        </a:rPr>
                        <a:t> 0.03mg Nasal Spray</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Varenicline</a:t>
                      </a:r>
                      <a:r>
                        <a:rPr lang="en-US" sz="1100" b="0" i="0" u="none" strike="noStrike" dirty="0" smtClean="0">
                          <a:solidFill>
                            <a:srgbClr val="000000"/>
                          </a:solidFill>
                          <a:effectLst/>
                          <a:latin typeface="Calibri" panose="020F0502020204030204" pitchFamily="34" charset="0"/>
                        </a:rPr>
                        <a:t> Tartrate</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the signs and symptoms of dry eye disease.</a:t>
                      </a:r>
                    </a:p>
                    <a:p>
                      <a:pPr algn="l" fontAlgn="t"/>
                      <a:r>
                        <a:rPr lang="en-US" sz="1100" b="1" i="0" u="none" strike="noStrike" dirty="0" smtClean="0">
                          <a:solidFill>
                            <a:srgbClr val="000000"/>
                          </a:solidFill>
                          <a:effectLst/>
                          <a:latin typeface="Calibri" panose="020F0502020204030204" pitchFamily="34" charset="0"/>
                        </a:rPr>
                        <a:t>Dry Eye Disease Agents PDL - Non-Preferred</a:t>
                      </a:r>
                    </a:p>
                    <a:p>
                      <a:pPr algn="l" fontAlgn="t"/>
                      <a:endParaRPr lang="en-US" sz="1100" b="1" i="0" u="none" strike="noStrike" dirty="0" smtClean="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937379003"/>
                  </a:ext>
                </a:extLst>
              </a:tr>
            </a:tbl>
          </a:graphicData>
        </a:graphic>
      </p:graphicFrame>
    </p:spTree>
    <p:extLst>
      <p:ext uri="{BB962C8B-B14F-4D97-AF65-F5344CB8AC3E}">
        <p14:creationId xmlns:p14="http://schemas.microsoft.com/office/powerpoint/2010/main" val="3723577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914400"/>
          </a:xfrm>
        </p:spPr>
        <p:txBody>
          <a:bodyPr/>
          <a:lstStyle/>
          <a:p>
            <a:pPr algn="ctr"/>
            <a:r>
              <a:rPr lang="en-US" dirty="0" smtClean="0"/>
              <a:t>New drugs – Open Access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35665408"/>
              </p:ext>
            </p:extLst>
          </p:nvPr>
        </p:nvGraphicFramePr>
        <p:xfrm>
          <a:off x="304800" y="1371601"/>
          <a:ext cx="8610600" cy="2419319"/>
        </p:xfrm>
        <a:graphic>
          <a:graphicData uri="http://schemas.openxmlformats.org/drawingml/2006/table">
            <a:tbl>
              <a:tblPr firstRow="1" bandRow="1">
                <a:tableStyleId>{5C22544A-7EE6-4342-B048-85BDC9FD1C3A}</a:tableStyleId>
              </a:tblPr>
              <a:tblGrid>
                <a:gridCol w="2026023">
                  <a:extLst>
                    <a:ext uri="{9D8B030D-6E8A-4147-A177-3AD203B41FA5}">
                      <a16:colId xmlns:a16="http://schemas.microsoft.com/office/drawing/2014/main" val="1049524180"/>
                    </a:ext>
                  </a:extLst>
                </a:gridCol>
                <a:gridCol w="2279277">
                  <a:extLst>
                    <a:ext uri="{9D8B030D-6E8A-4147-A177-3AD203B41FA5}">
                      <a16:colId xmlns:a16="http://schemas.microsoft.com/office/drawing/2014/main" val="3241170267"/>
                    </a:ext>
                  </a:extLst>
                </a:gridCol>
                <a:gridCol w="4305300">
                  <a:extLst>
                    <a:ext uri="{9D8B030D-6E8A-4147-A177-3AD203B41FA5}">
                      <a16:colId xmlns:a16="http://schemas.microsoft.com/office/drawing/2014/main" val="4290376005"/>
                    </a:ext>
                  </a:extLst>
                </a:gridCol>
              </a:tblGrid>
              <a:tr h="670617">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388532">
                <a:tc>
                  <a:txBody>
                    <a:bodyPr/>
                    <a:lstStyle/>
                    <a:p>
                      <a:pPr marL="0" algn="l" defTabSz="914400" rtl="0" eaLnBrk="1" fontAlgn="t" latinLnBrk="0" hangingPunct="1"/>
                      <a:r>
                        <a:rPr lang="en-US" sz="1100" b="0" i="0" u="none" strike="noStrike" kern="1200" dirty="0" err="1" smtClean="0">
                          <a:solidFill>
                            <a:srgbClr val="000000"/>
                          </a:solidFill>
                          <a:effectLst/>
                          <a:latin typeface="Calibri" panose="020F0502020204030204" pitchFamily="34" charset="0"/>
                          <a:ea typeface="+mn-ea"/>
                          <a:cs typeface="+mn-cs"/>
                        </a:rPr>
                        <a:t>Casirivimab-Imdevimab</a:t>
                      </a:r>
                      <a:r>
                        <a:rPr lang="en-US" sz="1100" b="0" i="0" u="none" strike="noStrike" kern="1200" dirty="0" smtClean="0">
                          <a:solidFill>
                            <a:srgbClr val="000000"/>
                          </a:solidFill>
                          <a:effectLst/>
                          <a:latin typeface="Calibri" panose="020F0502020204030204" pitchFamily="34" charset="0"/>
                          <a:ea typeface="+mn-ea"/>
                          <a:cs typeface="+mn-cs"/>
                        </a:rPr>
                        <a:t> (EUA) 300-300mg Vial</a:t>
                      </a:r>
                      <a:endParaRPr lang="en-US" sz="1100" b="0" i="0" u="none" strike="noStrike" kern="1200" dirty="0">
                        <a:solidFill>
                          <a:srgbClr val="000000"/>
                        </a:solidFill>
                        <a:effectLst/>
                        <a:latin typeface="Calibri" panose="020F0502020204030204" pitchFamily="34" charset="0"/>
                        <a:ea typeface="+mn-ea"/>
                        <a:cs typeface="+mn-cs"/>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Casirivimab</a:t>
                      </a:r>
                      <a:r>
                        <a:rPr lang="en-US" sz="1100" b="0" i="0" u="none" strike="noStrike" dirty="0" smtClean="0">
                          <a:solidFill>
                            <a:srgbClr val="000000"/>
                          </a:solidFill>
                          <a:effectLst/>
                          <a:latin typeface="Calibri" panose="020F0502020204030204" pitchFamily="34" charset="0"/>
                        </a:rPr>
                        <a:t>/</a:t>
                      </a:r>
                      <a:r>
                        <a:rPr lang="en-US" sz="1100" b="0" i="0" u="none" strike="noStrike" dirty="0" err="1" smtClean="0">
                          <a:solidFill>
                            <a:srgbClr val="000000"/>
                          </a:solidFill>
                          <a:effectLst/>
                          <a:latin typeface="Calibri" panose="020F0502020204030204" pitchFamily="34" charset="0"/>
                        </a:rPr>
                        <a:t>Imdevimab</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Authorized for the treatment of mild to moderate coronavirus disease 2019 (COVID-19) in adults and pediatric patients (12 years of age and older weighing at least 40 kg) with positive results of direct SARS-CoV-2 viral testing, and who are at high risk for progression to severe COVID-19, including hospitalization or death.</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33683311"/>
                  </a:ext>
                </a:extLst>
              </a:tr>
              <a:tr h="388532">
                <a:tc>
                  <a:txBody>
                    <a:bodyPr/>
                    <a:lstStyle/>
                    <a:p>
                      <a:pPr algn="l" fontAlgn="t"/>
                      <a:r>
                        <a:rPr lang="en-US" sz="1100" b="0" i="0" u="none" strike="noStrike" dirty="0" err="1" smtClean="0">
                          <a:solidFill>
                            <a:srgbClr val="000000"/>
                          </a:solidFill>
                          <a:effectLst/>
                          <a:latin typeface="Calibri" panose="020F0502020204030204" pitchFamily="34" charset="0"/>
                        </a:rPr>
                        <a:t>Susvimo</a:t>
                      </a:r>
                      <a:r>
                        <a:rPr lang="en-US" sz="1100" b="0" i="0" u="none" strike="noStrike" dirty="0" smtClean="0">
                          <a:solidFill>
                            <a:srgbClr val="000000"/>
                          </a:solidFill>
                          <a:effectLst/>
                          <a:latin typeface="Calibri" panose="020F0502020204030204" pitchFamily="34" charset="0"/>
                        </a:rPr>
                        <a:t> 10mg/0.1ml Vial</a:t>
                      </a:r>
                    </a:p>
                    <a:p>
                      <a:pPr algn="l" fontAlgn="t"/>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Ranibizumab</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patients with </a:t>
                      </a:r>
                      <a:r>
                        <a:rPr lang="en-US" sz="1100" b="0" i="0" u="none" strike="noStrike" dirty="0" err="1" smtClean="0">
                          <a:solidFill>
                            <a:srgbClr val="000000"/>
                          </a:solidFill>
                          <a:effectLst/>
                          <a:latin typeface="Calibri" panose="020F0502020204030204" pitchFamily="34" charset="0"/>
                        </a:rPr>
                        <a:t>neovascular</a:t>
                      </a:r>
                      <a:r>
                        <a:rPr lang="en-US" sz="1100" b="0" i="0" u="none" strike="noStrike" dirty="0" smtClean="0">
                          <a:solidFill>
                            <a:srgbClr val="000000"/>
                          </a:solidFill>
                          <a:effectLst/>
                          <a:latin typeface="Calibri" panose="020F0502020204030204" pitchFamily="34" charset="0"/>
                        </a:rPr>
                        <a:t> (wet) age-related macular degeneration (AMD) who have previously responded to at least two </a:t>
                      </a:r>
                      <a:r>
                        <a:rPr lang="en-US" sz="1100" b="0" i="0" u="none" strike="noStrike" dirty="0" err="1" smtClean="0">
                          <a:solidFill>
                            <a:srgbClr val="000000"/>
                          </a:solidFill>
                          <a:effectLst/>
                          <a:latin typeface="Calibri" panose="020F0502020204030204" pitchFamily="34" charset="0"/>
                        </a:rPr>
                        <a:t>intravitreal</a:t>
                      </a:r>
                      <a:r>
                        <a:rPr lang="en-US" sz="1100" b="0" i="0" u="none" strike="noStrike" dirty="0" smtClean="0">
                          <a:solidFill>
                            <a:srgbClr val="000000"/>
                          </a:solidFill>
                          <a:effectLst/>
                          <a:latin typeface="Calibri" panose="020F0502020204030204" pitchFamily="34" charset="0"/>
                        </a:rPr>
                        <a:t> injections of a VEGF inhibitor.</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675883612"/>
                  </a:ext>
                </a:extLst>
              </a:tr>
              <a:tr h="388532">
                <a:tc>
                  <a:txBody>
                    <a:bodyPr/>
                    <a:lstStyle/>
                    <a:p>
                      <a:pPr algn="l" fontAlgn="t"/>
                      <a:r>
                        <a:rPr lang="en-US" sz="1100" b="0" i="0" u="none" strike="noStrike" dirty="0" err="1" smtClean="0">
                          <a:solidFill>
                            <a:srgbClr val="000000"/>
                          </a:solidFill>
                          <a:effectLst/>
                          <a:latin typeface="Calibri" panose="020F0502020204030204" pitchFamily="34" charset="0"/>
                        </a:rPr>
                        <a:t>Vuity</a:t>
                      </a:r>
                      <a:r>
                        <a:rPr lang="en-US" sz="1100" b="0" i="0" u="none" strike="noStrike" dirty="0" smtClean="0">
                          <a:solidFill>
                            <a:srgbClr val="000000"/>
                          </a:solidFill>
                          <a:effectLst/>
                          <a:latin typeface="Calibri" panose="020F0502020204030204" pitchFamily="34" charset="0"/>
                        </a:rPr>
                        <a:t> 1.25% Drops</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Pilocarpine </a:t>
                      </a:r>
                      <a:r>
                        <a:rPr lang="en-US" sz="1100" b="0" i="0" u="none" strike="noStrike" dirty="0" err="1" smtClean="0">
                          <a:solidFill>
                            <a:srgbClr val="000000"/>
                          </a:solidFill>
                          <a:effectLst/>
                          <a:latin typeface="Calibri" panose="020F0502020204030204" pitchFamily="34" charset="0"/>
                        </a:rPr>
                        <a:t>HCl</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presbyopia in adults.</a:t>
                      </a:r>
                    </a:p>
                    <a:p>
                      <a:pPr algn="l" fontAlgn="t"/>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413204574"/>
                  </a:ext>
                </a:extLst>
              </a:tr>
            </a:tbl>
          </a:graphicData>
        </a:graphic>
      </p:graphicFrame>
      <p:sp>
        <p:nvSpPr>
          <p:cNvPr id="4" name="Slide Number Placeholder 3"/>
          <p:cNvSpPr>
            <a:spLocks noGrp="1"/>
          </p:cNvSpPr>
          <p:nvPr>
            <p:ph type="sldNum" sz="quarter" idx="12"/>
          </p:nvPr>
        </p:nvSpPr>
        <p:spPr/>
        <p:txBody>
          <a:bodyPr/>
          <a:lstStyle/>
          <a:p>
            <a:fld id="{A001C670-DC88-4376-AA6B-FD9548DDC9F2}" type="slidenum">
              <a:rPr lang="en-US" smtClean="0"/>
              <a:pPr/>
              <a:t>7</a:t>
            </a:fld>
            <a:endParaRPr lang="en-US" dirty="0"/>
          </a:p>
        </p:txBody>
      </p:sp>
    </p:spTree>
    <p:extLst>
      <p:ext uri="{BB962C8B-B14F-4D97-AF65-F5344CB8AC3E}">
        <p14:creationId xmlns:p14="http://schemas.microsoft.com/office/powerpoint/2010/main" val="11071985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990600"/>
          </a:xfrm>
        </p:spPr>
        <p:txBody>
          <a:bodyPr/>
          <a:lstStyle/>
          <a:p>
            <a:pPr algn="ctr"/>
            <a:r>
              <a:rPr lang="en-US" dirty="0" smtClean="0"/>
              <a:t>New drugs – PA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40911295"/>
              </p:ext>
            </p:extLst>
          </p:nvPr>
        </p:nvGraphicFramePr>
        <p:xfrm>
          <a:off x="304800" y="1054707"/>
          <a:ext cx="8610600" cy="5225472"/>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1049524180"/>
                    </a:ext>
                  </a:extLst>
                </a:gridCol>
                <a:gridCol w="1447800">
                  <a:extLst>
                    <a:ext uri="{9D8B030D-6E8A-4147-A177-3AD203B41FA5}">
                      <a16:colId xmlns:a16="http://schemas.microsoft.com/office/drawing/2014/main" val="3241170267"/>
                    </a:ext>
                  </a:extLst>
                </a:gridCol>
                <a:gridCol w="5410200">
                  <a:extLst>
                    <a:ext uri="{9D8B030D-6E8A-4147-A177-3AD203B41FA5}">
                      <a16:colId xmlns:a16="http://schemas.microsoft.com/office/drawing/2014/main" val="4290376005"/>
                    </a:ext>
                  </a:extLst>
                </a:gridCol>
              </a:tblGrid>
              <a:tr h="670617">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388532">
                <a:tc>
                  <a:txBody>
                    <a:bodyPr/>
                    <a:lstStyle/>
                    <a:p>
                      <a:pPr algn="l" fontAlgn="t"/>
                      <a:r>
                        <a:rPr lang="en-US" sz="1100" b="0" i="0" u="none" strike="noStrike" dirty="0" err="1" smtClean="0">
                          <a:solidFill>
                            <a:srgbClr val="000000"/>
                          </a:solidFill>
                          <a:effectLst/>
                          <a:latin typeface="Calibri" panose="020F0502020204030204" pitchFamily="34" charset="0"/>
                        </a:rPr>
                        <a:t>Eprontia</a:t>
                      </a:r>
                      <a:r>
                        <a:rPr lang="en-US" sz="1100" b="0" i="0" u="none" strike="noStrike" baseline="0" dirty="0" smtClean="0">
                          <a:solidFill>
                            <a:srgbClr val="000000"/>
                          </a:solidFill>
                          <a:effectLst/>
                          <a:latin typeface="Calibri" panose="020F0502020204030204" pitchFamily="34" charset="0"/>
                        </a:rPr>
                        <a:t> 25mg/ml Solution</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Topiramate</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a:t>
                      </a:r>
                    </a:p>
                    <a:p>
                      <a:pPr algn="l" fontAlgn="t"/>
                      <a:r>
                        <a:rPr lang="en-US" sz="1100" b="0" i="0" u="none" strike="noStrike" dirty="0" smtClean="0">
                          <a:solidFill>
                            <a:srgbClr val="000000"/>
                          </a:solidFill>
                          <a:effectLst/>
                          <a:latin typeface="Calibri" panose="020F0502020204030204" pitchFamily="34" charset="0"/>
                        </a:rPr>
                        <a:t>•  Epilepsy: Initial monotherapy for the treatment of partial-onset or primary generalized tonic-</a:t>
                      </a:r>
                      <a:r>
                        <a:rPr lang="en-US" sz="1100" b="0" i="0" u="none" strike="noStrike" dirty="0" err="1" smtClean="0">
                          <a:solidFill>
                            <a:srgbClr val="000000"/>
                          </a:solidFill>
                          <a:effectLst/>
                          <a:latin typeface="Calibri" panose="020F0502020204030204" pitchFamily="34" charset="0"/>
                        </a:rPr>
                        <a:t>clonic</a:t>
                      </a:r>
                      <a:r>
                        <a:rPr lang="en-US" sz="1100" b="0" i="0" u="none" strike="noStrike" dirty="0" smtClean="0">
                          <a:solidFill>
                            <a:srgbClr val="000000"/>
                          </a:solidFill>
                          <a:effectLst/>
                          <a:latin typeface="Calibri" panose="020F0502020204030204" pitchFamily="34" charset="0"/>
                        </a:rPr>
                        <a:t> seizures in patients 2 years of age and older; adjunctive therapy for the treatment of partial-onset seizures, primary generalized tonic-</a:t>
                      </a:r>
                      <a:r>
                        <a:rPr lang="en-US" sz="1100" b="0" i="0" u="none" strike="noStrike" dirty="0" err="1" smtClean="0">
                          <a:solidFill>
                            <a:srgbClr val="000000"/>
                          </a:solidFill>
                          <a:effectLst/>
                          <a:latin typeface="Calibri" panose="020F0502020204030204" pitchFamily="34" charset="0"/>
                        </a:rPr>
                        <a:t>clonic</a:t>
                      </a:r>
                      <a:r>
                        <a:rPr lang="en-US" sz="1100" b="0" i="0" u="none" strike="noStrike" dirty="0" smtClean="0">
                          <a:solidFill>
                            <a:srgbClr val="000000"/>
                          </a:solidFill>
                          <a:effectLst/>
                          <a:latin typeface="Calibri" panose="020F0502020204030204" pitchFamily="34" charset="0"/>
                        </a:rPr>
                        <a:t> seizures, or seizures associated with </a:t>
                      </a:r>
                      <a:r>
                        <a:rPr lang="en-US" sz="1100" b="0" i="0" u="none" strike="noStrike" dirty="0" err="1" smtClean="0">
                          <a:solidFill>
                            <a:srgbClr val="000000"/>
                          </a:solidFill>
                          <a:effectLst/>
                          <a:latin typeface="Calibri" panose="020F0502020204030204" pitchFamily="34" charset="0"/>
                        </a:rPr>
                        <a:t>LennoxGastaut</a:t>
                      </a:r>
                      <a:r>
                        <a:rPr lang="en-US" sz="1100" b="0" i="0" u="none" strike="noStrike" dirty="0" smtClean="0">
                          <a:solidFill>
                            <a:srgbClr val="000000"/>
                          </a:solidFill>
                          <a:effectLst/>
                          <a:latin typeface="Calibri" panose="020F0502020204030204" pitchFamily="34" charset="0"/>
                        </a:rPr>
                        <a:t> syndrome in patients 2 years of age and older.</a:t>
                      </a:r>
                    </a:p>
                    <a:p>
                      <a:pPr algn="l" fontAlgn="t"/>
                      <a:r>
                        <a:rPr lang="en-US" sz="1100" b="0" i="0" u="none" strike="noStrike" dirty="0" smtClean="0">
                          <a:solidFill>
                            <a:srgbClr val="000000"/>
                          </a:solidFill>
                          <a:effectLst/>
                          <a:latin typeface="Calibri" panose="020F0502020204030204" pitchFamily="34" charset="0"/>
                        </a:rPr>
                        <a:t>•  Preventive treatment of migraine in patients 12 years of age and older.</a:t>
                      </a:r>
                    </a:p>
                    <a:p>
                      <a:pPr algn="l" fontAlgn="t"/>
                      <a:r>
                        <a:rPr lang="en-US" sz="1100" b="1" i="0" u="none" strike="noStrike" kern="1200" dirty="0" smtClean="0">
                          <a:solidFill>
                            <a:srgbClr val="000000"/>
                          </a:solidFill>
                          <a:effectLst/>
                          <a:latin typeface="Calibri" panose="020F0502020204030204" pitchFamily="34" charset="0"/>
                          <a:ea typeface="+mn-ea"/>
                          <a:cs typeface="+mn-cs"/>
                        </a:rPr>
                        <a:t>Approval Criteria: </a:t>
                      </a:r>
                    </a:p>
                    <a:p>
                      <a:pPr algn="l" fontAlgn="t"/>
                      <a:r>
                        <a:rPr lang="en-US" sz="1100" b="1" i="0" u="none" strike="noStrike" dirty="0" smtClean="0">
                          <a:solidFill>
                            <a:srgbClr val="000000"/>
                          </a:solidFill>
                          <a:effectLst/>
                          <a:latin typeface="Calibri" panose="020F0502020204030204" pitchFamily="34" charset="0"/>
                        </a:rPr>
                        <a:t>Must provide a letter of medical necessity as to why participant cannot use the tablets.</a:t>
                      </a:r>
                    </a:p>
                    <a:p>
                      <a:pPr algn="l" fontAlgn="t"/>
                      <a:endParaRPr lang="en-US" sz="1100" b="1" i="0" u="none" strike="noStrike" dirty="0" smtClean="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33683311"/>
                  </a:ext>
                </a:extLst>
              </a:tr>
              <a:tr h="388532">
                <a:tc>
                  <a:txBody>
                    <a:bodyPr/>
                    <a:lstStyle/>
                    <a:p>
                      <a:pPr algn="l" fontAlgn="t"/>
                      <a:r>
                        <a:rPr lang="en-US" sz="1100" b="0" i="0" u="none" strike="noStrike" dirty="0" err="1" smtClean="0">
                          <a:solidFill>
                            <a:srgbClr val="000000"/>
                          </a:solidFill>
                          <a:effectLst/>
                          <a:latin typeface="Calibri" panose="020F0502020204030204" pitchFamily="34" charset="0"/>
                        </a:rPr>
                        <a:t>Livtencity</a:t>
                      </a:r>
                      <a:r>
                        <a:rPr lang="en-US" sz="1100" b="0" i="0" u="none" strike="noStrike" dirty="0" smtClean="0">
                          <a:solidFill>
                            <a:srgbClr val="000000"/>
                          </a:solidFill>
                          <a:effectLst/>
                          <a:latin typeface="Calibri" panose="020F0502020204030204" pitchFamily="34" charset="0"/>
                        </a:rPr>
                        <a:t> 200mg Tablet</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Maribavir</a:t>
                      </a:r>
                      <a:r>
                        <a:rPr lang="en-US" sz="1100" b="0" i="0" u="none" strike="noStrike" dirty="0" smtClean="0">
                          <a:solidFill>
                            <a:srgbClr val="000000"/>
                          </a:solidFill>
                          <a:effectLst/>
                          <a:latin typeface="Calibri" panose="020F0502020204030204" pitchFamily="34" charset="0"/>
                        </a:rPr>
                        <a:t> </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adults and pediatric patients (12 years of age and older and weighing at least 35 kg) with post-transplant CMV infection/disease that is refractory to treatment (with or without genotypic resistance) with ganciclovir, </a:t>
                      </a:r>
                      <a:r>
                        <a:rPr lang="en-US" sz="1100" b="0" i="0" u="none" strike="noStrike" dirty="0" err="1" smtClean="0">
                          <a:solidFill>
                            <a:srgbClr val="000000"/>
                          </a:solidFill>
                          <a:effectLst/>
                          <a:latin typeface="Calibri" panose="020F0502020204030204" pitchFamily="34" charset="0"/>
                        </a:rPr>
                        <a:t>valganciclovir</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cidofovir</a:t>
                      </a:r>
                      <a:r>
                        <a:rPr lang="en-US" sz="1100" b="0" i="0" u="none" strike="noStrike" dirty="0" smtClean="0">
                          <a:solidFill>
                            <a:srgbClr val="000000"/>
                          </a:solidFill>
                          <a:effectLst/>
                          <a:latin typeface="Calibri" panose="020F0502020204030204" pitchFamily="34" charset="0"/>
                        </a:rPr>
                        <a:t> or </a:t>
                      </a:r>
                      <a:r>
                        <a:rPr lang="en-US" sz="1100" b="0" i="0" u="none" strike="noStrike" dirty="0" err="1" smtClean="0">
                          <a:solidFill>
                            <a:srgbClr val="000000"/>
                          </a:solidFill>
                          <a:effectLst/>
                          <a:latin typeface="Calibri" panose="020F0502020204030204" pitchFamily="34" charset="0"/>
                        </a:rPr>
                        <a:t>foscarnet</a:t>
                      </a:r>
                      <a:r>
                        <a:rPr lang="en-US" sz="1100" b="0" i="0" u="none" strike="noStrike" dirty="0" smtClean="0">
                          <a:solidFill>
                            <a:srgbClr val="000000"/>
                          </a:solidFill>
                          <a:effectLst/>
                          <a:latin typeface="Calibri" panose="020F0502020204030204" pitchFamily="34" charset="0"/>
                        </a:rPr>
                        <a:t>.</a:t>
                      </a:r>
                    </a:p>
                    <a:p>
                      <a:pPr algn="l" fontAlgn="t"/>
                      <a:r>
                        <a:rPr lang="en-US" sz="1100" b="1" i="0" u="none" strike="noStrike" dirty="0" smtClean="0">
                          <a:solidFill>
                            <a:srgbClr val="000000"/>
                          </a:solidFill>
                          <a:effectLst/>
                          <a:latin typeface="Calibri" panose="020F0502020204030204" pitchFamily="34" charset="0"/>
                        </a:rPr>
                        <a:t>Approval Criteria:</a:t>
                      </a:r>
                    </a:p>
                    <a:p>
                      <a:pPr algn="l" fontAlgn="t"/>
                      <a:r>
                        <a:rPr lang="en-US" sz="1100" b="1" i="0" u="none" strike="noStrike" dirty="0" smtClean="0">
                          <a:solidFill>
                            <a:srgbClr val="000000"/>
                          </a:solidFill>
                          <a:effectLst/>
                          <a:latin typeface="Calibri" panose="020F0502020204030204" pitchFamily="34" charset="0"/>
                        </a:rPr>
                        <a:t>1. Must be used post-transplant for treatment that is refractory to treatment with ganciclovir, </a:t>
                      </a:r>
                      <a:r>
                        <a:rPr lang="en-US" sz="1100" b="1" i="0" u="none" strike="noStrike" dirty="0" err="1" smtClean="0">
                          <a:solidFill>
                            <a:srgbClr val="000000"/>
                          </a:solidFill>
                          <a:effectLst/>
                          <a:latin typeface="Calibri" panose="020F0502020204030204" pitchFamily="34" charset="0"/>
                        </a:rPr>
                        <a:t>valganciclovir</a:t>
                      </a:r>
                      <a:r>
                        <a:rPr lang="en-US" sz="1100" b="1" i="0" u="none" strike="noStrike" dirty="0" smtClean="0">
                          <a:solidFill>
                            <a:srgbClr val="000000"/>
                          </a:solidFill>
                          <a:effectLst/>
                          <a:latin typeface="Calibri" panose="020F0502020204030204" pitchFamily="34" charset="0"/>
                        </a:rPr>
                        <a:t>, </a:t>
                      </a:r>
                      <a:r>
                        <a:rPr lang="en-US" sz="1100" b="1" i="0" u="none" strike="noStrike" dirty="0" err="1" smtClean="0">
                          <a:solidFill>
                            <a:srgbClr val="000000"/>
                          </a:solidFill>
                          <a:effectLst/>
                          <a:latin typeface="Calibri" panose="020F0502020204030204" pitchFamily="34" charset="0"/>
                        </a:rPr>
                        <a:t>cidofovir</a:t>
                      </a:r>
                      <a:r>
                        <a:rPr lang="en-US" sz="1100" b="1" i="0" u="none" strike="noStrike" dirty="0" smtClean="0">
                          <a:solidFill>
                            <a:srgbClr val="000000"/>
                          </a:solidFill>
                          <a:effectLst/>
                          <a:latin typeface="Calibri" panose="020F0502020204030204" pitchFamily="34" charset="0"/>
                        </a:rPr>
                        <a:t> or </a:t>
                      </a:r>
                      <a:r>
                        <a:rPr lang="en-US" sz="1100" b="1" i="0" u="none" strike="noStrike" dirty="0" err="1" smtClean="0">
                          <a:solidFill>
                            <a:srgbClr val="000000"/>
                          </a:solidFill>
                          <a:effectLst/>
                          <a:latin typeface="Calibri" panose="020F0502020204030204" pitchFamily="34" charset="0"/>
                        </a:rPr>
                        <a:t>foscarnet</a:t>
                      </a:r>
                      <a:r>
                        <a:rPr lang="en-US" sz="1100" b="1" i="0" u="none" strike="noStrike" dirty="0" smtClean="0">
                          <a:solidFill>
                            <a:srgbClr val="000000"/>
                          </a:solidFill>
                          <a:effectLst/>
                          <a:latin typeface="Calibri" panose="020F0502020204030204" pitchFamily="34" charset="0"/>
                        </a:rPr>
                        <a:t>.</a:t>
                      </a:r>
                    </a:p>
                    <a:p>
                      <a:pPr algn="l" fontAlgn="t"/>
                      <a:r>
                        <a:rPr lang="en-US" sz="1100" b="1" i="0" u="none" strike="noStrike" dirty="0" smtClean="0">
                          <a:solidFill>
                            <a:srgbClr val="000000"/>
                          </a:solidFill>
                          <a:effectLst/>
                          <a:latin typeface="Calibri" panose="020F0502020204030204" pitchFamily="34" charset="0"/>
                        </a:rPr>
                        <a:t>2. For treatment of adults and pediatric patients that are 12 years of age or older and weigh greater than or equal to 35 kg.</a:t>
                      </a:r>
                    </a:p>
                    <a:p>
                      <a:pPr algn="l" fontAlgn="t"/>
                      <a:r>
                        <a:rPr lang="en-US" sz="1100" b="1" i="0" u="none" strike="noStrike" dirty="0" smtClean="0">
                          <a:solidFill>
                            <a:srgbClr val="000000"/>
                          </a:solidFill>
                          <a:effectLst/>
                          <a:latin typeface="Calibri" panose="020F0502020204030204" pitchFamily="34" charset="0"/>
                        </a:rPr>
                        <a:t>3. Participants who could become pregnant require a negative pregnancy test prior to treatment and must use effective contraception during therapy.</a:t>
                      </a:r>
                    </a:p>
                    <a:p>
                      <a:pPr algn="l" fontAlgn="t"/>
                      <a:endParaRPr lang="en-US" sz="11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872286183"/>
                  </a:ext>
                </a:extLst>
              </a:tr>
              <a:tr h="388532">
                <a:tc>
                  <a:txBody>
                    <a:bodyPr/>
                    <a:lstStyle/>
                    <a:p>
                      <a:pPr algn="l" fontAlgn="t"/>
                      <a:r>
                        <a:rPr lang="nb-NO" sz="1100" b="0" i="0" u="none" strike="noStrike" dirty="0" smtClean="0">
                          <a:solidFill>
                            <a:srgbClr val="000000"/>
                          </a:solidFill>
                          <a:effectLst/>
                          <a:latin typeface="Calibri" panose="020F0502020204030204" pitchFamily="34" charset="0"/>
                          <a:cs typeface="Calibri" panose="020F0502020204030204" pitchFamily="34" charset="0"/>
                        </a:rPr>
                        <a:t>Trudhesa 0.725mg Nasal</a:t>
                      </a:r>
                      <a:r>
                        <a:rPr lang="nb-NO" sz="1100" b="0" i="0" u="none" strike="noStrike" baseline="0" dirty="0" smtClean="0">
                          <a:solidFill>
                            <a:srgbClr val="000000"/>
                          </a:solidFill>
                          <a:effectLst/>
                          <a:latin typeface="Calibri" panose="020F0502020204030204" pitchFamily="34" charset="0"/>
                          <a:cs typeface="Calibri" panose="020F0502020204030204" pitchFamily="34" charset="0"/>
                        </a:rPr>
                        <a:t> Spray</a:t>
                      </a:r>
                      <a:endParaRPr lang="nb-NO" sz="11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cs typeface="Calibri" panose="020F0502020204030204" pitchFamily="34" charset="0"/>
                        </a:rPr>
                        <a:t>Dihydroergotamine</a:t>
                      </a:r>
                      <a:r>
                        <a:rPr lang="en-US" sz="1100" b="0" i="0" u="none" strike="noStrike" dirty="0" smtClean="0">
                          <a:solidFill>
                            <a:srgbClr val="000000"/>
                          </a:solidFill>
                          <a:effectLst/>
                          <a:latin typeface="Calibri" panose="020F0502020204030204" pitchFamily="34" charset="0"/>
                          <a:cs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cs typeface="Calibri" panose="020F0502020204030204" pitchFamily="34" charset="0"/>
                        </a:rPr>
                        <a:t>Mesylate</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cs typeface="Calibri" panose="020F0502020204030204" pitchFamily="34" charset="0"/>
                        </a:rPr>
                        <a:t>Indicated for the acute treatment of migraine with or without aura in adults.</a:t>
                      </a:r>
                    </a:p>
                    <a:p>
                      <a:pPr marL="0" marR="0" lvl="0" indent="0" algn="l" defTabSz="914400" rtl="0" eaLnBrk="1" fontAlgn="t" latinLnBrk="0" hangingPunct="1">
                        <a:lnSpc>
                          <a:spcPct val="100000"/>
                        </a:lnSpc>
                        <a:spcBef>
                          <a:spcPts val="0"/>
                        </a:spcBef>
                        <a:spcAft>
                          <a:spcPts val="0"/>
                        </a:spcAft>
                        <a:buClrTx/>
                        <a:buSzTx/>
                        <a:buFontTx/>
                        <a:buNone/>
                        <a:tabLst/>
                        <a:defRPr/>
                      </a:pPr>
                      <a:r>
                        <a:rPr lang="en-US" sz="1100" b="1" i="0" u="none" strike="noStrike" dirty="0" smtClean="0">
                          <a:solidFill>
                            <a:srgbClr val="000000"/>
                          </a:solidFill>
                          <a:effectLst/>
                          <a:latin typeface="Calibri" panose="020F0502020204030204" pitchFamily="34" charset="0"/>
                        </a:rPr>
                        <a:t>Approval Criteria:</a:t>
                      </a:r>
                      <a:endParaRPr lang="en-US" sz="1100" b="0" i="0" u="none" strike="noStrike" dirty="0" smtClean="0">
                        <a:solidFill>
                          <a:srgbClr val="000000"/>
                        </a:solidFill>
                        <a:effectLst/>
                        <a:latin typeface="Calibri" panose="020F0502020204030204" pitchFamily="34" charset="0"/>
                        <a:cs typeface="Calibri" panose="020F0502020204030204" pitchFamily="34" charset="0"/>
                      </a:endParaRPr>
                    </a:p>
                    <a:p>
                      <a:pPr marL="228600" marR="0" lvl="0" indent="-228600" algn="l" defTabSz="914400" rtl="0" eaLnBrk="1" fontAlgn="t" latinLnBrk="0" hangingPunct="1">
                        <a:lnSpc>
                          <a:spcPct val="100000"/>
                        </a:lnSpc>
                        <a:spcBef>
                          <a:spcPts val="0"/>
                        </a:spcBef>
                        <a:spcAft>
                          <a:spcPts val="0"/>
                        </a:spcAft>
                        <a:buClrTx/>
                        <a:buSzTx/>
                        <a:buFont typeface="Arial" panose="020B0604020202020204" pitchFamily="34" charset="0"/>
                        <a:buAutoNum type="arabicPeriod"/>
                        <a:tabLst/>
                        <a:defRPr/>
                      </a:pPr>
                      <a:r>
                        <a:rPr lang="en-US" sz="1100" b="1" i="0" u="none" strike="noStrike" kern="1200" dirty="0" smtClean="0">
                          <a:solidFill>
                            <a:srgbClr val="000000"/>
                          </a:solidFill>
                          <a:effectLst/>
                          <a:latin typeface="Calibri" panose="020F0502020204030204" pitchFamily="34" charset="0"/>
                          <a:ea typeface="+mn-ea"/>
                          <a:cs typeface="Calibri" panose="020F0502020204030204" pitchFamily="34" charset="0"/>
                        </a:rPr>
                        <a:t>Trial and failure of 2 </a:t>
                      </a:r>
                      <a:r>
                        <a:rPr lang="en-US" sz="1100" b="1" i="0" u="none" strike="noStrike" kern="1200" dirty="0" err="1" smtClean="0">
                          <a:solidFill>
                            <a:srgbClr val="000000"/>
                          </a:solidFill>
                          <a:effectLst/>
                          <a:latin typeface="Calibri" panose="020F0502020204030204" pitchFamily="34" charset="0"/>
                          <a:ea typeface="+mn-ea"/>
                          <a:cs typeface="Calibri" panose="020F0502020204030204" pitchFamily="34" charset="0"/>
                        </a:rPr>
                        <a:t>triptans</a:t>
                      </a:r>
                      <a:r>
                        <a:rPr lang="en-US" sz="1100" b="1" i="0" u="none" strike="noStrike" kern="1200" dirty="0" smtClean="0">
                          <a:solidFill>
                            <a:srgbClr val="000000"/>
                          </a:solidFill>
                          <a:effectLst/>
                          <a:latin typeface="Calibri" panose="020F0502020204030204" pitchFamily="34" charset="0"/>
                          <a:ea typeface="+mn-ea"/>
                          <a:cs typeface="Calibri" panose="020F0502020204030204" pitchFamily="34" charset="0"/>
                        </a:rPr>
                        <a:t>, NSAIDs, </a:t>
                      </a:r>
                      <a:r>
                        <a:rPr lang="en-US" sz="1100" b="1" i="0" u="none" strike="noStrike" kern="1200" dirty="0" err="1" smtClean="0">
                          <a:solidFill>
                            <a:srgbClr val="000000"/>
                          </a:solidFill>
                          <a:effectLst/>
                          <a:latin typeface="Calibri" panose="020F0502020204030204" pitchFamily="34" charset="0"/>
                          <a:ea typeface="+mn-ea"/>
                          <a:cs typeface="Calibri" panose="020F0502020204030204" pitchFamily="34" charset="0"/>
                        </a:rPr>
                        <a:t>Migranal</a:t>
                      </a:r>
                      <a:r>
                        <a:rPr lang="en-US" sz="1100" b="1" i="0" u="none" strike="noStrike" kern="1200" dirty="0" smtClean="0">
                          <a:solidFill>
                            <a:srgbClr val="000000"/>
                          </a:solidFill>
                          <a:effectLst/>
                          <a:latin typeface="Calibri" panose="020F0502020204030204" pitchFamily="34" charset="0"/>
                          <a:ea typeface="+mn-ea"/>
                          <a:cs typeface="Calibri" panose="020F0502020204030204" pitchFamily="34" charset="0"/>
                        </a:rPr>
                        <a:t> nasal</a:t>
                      </a:r>
                      <a:r>
                        <a:rPr lang="en-US" sz="1100" b="1" i="0" u="none" strike="noStrike" kern="1200" baseline="0" dirty="0" smtClean="0">
                          <a:solidFill>
                            <a:srgbClr val="000000"/>
                          </a:solidFill>
                          <a:effectLst/>
                          <a:latin typeface="Calibri" panose="020F0502020204030204" pitchFamily="34" charset="0"/>
                          <a:ea typeface="+mn-ea"/>
                          <a:cs typeface="Calibri" panose="020F0502020204030204" pitchFamily="34" charset="0"/>
                        </a:rPr>
                        <a:t> spray</a:t>
                      </a:r>
                      <a:r>
                        <a:rPr lang="en-US" sz="1100" b="1" i="0" u="none" strike="noStrike" kern="1200" dirty="0" smtClean="0">
                          <a:solidFill>
                            <a:srgbClr val="000000"/>
                          </a:solidFill>
                          <a:effectLst/>
                          <a:latin typeface="Calibri" panose="020F0502020204030204" pitchFamily="34" charset="0"/>
                          <a:ea typeface="+mn-ea"/>
                          <a:cs typeface="Calibri" panose="020F0502020204030204" pitchFamily="34" charset="0"/>
                        </a:rPr>
                        <a:t> </a:t>
                      </a:r>
                      <a:r>
                        <a:rPr lang="en-US" sz="1100" b="1" i="0" u="none" strike="noStrike" dirty="0" smtClean="0">
                          <a:solidFill>
                            <a:srgbClr val="000000"/>
                          </a:solidFill>
                          <a:effectLst/>
                          <a:latin typeface="Calibri" panose="020F0502020204030204" pitchFamily="34" charset="0"/>
                          <a:cs typeface="Calibri" panose="020F0502020204030204" pitchFamily="34" charset="0"/>
                        </a:rPr>
                        <a:t>(trial defined as 6 months per agent) </a:t>
                      </a:r>
                      <a:r>
                        <a:rPr lang="en-US" sz="1100" b="1" i="0" u="none" strike="noStrike" kern="1200" dirty="0" smtClean="0">
                          <a:solidFill>
                            <a:srgbClr val="000000"/>
                          </a:solidFill>
                          <a:effectLst/>
                          <a:latin typeface="Calibri" panose="020F0502020204030204" pitchFamily="34" charset="0"/>
                          <a:ea typeface="+mn-ea"/>
                          <a:cs typeface="Calibri" panose="020F0502020204030204" pitchFamily="34" charset="0"/>
                        </a:rPr>
                        <a:t>AND</a:t>
                      </a:r>
                    </a:p>
                    <a:p>
                      <a:pPr marL="228600" marR="0" lvl="0" indent="-228600" algn="l" defTabSz="914400" rtl="0" eaLnBrk="1" fontAlgn="t" latinLnBrk="0" hangingPunct="1">
                        <a:lnSpc>
                          <a:spcPct val="100000"/>
                        </a:lnSpc>
                        <a:spcBef>
                          <a:spcPts val="0"/>
                        </a:spcBef>
                        <a:spcAft>
                          <a:spcPts val="0"/>
                        </a:spcAft>
                        <a:buClrTx/>
                        <a:buSzTx/>
                        <a:buFont typeface="Arial" panose="020B0604020202020204" pitchFamily="34" charset="0"/>
                        <a:buAutoNum type="arabicPeriod"/>
                        <a:tabLst/>
                        <a:defRPr/>
                      </a:pPr>
                      <a:r>
                        <a:rPr lang="en-US" sz="1100" b="1" i="0" u="none" strike="noStrike" dirty="0" smtClean="0">
                          <a:solidFill>
                            <a:srgbClr val="000000"/>
                          </a:solidFill>
                          <a:effectLst/>
                          <a:latin typeface="Calibri" panose="020F0502020204030204" pitchFamily="34" charset="0"/>
                          <a:cs typeface="Calibri" panose="020F0502020204030204" pitchFamily="34" charset="0"/>
                        </a:rPr>
                        <a:t>Be on a preventative agent AND</a:t>
                      </a:r>
                    </a:p>
                    <a:p>
                      <a:pPr marL="228600" marR="0" lvl="0" indent="-228600" algn="l" defTabSz="914400" rtl="0" eaLnBrk="1" fontAlgn="t" latinLnBrk="0" hangingPunct="1">
                        <a:lnSpc>
                          <a:spcPct val="100000"/>
                        </a:lnSpc>
                        <a:spcBef>
                          <a:spcPts val="0"/>
                        </a:spcBef>
                        <a:spcAft>
                          <a:spcPts val="0"/>
                        </a:spcAft>
                        <a:buClrTx/>
                        <a:buSzTx/>
                        <a:buFont typeface="Arial" panose="020B0604020202020204" pitchFamily="34" charset="0"/>
                        <a:buAutoNum type="arabicPeriod"/>
                        <a:tabLst/>
                        <a:defRPr/>
                      </a:pPr>
                      <a:r>
                        <a:rPr lang="en-US" sz="1100" b="1" i="0" u="none" strike="noStrike" dirty="0" smtClean="0">
                          <a:solidFill>
                            <a:srgbClr val="000000"/>
                          </a:solidFill>
                          <a:effectLst/>
                          <a:latin typeface="Calibri" panose="020F0502020204030204" pitchFamily="34" charset="0"/>
                          <a:cs typeface="Calibri" panose="020F0502020204030204" pitchFamily="34" charset="0"/>
                        </a:rPr>
                        <a:t>Dose opt of 1 pack per month</a:t>
                      </a:r>
                      <a:endParaRPr lang="en-US" sz="11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tc>
                <a:extLst>
                  <a:ext uri="{0D108BD9-81ED-4DB2-BD59-A6C34878D82A}">
                    <a16:rowId xmlns:a16="http://schemas.microsoft.com/office/drawing/2014/main" val="3213573349"/>
                  </a:ext>
                </a:extLst>
              </a:tr>
            </a:tbl>
          </a:graphicData>
        </a:graphic>
      </p:graphicFrame>
      <p:sp>
        <p:nvSpPr>
          <p:cNvPr id="4" name="Slide Number Placeholder 3"/>
          <p:cNvSpPr>
            <a:spLocks noGrp="1"/>
          </p:cNvSpPr>
          <p:nvPr>
            <p:ph type="sldNum" sz="quarter" idx="12"/>
          </p:nvPr>
        </p:nvSpPr>
        <p:spPr/>
        <p:txBody>
          <a:bodyPr/>
          <a:lstStyle/>
          <a:p>
            <a:fld id="{A001C670-DC88-4376-AA6B-FD9548DDC9F2}" type="slidenum">
              <a:rPr lang="en-US" smtClean="0"/>
              <a:pPr/>
              <a:t>8</a:t>
            </a:fld>
            <a:endParaRPr lang="en-US" dirty="0"/>
          </a:p>
        </p:txBody>
      </p:sp>
    </p:spTree>
    <p:extLst>
      <p:ext uri="{BB962C8B-B14F-4D97-AF65-F5344CB8AC3E}">
        <p14:creationId xmlns:p14="http://schemas.microsoft.com/office/powerpoint/2010/main" val="38672506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10600" cy="838200"/>
          </a:xfrm>
        </p:spPr>
        <p:txBody>
          <a:bodyPr/>
          <a:lstStyle/>
          <a:p>
            <a:pPr algn="ctr"/>
            <a:r>
              <a:rPr lang="en-US" dirty="0" smtClean="0"/>
              <a:t>New drugs – PA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40821454"/>
              </p:ext>
            </p:extLst>
          </p:nvPr>
        </p:nvGraphicFramePr>
        <p:xfrm>
          <a:off x="304800" y="990600"/>
          <a:ext cx="8534400" cy="5216442"/>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1049524180"/>
                    </a:ext>
                  </a:extLst>
                </a:gridCol>
                <a:gridCol w="1447800">
                  <a:extLst>
                    <a:ext uri="{9D8B030D-6E8A-4147-A177-3AD203B41FA5}">
                      <a16:colId xmlns:a16="http://schemas.microsoft.com/office/drawing/2014/main" val="3241170267"/>
                    </a:ext>
                  </a:extLst>
                </a:gridCol>
                <a:gridCol w="5410200">
                  <a:extLst>
                    <a:ext uri="{9D8B030D-6E8A-4147-A177-3AD203B41FA5}">
                      <a16:colId xmlns:a16="http://schemas.microsoft.com/office/drawing/2014/main" val="4290376005"/>
                    </a:ext>
                  </a:extLst>
                </a:gridCol>
              </a:tblGrid>
              <a:tr h="680637">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Common Trade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Ingredient Name</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latinLnBrk="0" hangingPunct="1"/>
                      <a:r>
                        <a:rPr lang="en-US" sz="1800" b="1" kern="1200" dirty="0" smtClean="0">
                          <a:solidFill>
                            <a:schemeClr val="lt1"/>
                          </a:solidFill>
                          <a:latin typeface="Calibri" panose="020F0502020204030204" pitchFamily="34" charset="0"/>
                          <a:ea typeface="+mn-ea"/>
                          <a:cs typeface="Calibri" panose="020F0502020204030204" pitchFamily="34" charset="0"/>
                        </a:rPr>
                        <a:t>Indications</a:t>
                      </a:r>
                      <a:endParaRPr lang="en-US" sz="1800" b="1" kern="1200" dirty="0">
                        <a:solidFill>
                          <a:schemeClr val="lt1"/>
                        </a:solidFill>
                        <a:latin typeface="Calibri" panose="020F0502020204030204" pitchFamily="34" charset="0"/>
                        <a:ea typeface="+mn-ea"/>
                        <a:cs typeface="Calibri" panose="020F0502020204030204" pitchFamily="34" charset="0"/>
                      </a:endParaRPr>
                    </a:p>
                  </a:txBody>
                  <a:tcPr anchor="ctr"/>
                </a:tc>
                <a:extLst>
                  <a:ext uri="{0D108BD9-81ED-4DB2-BD59-A6C34878D82A}">
                    <a16:rowId xmlns:a16="http://schemas.microsoft.com/office/drawing/2014/main" val="4261307435"/>
                  </a:ext>
                </a:extLst>
              </a:tr>
              <a:tr h="4495305">
                <a:tc>
                  <a:txBody>
                    <a:bodyPr/>
                    <a:lstStyle/>
                    <a:p>
                      <a:pPr algn="l" fontAlgn="t"/>
                      <a:r>
                        <a:rPr lang="fr-FR" sz="1100" b="0" i="0" u="none" strike="noStrike" dirty="0" err="1" smtClean="0">
                          <a:solidFill>
                            <a:srgbClr val="000000"/>
                          </a:solidFill>
                          <a:effectLst/>
                          <a:latin typeface="Calibri" panose="020F0502020204030204" pitchFamily="34" charset="0"/>
                        </a:rPr>
                        <a:t>Vyvgart</a:t>
                      </a:r>
                      <a:r>
                        <a:rPr lang="fr-FR" sz="1100" b="0" i="0" u="none" strike="noStrike" dirty="0" smtClean="0">
                          <a:solidFill>
                            <a:srgbClr val="000000"/>
                          </a:solidFill>
                          <a:effectLst/>
                          <a:latin typeface="Calibri" panose="020F0502020204030204" pitchFamily="34" charset="0"/>
                        </a:rPr>
                        <a:t> 400mg/20ml Vial</a:t>
                      </a:r>
                      <a:endParaRPr lang="fr-FR"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err="1" smtClean="0">
                          <a:solidFill>
                            <a:srgbClr val="000000"/>
                          </a:solidFill>
                          <a:effectLst/>
                          <a:latin typeface="Calibri" panose="020F0502020204030204" pitchFamily="34" charset="0"/>
                        </a:rPr>
                        <a:t>Efgartigimod</a:t>
                      </a:r>
                      <a:r>
                        <a:rPr lang="en-US" sz="1100" b="0" i="0" u="none" strike="noStrike" dirty="0" smtClean="0">
                          <a:solidFill>
                            <a:srgbClr val="000000"/>
                          </a:solidFill>
                          <a:effectLst/>
                          <a:latin typeface="Calibri" panose="020F0502020204030204" pitchFamily="34" charset="0"/>
                        </a:rPr>
                        <a:t> Alfa-</a:t>
                      </a:r>
                      <a:r>
                        <a:rPr lang="en-US" sz="1100" b="0" i="0" u="none" strike="noStrike" dirty="0" err="1" smtClean="0">
                          <a:solidFill>
                            <a:srgbClr val="000000"/>
                          </a:solidFill>
                          <a:effectLst/>
                          <a:latin typeface="Calibri" panose="020F0502020204030204" pitchFamily="34" charset="0"/>
                        </a:rPr>
                        <a:t>Fcab</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smtClean="0">
                          <a:solidFill>
                            <a:srgbClr val="000000"/>
                          </a:solidFill>
                          <a:effectLst/>
                          <a:latin typeface="Calibri" panose="020F0502020204030204" pitchFamily="34" charset="0"/>
                        </a:rPr>
                        <a:t>Indicated for the treatment of generalized myasthenia gravis (</a:t>
                      </a:r>
                      <a:r>
                        <a:rPr lang="en-US" sz="1100" b="0" i="0" u="none" strike="noStrike" dirty="0" err="1" smtClean="0">
                          <a:solidFill>
                            <a:srgbClr val="000000"/>
                          </a:solidFill>
                          <a:effectLst/>
                          <a:latin typeface="Calibri" panose="020F0502020204030204" pitchFamily="34" charset="0"/>
                        </a:rPr>
                        <a:t>gMG</a:t>
                      </a:r>
                      <a:r>
                        <a:rPr lang="en-US" sz="1100" b="0" i="0" u="none" strike="noStrike" dirty="0" smtClean="0">
                          <a:solidFill>
                            <a:srgbClr val="000000"/>
                          </a:solidFill>
                          <a:effectLst/>
                          <a:latin typeface="Calibri" panose="020F0502020204030204" pitchFamily="34" charset="0"/>
                        </a:rPr>
                        <a:t>) in adult patients who are anti-acetylcholine receptor (</a:t>
                      </a:r>
                      <a:r>
                        <a:rPr lang="en-US" sz="1100" b="0" i="0" u="none" strike="noStrike" dirty="0" err="1" smtClean="0">
                          <a:solidFill>
                            <a:srgbClr val="000000"/>
                          </a:solidFill>
                          <a:effectLst/>
                          <a:latin typeface="Calibri" panose="020F0502020204030204" pitchFamily="34" charset="0"/>
                        </a:rPr>
                        <a:t>AChR</a:t>
                      </a:r>
                      <a:r>
                        <a:rPr lang="en-US" sz="1100" b="0" i="0" u="none" strike="noStrike" dirty="0" smtClean="0">
                          <a:solidFill>
                            <a:srgbClr val="000000"/>
                          </a:solidFill>
                          <a:effectLst/>
                          <a:latin typeface="Calibri" panose="020F0502020204030204" pitchFamily="34" charset="0"/>
                        </a:rPr>
                        <a:t>) antibody positive.</a:t>
                      </a:r>
                    </a:p>
                    <a:p>
                      <a:pPr algn="l" fontAlgn="t"/>
                      <a:r>
                        <a:rPr lang="en-US" sz="1100" b="1" i="0" u="none" strike="noStrike" dirty="0" smtClean="0">
                          <a:solidFill>
                            <a:srgbClr val="000000"/>
                          </a:solidFill>
                          <a:effectLst/>
                          <a:latin typeface="Calibri" panose="020F0502020204030204" pitchFamily="34" charset="0"/>
                        </a:rPr>
                        <a:t>Approval Criteria:</a:t>
                      </a:r>
                    </a:p>
                    <a:p>
                      <a:pPr algn="l" fontAlgn="t"/>
                      <a:r>
                        <a:rPr lang="en-US" sz="1100" b="1" i="0" u="none" strike="noStrike" dirty="0" smtClean="0">
                          <a:solidFill>
                            <a:srgbClr val="000000"/>
                          </a:solidFill>
                          <a:effectLst/>
                          <a:latin typeface="Calibri" panose="020F0502020204030204" pitchFamily="34" charset="0"/>
                        </a:rPr>
                        <a:t>1. Participant has documented diagnosis of generalized myasthenia gravis AND</a:t>
                      </a:r>
                    </a:p>
                    <a:p>
                      <a:pPr algn="l" fontAlgn="t"/>
                      <a:r>
                        <a:rPr lang="en-US" sz="1100" b="1" i="0" u="none" strike="noStrike" dirty="0" smtClean="0">
                          <a:solidFill>
                            <a:srgbClr val="000000"/>
                          </a:solidFill>
                          <a:effectLst/>
                          <a:latin typeface="Calibri" panose="020F0502020204030204" pitchFamily="34" charset="0"/>
                        </a:rPr>
                        <a:t>2. Documented positive anti-acetylcholine receptor antibody test AND</a:t>
                      </a:r>
                    </a:p>
                    <a:p>
                      <a:pPr algn="l" fontAlgn="t"/>
                      <a:r>
                        <a:rPr lang="en-US" sz="1100" b="1" i="0" u="none" strike="noStrike" dirty="0" smtClean="0">
                          <a:solidFill>
                            <a:srgbClr val="000000"/>
                          </a:solidFill>
                          <a:effectLst/>
                          <a:latin typeface="Calibri" panose="020F0502020204030204" pitchFamily="34" charset="0"/>
                        </a:rPr>
                        <a:t>3. Myasthenia Gravis Foundation of America Class II, III or IV AND</a:t>
                      </a:r>
                    </a:p>
                    <a:p>
                      <a:pPr algn="l" fontAlgn="t"/>
                      <a:r>
                        <a:rPr lang="en-US" sz="1100" b="1" i="0" u="none" strike="noStrike" dirty="0" smtClean="0">
                          <a:solidFill>
                            <a:srgbClr val="000000"/>
                          </a:solidFill>
                          <a:effectLst/>
                          <a:latin typeface="Calibri" panose="020F0502020204030204" pitchFamily="34" charset="0"/>
                        </a:rPr>
                        <a:t>4. Documented baseline Myasthenia Gravis Activities of Daily Living score of greater than or equal to 5 AND</a:t>
                      </a:r>
                    </a:p>
                    <a:p>
                      <a:pPr algn="l" fontAlgn="t"/>
                      <a:r>
                        <a:rPr lang="en-US" sz="1100" b="1" i="0" u="none" strike="noStrike" dirty="0" smtClean="0">
                          <a:solidFill>
                            <a:srgbClr val="000000"/>
                          </a:solidFill>
                          <a:effectLst/>
                          <a:latin typeface="Calibri" panose="020F0502020204030204" pitchFamily="34" charset="0"/>
                        </a:rPr>
                        <a:t>5. Prescribed by or in consultation with neurologist, rheumatologist, or other specialist in the treated disease state AND</a:t>
                      </a:r>
                    </a:p>
                    <a:p>
                      <a:pPr algn="l" fontAlgn="t"/>
                      <a:r>
                        <a:rPr lang="en-US" sz="1100" b="1" i="0" u="none" strike="noStrike" dirty="0" smtClean="0">
                          <a:solidFill>
                            <a:srgbClr val="000000"/>
                          </a:solidFill>
                          <a:effectLst/>
                          <a:latin typeface="Calibri" panose="020F0502020204030204" pitchFamily="34" charset="0"/>
                        </a:rPr>
                        <a:t>6. Participant aged 18 years or older AND</a:t>
                      </a:r>
                    </a:p>
                    <a:p>
                      <a:pPr algn="l" fontAlgn="t"/>
                      <a:r>
                        <a:rPr lang="en-US" sz="1100" b="1" i="0" u="none" strike="noStrike" dirty="0" smtClean="0">
                          <a:solidFill>
                            <a:srgbClr val="000000"/>
                          </a:solidFill>
                          <a:effectLst/>
                          <a:latin typeface="Calibri" panose="020F0502020204030204" pitchFamily="34" charset="0"/>
                        </a:rPr>
                        <a:t>7. Participant is not currently pregnant AND</a:t>
                      </a:r>
                    </a:p>
                    <a:p>
                      <a:pPr algn="l" fontAlgn="t"/>
                      <a:r>
                        <a:rPr lang="en-US" sz="1100" b="1" i="0" u="none" strike="noStrike" dirty="0" smtClean="0">
                          <a:solidFill>
                            <a:srgbClr val="000000"/>
                          </a:solidFill>
                          <a:effectLst/>
                          <a:latin typeface="Calibri" panose="020F0502020204030204" pitchFamily="34" charset="0"/>
                        </a:rPr>
                        <a:t>8. Adequate therapeutic trial of 2 immunosuppressant</a:t>
                      </a:r>
                      <a:r>
                        <a:rPr lang="en-US" sz="1100" b="1" i="0" u="none" strike="noStrike" baseline="0" dirty="0" smtClean="0">
                          <a:solidFill>
                            <a:srgbClr val="000000"/>
                          </a:solidFill>
                          <a:effectLst/>
                          <a:latin typeface="Calibri" panose="020F0502020204030204" pitchFamily="34" charset="0"/>
                        </a:rPr>
                        <a:t> agents</a:t>
                      </a:r>
                      <a:r>
                        <a:rPr lang="en-US" sz="1100" b="1" i="0" u="none" strike="noStrike" dirty="0" smtClean="0">
                          <a:solidFill>
                            <a:srgbClr val="000000"/>
                          </a:solidFill>
                          <a:effectLst/>
                          <a:latin typeface="Calibri" panose="020F0502020204030204" pitchFamily="34" charset="0"/>
                        </a:rPr>
                        <a:t> (90/120 days) AND</a:t>
                      </a:r>
                    </a:p>
                    <a:p>
                      <a:pPr algn="l" fontAlgn="t"/>
                      <a:r>
                        <a:rPr lang="en-US" sz="1100" b="1" i="0" u="none" strike="noStrike" dirty="0" smtClean="0">
                          <a:solidFill>
                            <a:srgbClr val="000000"/>
                          </a:solidFill>
                          <a:effectLst/>
                          <a:latin typeface="Calibri" panose="020F0502020204030204" pitchFamily="34" charset="0"/>
                        </a:rPr>
                        <a:t>9. Dose does not exceed 1200 mg per infusion AND</a:t>
                      </a:r>
                    </a:p>
                    <a:p>
                      <a:pPr algn="l" fontAlgn="t"/>
                      <a:r>
                        <a:rPr lang="en-US" sz="1100" b="1" i="0" u="none" strike="noStrike" dirty="0" smtClean="0">
                          <a:solidFill>
                            <a:srgbClr val="000000"/>
                          </a:solidFill>
                          <a:effectLst/>
                          <a:latin typeface="Calibri" panose="020F0502020204030204" pitchFamily="34" charset="0"/>
                        </a:rPr>
                        <a:t>10. No more than 24 infusions per year AND</a:t>
                      </a:r>
                    </a:p>
                    <a:p>
                      <a:pPr algn="l" fontAlgn="t"/>
                      <a:r>
                        <a:rPr lang="en-US" sz="1100" b="1" i="0" u="none" strike="noStrike" dirty="0" smtClean="0">
                          <a:solidFill>
                            <a:srgbClr val="000000"/>
                          </a:solidFill>
                          <a:effectLst/>
                          <a:latin typeface="Calibri" panose="020F0502020204030204" pitchFamily="34" charset="0"/>
                        </a:rPr>
                        <a:t>11. Initial approval period: 3 months</a:t>
                      </a:r>
                    </a:p>
                    <a:p>
                      <a:pPr algn="l" fontAlgn="t"/>
                      <a:endParaRPr lang="en-US" sz="1100" b="1" i="0" u="none" strike="noStrike" dirty="0" smtClean="0">
                        <a:solidFill>
                          <a:srgbClr val="000000"/>
                        </a:solidFill>
                        <a:effectLst/>
                        <a:latin typeface="Calibri" panose="020F0502020204030204" pitchFamily="34" charset="0"/>
                      </a:endParaRPr>
                    </a:p>
                    <a:p>
                      <a:pPr algn="l" fontAlgn="t"/>
                      <a:r>
                        <a:rPr lang="en-US" sz="1100" b="1" i="0" u="none" strike="noStrike" dirty="0" smtClean="0">
                          <a:solidFill>
                            <a:srgbClr val="000000"/>
                          </a:solidFill>
                          <a:effectLst/>
                          <a:latin typeface="Calibri" panose="020F0502020204030204" pitchFamily="34" charset="0"/>
                        </a:rPr>
                        <a:t>  Continuation of Therapy:</a:t>
                      </a:r>
                    </a:p>
                    <a:p>
                      <a:pPr algn="l" fontAlgn="t"/>
                      <a:r>
                        <a:rPr lang="en-US" sz="1100" b="1" i="0" u="none" strike="noStrike" dirty="0" smtClean="0">
                          <a:solidFill>
                            <a:srgbClr val="000000"/>
                          </a:solidFill>
                          <a:effectLst/>
                          <a:latin typeface="Calibri" panose="020F0502020204030204" pitchFamily="34" charset="0"/>
                        </a:rPr>
                        <a:t>1. Subsequent cycles to be administered if the MG-ADL score is greater than or equal to 5 OR</a:t>
                      </a:r>
                    </a:p>
                    <a:p>
                      <a:pPr algn="l" fontAlgn="t"/>
                      <a:r>
                        <a:rPr lang="en-US" sz="1100" b="1" i="0" u="none" strike="noStrike" dirty="0" smtClean="0">
                          <a:solidFill>
                            <a:srgbClr val="000000"/>
                          </a:solidFill>
                          <a:effectLst/>
                          <a:latin typeface="Calibri" panose="020F0502020204030204" pitchFamily="34" charset="0"/>
                        </a:rPr>
                        <a:t>2. If the patient was an MG-ADL responder initially, but no longer has a clinically meaningful improvement (defined as  less than 2 point improvement in total MG-ADL score AND</a:t>
                      </a:r>
                    </a:p>
                    <a:p>
                      <a:pPr algn="l" fontAlgn="t"/>
                      <a:r>
                        <a:rPr lang="en-US" sz="1100" b="1" i="0" u="none" strike="noStrike" dirty="0" smtClean="0">
                          <a:solidFill>
                            <a:srgbClr val="000000"/>
                          </a:solidFill>
                          <a:effectLst/>
                          <a:latin typeface="Calibri" panose="020F0502020204030204" pitchFamily="34" charset="0"/>
                        </a:rPr>
                        <a:t>3. Treatment has a sustained effect for at least 4 weeks after the end of the previous treatment cycle AND</a:t>
                      </a:r>
                    </a:p>
                    <a:p>
                      <a:pPr algn="l" fontAlgn="t"/>
                      <a:r>
                        <a:rPr lang="en-US" sz="1100" b="1" i="0" u="none" strike="noStrike" dirty="0" smtClean="0">
                          <a:solidFill>
                            <a:srgbClr val="000000"/>
                          </a:solidFill>
                          <a:effectLst/>
                          <a:latin typeface="Calibri" panose="020F0502020204030204" pitchFamily="34" charset="0"/>
                        </a:rPr>
                        <a:t>4. Participant has continued non-pregnant status AND</a:t>
                      </a:r>
                    </a:p>
                    <a:p>
                      <a:pPr algn="l" fontAlgn="t"/>
                      <a:r>
                        <a:rPr lang="en-US" sz="1100" b="1" i="0" u="none" strike="noStrike" dirty="0" smtClean="0">
                          <a:solidFill>
                            <a:srgbClr val="000000"/>
                          </a:solidFill>
                          <a:effectLst/>
                          <a:latin typeface="Calibri" panose="020F0502020204030204" pitchFamily="34" charset="0"/>
                        </a:rPr>
                        <a:t>5. Minimum time between treatment cycles should be no less than 50 days from the start of previous treatment cycle and the start of the next treatment cycle AND</a:t>
                      </a:r>
                    </a:p>
                    <a:p>
                      <a:pPr algn="l" fontAlgn="t"/>
                      <a:r>
                        <a:rPr lang="en-US" sz="1100" b="1" i="0" u="none" strike="noStrike" dirty="0" smtClean="0">
                          <a:solidFill>
                            <a:srgbClr val="000000"/>
                          </a:solidFill>
                          <a:effectLst/>
                          <a:latin typeface="Calibri" panose="020F0502020204030204" pitchFamily="34" charset="0"/>
                        </a:rPr>
                        <a:t>6. Continuation approval period: 6 months</a:t>
                      </a:r>
                      <a:endParaRPr lang="en-US" sz="11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33683311"/>
                  </a:ext>
                </a:extLst>
              </a:tr>
            </a:tbl>
          </a:graphicData>
        </a:graphic>
      </p:graphicFrame>
      <p:sp>
        <p:nvSpPr>
          <p:cNvPr id="4" name="Slide Number Placeholder 3"/>
          <p:cNvSpPr>
            <a:spLocks noGrp="1"/>
          </p:cNvSpPr>
          <p:nvPr>
            <p:ph type="sldNum" sz="quarter" idx="12"/>
          </p:nvPr>
        </p:nvSpPr>
        <p:spPr/>
        <p:txBody>
          <a:bodyPr/>
          <a:lstStyle/>
          <a:p>
            <a:fld id="{A001C670-DC88-4376-AA6B-FD9548DDC9F2}" type="slidenum">
              <a:rPr lang="en-US" smtClean="0"/>
              <a:pPr/>
              <a:t>9</a:t>
            </a:fld>
            <a:endParaRPr lang="en-US" dirty="0"/>
          </a:p>
        </p:txBody>
      </p:sp>
    </p:spTree>
    <p:extLst>
      <p:ext uri="{BB962C8B-B14F-4D97-AF65-F5344CB8AC3E}">
        <p14:creationId xmlns:p14="http://schemas.microsoft.com/office/powerpoint/2010/main" val="1490913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Urban Pop">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TM04033917[[fn=Berlin]]</Template>
  <TotalTime>13960</TotalTime>
  <Words>2121</Words>
  <Application>Microsoft Office PowerPoint</Application>
  <PresentationFormat>On-screen Show (4:3)</PresentationFormat>
  <Paragraphs>254</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Century Gothic</vt:lpstr>
      <vt:lpstr>Franklin Gothic Medium</vt:lpstr>
      <vt:lpstr>Palatino Linotype</vt:lpstr>
      <vt:lpstr>Wingdings 3</vt:lpstr>
      <vt:lpstr>Urban Pop</vt:lpstr>
      <vt:lpstr> MO HealthNet Pharmacy Program New Drugs and Edits with no annual Changes  MHD PA Committee March 17, 2022 Olivia Rush, Pharm D – Program Integrity Pharmacist </vt:lpstr>
      <vt:lpstr>New drugs – Clinical Edits</vt:lpstr>
      <vt:lpstr>New drugs – PDL Edits</vt:lpstr>
      <vt:lpstr>New drugs – PDL Edits</vt:lpstr>
      <vt:lpstr>New drugs – PDL Edits</vt:lpstr>
      <vt:lpstr>New drugs – PDL Edits</vt:lpstr>
      <vt:lpstr>New drugs – Open Access</vt:lpstr>
      <vt:lpstr>New drugs – PA Continued</vt:lpstr>
      <vt:lpstr>New drugs – PA Continued</vt:lpstr>
      <vt:lpstr>New drugs – STEP THERAPY</vt:lpstr>
      <vt:lpstr>Clinical &amp; Fiscal Edits with no annual changes</vt:lpstr>
      <vt:lpstr>Preferred Drug List Edits with no annual changes</vt:lpstr>
    </vt:vector>
  </TitlesOfParts>
  <Company>Missouri Department of Social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Comparing Managed Care and Fee-For-Service</dc:title>
  <dc:creator>parkv1z</dc:creator>
  <cp:lastModifiedBy>Libbert, Lori</cp:lastModifiedBy>
  <cp:revision>479</cp:revision>
  <cp:lastPrinted>2018-09-20T12:28:42Z</cp:lastPrinted>
  <dcterms:created xsi:type="dcterms:W3CDTF">2014-11-30T21:45:23Z</dcterms:created>
  <dcterms:modified xsi:type="dcterms:W3CDTF">2022-03-15T18:15:38Z</dcterms:modified>
</cp:coreProperties>
</file>