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817" r:id="rId3"/>
    <p:sldId id="818" r:id="rId4"/>
    <p:sldId id="819" r:id="rId5"/>
    <p:sldId id="820" r:id="rId6"/>
    <p:sldId id="821" r:id="rId7"/>
    <p:sldId id="748" r:id="rId8"/>
    <p:sldId id="800" r:id="rId9"/>
    <p:sldId id="822" r:id="rId10"/>
    <p:sldId id="823" r:id="rId11"/>
    <p:sldId id="82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4"/>
    <a:srgbClr val="0075B0"/>
    <a:srgbClr val="005782"/>
    <a:srgbClr val="0099CC"/>
    <a:srgbClr val="004568"/>
    <a:srgbClr val="006699"/>
    <a:srgbClr val="004D74"/>
    <a:srgbClr val="0033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51" d="100"/>
          <a:sy n="51" d="100"/>
        </p:scale>
        <p:origin x="1430" y="43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SRVU49\MH-PHARMACYADMINISTRATION\FY22%20Pharmacy%20Fiscal\Table%2021(23)%20Report%20w%20wout%20duals\Master_10-21%20w%20%20wout%20dual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RVU49\MH-PHARMACYADMINISTRATION\FY22%20Pharmacy%20Fiscal\Table%2021(23)%20Report%20w%20wout%20duals\Master_10-21%20w%20%20wout%20dual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2%20Table%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RVU49\MH-PHARMACYADMINISTRATION\Elizabeth%20S\PA%20DUR%20Worksheets\PA%20DUR%20Powerpoint%20worksheets\%25%20of%20Pharmacy%20Spend%20Total%20fytd%2022%20Table%202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RVU49\MH-PHARMACYADMINISTRATION\Elizabeth%20S\PA%20DUR%20Worksheets\pharmacy%20spend%20per%20fy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2supp%20projections\Pharmacy\Hep%20C%20Expenditur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2supp%20projections\Pharmacy\Synag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800" b="1" i="0" u="none" strike="noStrike" baseline="0" dirty="0" err="1">
                <a:solidFill>
                  <a:srgbClr val="000000"/>
                </a:solidFill>
                <a:latin typeface="Calibri"/>
                <a:cs typeface="Calibri"/>
              </a:rPr>
              <a:t>Eligibles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/>
                <a:cs typeface="Calibri"/>
              </a:rPr>
              <a:t> by Group July-Oct 2021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800" b="1" i="0" u="none" strike="noStrike" baseline="0" dirty="0">
                <a:solidFill>
                  <a:srgbClr val="000000"/>
                </a:solidFill>
                <a:latin typeface="Calibri"/>
                <a:cs typeface="Calibri"/>
              </a:rPr>
              <a:t>Total </a:t>
            </a:r>
            <a:r>
              <a:rPr lang="en-US" sz="2800" b="1" i="0" u="none" strike="noStrike" baseline="0" dirty="0" err="1">
                <a:solidFill>
                  <a:srgbClr val="000000"/>
                </a:solidFill>
                <a:latin typeface="Calibri"/>
                <a:cs typeface="Calibri"/>
              </a:rPr>
              <a:t>Eligibles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/>
                <a:cs typeface="Calibri"/>
              </a:rPr>
              <a:t> 1,132,481</a:t>
            </a:r>
          </a:p>
        </c:rich>
      </c:tx>
      <c:layout>
        <c:manualLayout>
          <c:xMode val="edge"/>
          <c:yMode val="edge"/>
          <c:x val="0.22730728722603938"/>
          <c:y val="6.9730645131388788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A!$BM$117</c:f>
              <c:strCache>
                <c:ptCount val="1"/>
                <c:pt idx="0">
                  <c:v>Oct</c:v>
                </c:pt>
              </c:strCache>
            </c:strRef>
          </c:tx>
          <c:dLbls>
            <c:dLbl>
              <c:idx val="1"/>
              <c:layout>
                <c:manualLayout>
                  <c:x val="-0.1139193874651019"/>
                  <c:y val="6.02963330756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AC-43E7-B689-A0B35C7E31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[1]A!$A$113:$A$115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A!$BM$118:$BM$120</c:f>
              <c:numCache>
                <c:formatCode>#,##0</c:formatCode>
                <c:ptCount val="3"/>
                <c:pt idx="0">
                  <c:v>170885</c:v>
                </c:pt>
                <c:pt idx="1">
                  <c:v>77276</c:v>
                </c:pt>
                <c:pt idx="2">
                  <c:v>884320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AC-43E7-B689-A0B35C7E31CB}"/>
            </c:ext>
          </c:extLst>
        </c:ser>
        <c:ser>
          <c:idx val="1"/>
          <c:order val="1"/>
          <c:tx>
            <c:strRef>
              <c:f>A!$A$1</c:f>
              <c:strCache>
                <c:ptCount val="1"/>
                <c:pt idx="0">
                  <c:v>MANAGEMENT REPORTS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3FAC-43E7-B689-A0B35C7E31C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3FAC-43E7-B689-A0B35C7E31C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3FAC-43E7-B689-A0B35C7E31CB}"/>
              </c:ext>
            </c:extLst>
          </c:dPt>
          <c:cat>
            <c:strRef>
              <c:f>[1]A!$A$113:$A$115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A!$A$2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AC-43E7-B689-A0B35C7E31CB}"/>
            </c:ext>
          </c:extLst>
        </c:ser>
        <c:ser>
          <c:idx val="2"/>
          <c:order val="2"/>
          <c:tx>
            <c:strRef>
              <c:f>A!$A$1</c:f>
              <c:strCache>
                <c:ptCount val="1"/>
                <c:pt idx="0">
                  <c:v>MANAGEMENT REPORTS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6-3FAC-43E7-B689-A0B35C7E31C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7-3FAC-43E7-B689-A0B35C7E31C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8-3FAC-43E7-B689-A0B35C7E31CB}"/>
              </c:ext>
            </c:extLst>
          </c:dPt>
          <c:cat>
            <c:strRef>
              <c:f>[1]A!$A$113:$A$115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A!$A$2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FAC-43E7-B689-A0B35C7E31CB}"/>
            </c:ext>
          </c:extLst>
        </c:ser>
        <c:ser>
          <c:idx val="3"/>
          <c:order val="3"/>
          <c:tx>
            <c:strRef>
              <c:f>A!$A$1</c:f>
              <c:strCache>
                <c:ptCount val="1"/>
                <c:pt idx="0">
                  <c:v>MANAGEMENT REPORTS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A-3FAC-43E7-B689-A0B35C7E31C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3FAC-43E7-B689-A0B35C7E31C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3FAC-43E7-B689-A0B35C7E31CB}"/>
              </c:ext>
            </c:extLst>
          </c:dPt>
          <c:cat>
            <c:strRef>
              <c:f>[1]A!$A$113:$A$115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A!$A$2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FAC-43E7-B689-A0B35C7E31CB}"/>
            </c:ext>
          </c:extLst>
        </c:ser>
        <c:ser>
          <c:idx val="4"/>
          <c:order val="4"/>
          <c:tx>
            <c:strRef>
              <c:f>A!$A$1</c:f>
              <c:strCache>
                <c:ptCount val="1"/>
                <c:pt idx="0">
                  <c:v>MANAGEMENT REPORTS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E-3FAC-43E7-B689-A0B35C7E31C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F-3FAC-43E7-B689-A0B35C7E31C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0-3FAC-43E7-B689-A0B35C7E31CB}"/>
              </c:ext>
            </c:extLst>
          </c:dPt>
          <c:cat>
            <c:strRef>
              <c:f>[1]A!$A$113:$A$115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A!$A$2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FAC-43E7-B689-A0B35C7E31CB}"/>
            </c:ext>
          </c:extLst>
        </c:ser>
        <c:ser>
          <c:idx val="5"/>
          <c:order val="5"/>
          <c:tx>
            <c:strRef>
              <c:f>A!$A$1</c:f>
              <c:strCache>
                <c:ptCount val="1"/>
                <c:pt idx="0">
                  <c:v>MANAGEMENT REPORTS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2-3FAC-43E7-B689-A0B35C7E31C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3-3FAC-43E7-B689-A0B35C7E31C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4-3FAC-43E7-B689-A0B35C7E31CB}"/>
              </c:ext>
            </c:extLst>
          </c:dPt>
          <c:cat>
            <c:strRef>
              <c:f>[1]A!$A$113:$A$115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A!$A$2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FAC-43E7-B689-A0B35C7E31CB}"/>
            </c:ext>
          </c:extLst>
        </c:ser>
        <c:ser>
          <c:idx val="6"/>
          <c:order val="6"/>
          <c:tx>
            <c:strRef>
              <c:f>A!$A$1</c:f>
              <c:strCache>
                <c:ptCount val="1"/>
                <c:pt idx="0">
                  <c:v>MANAGEMENT REPORTS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6-3FAC-43E7-B689-A0B35C7E31C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7-3FAC-43E7-B689-A0B35C7E31C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8-3FAC-43E7-B689-A0B35C7E31CB}"/>
              </c:ext>
            </c:extLst>
          </c:dPt>
          <c:cat>
            <c:strRef>
              <c:f>[1]A!$A$113:$A$115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A!$A$2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3FAC-43E7-B689-A0B35C7E31CB}"/>
            </c:ext>
          </c:extLst>
        </c:ser>
        <c:ser>
          <c:idx val="7"/>
          <c:order val="7"/>
          <c:tx>
            <c:strRef>
              <c:f>A!$A$1</c:f>
              <c:strCache>
                <c:ptCount val="1"/>
                <c:pt idx="0">
                  <c:v>MANAGEMENT REPORTS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A-3FAC-43E7-B689-A0B35C7E31C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B-3FAC-43E7-B689-A0B35C7E31C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C-3FAC-43E7-B689-A0B35C7E31CB}"/>
              </c:ext>
            </c:extLst>
          </c:dPt>
          <c:cat>
            <c:strRef>
              <c:f>[1]A!$A$113:$A$115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A!$A$2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3FAC-43E7-B689-A0B35C7E3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6301195316517887"/>
          <c:y val="0.34954473226461547"/>
          <c:w val="0.11866785514138312"/>
          <c:h val="0.15316551586907412"/>
        </c:manualLayout>
      </c:layout>
      <c:overlay val="0"/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Calibri"/>
                <a:cs typeface="Calibri"/>
              </a:rPr>
              <a:t>Expenditures by Enrollment Group: July-Oct 2021</a:t>
            </a:r>
          </a:p>
          <a:p>
            <a:pPr algn="ctr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Calibri"/>
                <a:cs typeface="Calibri"/>
              </a:rPr>
              <a:t>Total Spend $507,720,146</a:t>
            </a:r>
          </a:p>
        </c:rich>
      </c:tx>
      <c:layout>
        <c:manualLayout>
          <c:xMode val="edge"/>
          <c:yMode val="edge"/>
          <c:x val="0.12793173628720139"/>
          <c:y val="2.418270111676486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807464789706856"/>
          <c:y val="0.18067437574638934"/>
          <c:w val="0.53578788724403781"/>
          <c:h val="0.73729682263076235"/>
        </c:manualLayout>
      </c:layout>
      <c:pieChart>
        <c:varyColors val="1"/>
        <c:ser>
          <c:idx val="0"/>
          <c:order val="0"/>
          <c:tx>
            <c:strRef>
              <c:f>A!$BP$128</c:f>
              <c:strCache>
                <c:ptCount val="1"/>
                <c:pt idx="0">
                  <c:v>Oct 2021</c:v>
                </c:pt>
              </c:strCache>
            </c:strRef>
          </c:tx>
          <c:explosion val="4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$262.9m</a:t>
                    </a:r>
                  </a:p>
                  <a:p>
                    <a:r>
                      <a:rPr lang="en-US"/>
                      <a:t>51.78%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4F5-4551-93CC-3B7C0E08E8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$16.3m</a:t>
                    </a:r>
                  </a:p>
                  <a:p>
                    <a:r>
                      <a:rPr lang="en-US"/>
                      <a:t>3.21%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4F5-4551-93CC-3B7C0E08E8F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$228.5m</a:t>
                    </a:r>
                  </a:p>
                  <a:p>
                    <a:r>
                      <a:rPr lang="en-US"/>
                      <a:t>45.01%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4F5-4551-93CC-3B7C0E08E8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[1]A!$GX$151:$GX$153</c:f>
              <c:strCache>
                <c:ptCount val="3"/>
                <c:pt idx="0">
                  <c:v>Disabled</c:v>
                </c:pt>
                <c:pt idx="1">
                  <c:v>Elderly</c:v>
                </c:pt>
                <c:pt idx="2">
                  <c:v>Other</c:v>
                </c:pt>
              </c:strCache>
            </c:strRef>
          </c:cat>
          <c:val>
            <c:numRef>
              <c:f>A!$BP$129:$BP$131</c:f>
              <c:numCache>
                <c:formatCode>"$"#,##0</c:formatCode>
                <c:ptCount val="3"/>
                <c:pt idx="0">
                  <c:v>262915433.62000003</c:v>
                </c:pt>
                <c:pt idx="1">
                  <c:v>16277190.050000001</c:v>
                </c:pt>
                <c:pt idx="2" formatCode="&quot;$&quot;#,##0_);\(&quot;$&quot;#,##0\)">
                  <c:v>228527522.16999999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F5-4551-93CC-3B7C0E08E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cap="all" baseline="0" dirty="0">
                <a:effectLst/>
              </a:rPr>
              <a:t>July-</a:t>
            </a:r>
            <a:r>
              <a:rPr lang="en-US" sz="2000" b="1" i="0" u="none" strike="noStrike" cap="all" baseline="0" dirty="0" err="1">
                <a:effectLst/>
              </a:rPr>
              <a:t>oct</a:t>
            </a:r>
            <a:r>
              <a:rPr lang="en-US" sz="2000" b="1" i="0" u="none" strike="noStrike" cap="all" baseline="0" dirty="0">
                <a:effectLst/>
              </a:rPr>
              <a:t> 2021 MO </a:t>
            </a:r>
            <a:r>
              <a:rPr lang="en-US" sz="2000" b="1" i="0" u="none" strike="noStrike" cap="all" baseline="0" dirty="0" err="1">
                <a:effectLst/>
              </a:rPr>
              <a:t>HealthNet</a:t>
            </a:r>
            <a:r>
              <a:rPr lang="en-US" sz="2000" b="1" i="0" u="none" strike="noStrike" cap="all" baseline="0" dirty="0">
                <a:effectLst/>
              </a:rPr>
              <a:t> </a:t>
            </a:r>
            <a:br>
              <a:rPr lang="en-US" sz="2000" b="1" i="0" u="none" strike="noStrike" cap="all" baseline="0" dirty="0">
                <a:effectLst/>
              </a:rPr>
            </a:br>
            <a:r>
              <a:rPr lang="en-US" sz="2000" b="1" i="0" u="none" strike="noStrike" cap="all" baseline="0" dirty="0">
                <a:effectLst/>
              </a:rPr>
              <a:t>Expenditures by Service</a:t>
            </a:r>
            <a:endParaRPr lang="en-US" sz="2000" b="1" dirty="0"/>
          </a:p>
        </c:rich>
      </c:tx>
      <c:layout>
        <c:manualLayout>
          <c:xMode val="edge"/>
          <c:yMode val="edge"/>
          <c:x val="0.28911976245789545"/>
          <c:y val="1.80528691166989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8B6-4EDB-96A7-DF58875C32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8B6-4EDB-96A7-DF58875C32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8B6-4EDB-96A7-DF58875C32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8B6-4EDB-96A7-DF58875C32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8B6-4EDB-96A7-DF58875C32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8B6-4EDB-96A7-DF58875C32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8B6-4EDB-96A7-DF58875C32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8B6-4EDB-96A7-DF58875C329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8B6-4EDB-96A7-DF58875C329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68B6-4EDB-96A7-DF58875C329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68B6-4EDB-96A7-DF58875C329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68B6-4EDB-96A7-DF58875C329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68B6-4EDB-96A7-DF58875C3296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68B6-4EDB-96A7-DF58875C3296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B6-4EDB-96A7-DF58875C3296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68B6-4EDB-96A7-DF58875C3296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68B6-4EDB-96A7-DF58875C3296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68B6-4EDB-96A7-DF58875C3296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B6-4EDB-96A7-DF58875C3296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B6-4EDB-96A7-DF58875C3296}"/>
                </c:ext>
              </c:extLst>
            </c:dLbl>
            <c:dLbl>
              <c:idx val="6"/>
              <c:layout>
                <c:manualLayout>
                  <c:x val="1.9943019943019839E-2"/>
                  <c:y val="0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B6-4EDB-96A7-DF58875C3296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/>
                      <a:t> </a:t>
                    </a:r>
                    <a:fld id="{EA6AC64B-A1AA-4FB3-A5AE-95779B988C75}" type="CATEGORYNAME">
                      <a:rPr lang="en-US" sz="1400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400" baseline="0"/>
                      <a:t>
</a:t>
                    </a:r>
                    <a:fld id="{17833D13-21D7-407D-A372-EED24A4D37EC}" type="PERCENTAGE">
                      <a:rPr lang="en-US" sz="1400" baseline="0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400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8B6-4EDB-96A7-DF58875C3296}"/>
                </c:ext>
              </c:extLst>
            </c:dLbl>
            <c:dLbl>
              <c:idx val="8"/>
              <c:layout>
                <c:manualLayout>
                  <c:x val="-0.11072571056823027"/>
                  <c:y val="-4.052680914885639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8B6-4EDB-96A7-DF58875C3296}"/>
                </c:ext>
              </c:extLst>
            </c:dLbl>
            <c:dLbl>
              <c:idx val="9"/>
              <c:layout>
                <c:manualLayout>
                  <c:x val="-2.4216524216524243E-2"/>
                  <c:y val="-7.79220779220779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8B6-4EDB-96A7-DF58875C3296}"/>
                </c:ext>
              </c:extLst>
            </c:dLbl>
            <c:dLbl>
              <c:idx val="1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68B6-4EDB-96A7-DF58875C3296}"/>
                </c:ext>
              </c:extLst>
            </c:dLbl>
            <c:dLbl>
              <c:idx val="11"/>
              <c:layout>
                <c:manualLayout>
                  <c:x val="3.4858783677681315E-3"/>
                  <c:y val="-6.042182227221597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8B6-4EDB-96A7-DF58875C3296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8B6-4EDB-96A7-DF58875C3296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68B6-4EDB-96A7-DF58875C3296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'ExpendFYTD22 Table 23'!$A$30:$A$42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'ExpendFYTD22 Table 23'!$B$30:$B$42</c:f>
              <c:numCache>
                <c:formatCode>"$"#,##0</c:formatCode>
                <c:ptCount val="13"/>
                <c:pt idx="0">
                  <c:v>363500674.38999999</c:v>
                </c:pt>
                <c:pt idx="1">
                  <c:v>385496924.94000006</c:v>
                </c:pt>
                <c:pt idx="2">
                  <c:v>2333516.77</c:v>
                </c:pt>
                <c:pt idx="3">
                  <c:v>507720145.84000003</c:v>
                </c:pt>
                <c:pt idx="4">
                  <c:v>1029035.34</c:v>
                </c:pt>
                <c:pt idx="5">
                  <c:v>149250805.41000003</c:v>
                </c:pt>
                <c:pt idx="6">
                  <c:v>333150718.26999998</c:v>
                </c:pt>
                <c:pt idx="7">
                  <c:v>89518241.549999997</c:v>
                </c:pt>
                <c:pt idx="8">
                  <c:v>96285105.799999997</c:v>
                </c:pt>
                <c:pt idx="9">
                  <c:v>620424215.51999998</c:v>
                </c:pt>
                <c:pt idx="10">
                  <c:v>63732683.340000004</c:v>
                </c:pt>
                <c:pt idx="11">
                  <c:v>43224517.079999998</c:v>
                </c:pt>
                <c:pt idx="12">
                  <c:v>939161744.14999998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68B6-4EDB-96A7-DF58875C329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FY</a:t>
            </a:r>
            <a:r>
              <a:rPr lang="en-US" sz="2000" baseline="0" dirty="0"/>
              <a:t>22</a:t>
            </a:r>
            <a:r>
              <a:rPr lang="en-US" sz="2000" dirty="0"/>
              <a:t> Pharmacy Spend vs Total Medicaid Spend</a:t>
            </a:r>
          </a:p>
          <a:p>
            <a:pPr>
              <a:defRPr/>
            </a:pPr>
            <a:r>
              <a:rPr lang="en-US" sz="2000" dirty="0"/>
              <a:t>Total Spend $3,594,828,328</a:t>
            </a:r>
          </a:p>
          <a:p>
            <a:pPr>
              <a:defRPr/>
            </a:pPr>
            <a:r>
              <a:rPr lang="en-US" sz="2000" dirty="0"/>
              <a:t>July-Oct 2021</a:t>
            </a:r>
          </a:p>
        </c:rich>
      </c:tx>
      <c:layout>
        <c:manualLayout>
          <c:xMode val="edge"/>
          <c:yMode val="edge"/>
          <c:x val="0.21941734507762797"/>
          <c:y val="1.250000205052527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4.9426166744292843E-2"/>
                  <c:y val="-0.15457545045439139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$3.0b</a:t>
                    </a:r>
                    <a:endParaRPr lang="en-US" b="1" baseline="0"/>
                  </a:p>
                  <a:p>
                    <a:r>
                      <a:rPr lang="en-US" b="1" baseline="0"/>
                      <a:t>85.88%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8F0-4D9F-8CDA-79780FE9DC52}"/>
                </c:ext>
              </c:extLst>
            </c:dLbl>
            <c:dLbl>
              <c:idx val="1"/>
              <c:layout>
                <c:manualLayout>
                  <c:x val="9.5256016726722723E-2"/>
                  <c:y val="0.16038060373697571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$507.7m</a:t>
                    </a:r>
                    <a:endParaRPr lang="en-US" b="1" baseline="0"/>
                  </a:p>
                  <a:p>
                    <a:r>
                      <a:rPr lang="en-US" b="1" baseline="0"/>
                      <a:t>14.12%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8F0-4D9F-8CDA-79780FE9DC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'FYTD22 % of pharmacy'!$B$4:$B$5</c:f>
              <c:strCache>
                <c:ptCount val="2"/>
                <c:pt idx="0">
                  <c:v>All Other Spend</c:v>
                </c:pt>
                <c:pt idx="1">
                  <c:v>TOTAL PHARMACY SPEND</c:v>
                </c:pt>
              </c:strCache>
            </c:strRef>
          </c:cat>
          <c:val>
            <c:numRef>
              <c:f>'FYTD22 % of pharmacy'!$C$4:$C$5</c:f>
              <c:numCache>
                <c:formatCode>"$"#,##0</c:formatCode>
                <c:ptCount val="2"/>
                <c:pt idx="0">
                  <c:v>3087108182.5599999</c:v>
                </c:pt>
                <c:pt idx="1">
                  <c:v>507720145.84000003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F0-4D9F-8CDA-79780FE9D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b="1"/>
              <a:t>Pharmacy Expenditures</a:t>
            </a:r>
            <a:r>
              <a:rPr lang="en-US" sz="2000" b="1" baseline="0"/>
              <a:t> FY22</a:t>
            </a:r>
          </a:p>
          <a:p>
            <a:pPr>
              <a:defRPr sz="2000"/>
            </a:pPr>
            <a:r>
              <a:rPr lang="en-US" sz="2000" b="1" baseline="0"/>
              <a:t>July 2021-Dec 2021</a:t>
            </a:r>
            <a:endParaRPr lang="en-US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'FY2022'!$B$3</c:f>
              <c:strCache>
                <c:ptCount val="1"/>
                <c:pt idx="0">
                  <c:v>Total Pharmacy Paid Amount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invertIfNegative val="0"/>
          <c:dLbls>
            <c:dLbl>
              <c:idx val="0"/>
              <c:layout>
                <c:manualLayout>
                  <c:x val="3.5286697470749522E-2"/>
                  <c:y val="7.1813298993633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A7-4EBD-8B61-C11F9D90389A}"/>
                </c:ext>
              </c:extLst>
            </c:dLbl>
            <c:dLbl>
              <c:idx val="1"/>
              <c:layout>
                <c:manualLayout>
                  <c:x val="1.68031892717855E-3"/>
                  <c:y val="-7.1813298993633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A7-4EBD-8B61-C11F9D90389A}"/>
                </c:ext>
              </c:extLst>
            </c:dLbl>
            <c:dLbl>
              <c:idx val="2"/>
              <c:layout>
                <c:manualLayout>
                  <c:x val="1.7923730806945461E-2"/>
                  <c:y val="-4.4615717153002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A7-4EBD-8B61-C11F9D90389A}"/>
                </c:ext>
              </c:extLst>
            </c:dLbl>
            <c:dLbl>
              <c:idx val="3"/>
              <c:layout>
                <c:manualLayout>
                  <c:x val="1.1762232490249819E-2"/>
                  <c:y val="-1.4362659798726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A7-4EBD-8B61-C11F9D90389A}"/>
                </c:ext>
              </c:extLst>
            </c:dLbl>
            <c:dLbl>
              <c:idx val="5"/>
              <c:layout>
                <c:manualLayout>
                  <c:x val="8.474577213685849E-3"/>
                  <c:y val="-3.1372549019607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6A7-4EBD-8B61-C11F9D9038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('FY2020'!$A$5,'FY2020'!$A$6,'FY2020'!$A$7,'FY2020'!$A$8,'FY2020'!$A$9,'FY2020'!$A$10,'FY2020'!$A$11,'FY2020'!$A$12,'FY2020'!$A$13,'FY2020'!$A$14,'FY2020'!$A$15,'FY2020'!$A$16)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'FY2022'!$B$4:$B$15</c:f>
              <c:numCache>
                <c:formatCode>"$"#,##0</c:formatCode>
                <c:ptCount val="12"/>
                <c:pt idx="0">
                  <c:v>166988947.19999999</c:v>
                </c:pt>
                <c:pt idx="1">
                  <c:v>116597352.90000001</c:v>
                </c:pt>
                <c:pt idx="2">
                  <c:v>121368624.90000001</c:v>
                </c:pt>
                <c:pt idx="3">
                  <c:v>151641410</c:v>
                </c:pt>
                <c:pt idx="4">
                  <c:v>121438482.2</c:v>
                </c:pt>
                <c:pt idx="5">
                  <c:v>121678121.90000001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A7-4EBD-8B61-C11F9D90389A}"/>
            </c:ext>
          </c:extLst>
        </c:ser>
        <c:ser>
          <c:idx val="1"/>
          <c:order val="1"/>
          <c:tx>
            <c:strRef>
              <c:f>'FY2020'!$A$20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invertIfNegative val="0"/>
          <c:cat>
            <c:strRef>
              <c:f>('FY2020'!$A$5,'FY2020'!$A$6,'FY2020'!$A$7,'FY2020'!$A$8,'FY2020'!$A$9,'FY2020'!$A$10,'FY2020'!$A$11,'FY2020'!$A$12,'FY2020'!$A$13,'FY2020'!$A$14,'FY2020'!$A$15,'FY2020'!$A$16)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'FY2020'!$A$21:$A$24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A7-4EBD-8B61-C11F9D9038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8033352"/>
        <c:axId val="458033680"/>
      </c:barChart>
      <c:lineChart>
        <c:grouping val="standard"/>
        <c:varyColors val="0"/>
        <c:ser>
          <c:idx val="2"/>
          <c:order val="2"/>
          <c:tx>
            <c:strRef>
              <c:f>'FY2022'!$B$18</c:f>
              <c:strCache>
                <c:ptCount val="1"/>
                <c:pt idx="0">
                  <c:v>Non-Specialty Paid Amount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6.3852119232784901E-2"/>
                  <c:y val="-3.1119096230574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A7-4EBD-8B61-C11F9D90389A}"/>
                </c:ext>
              </c:extLst>
            </c:dLbl>
            <c:dLbl>
              <c:idx val="1"/>
              <c:layout>
                <c:manualLayout>
                  <c:x val="-9.2417540994820288E-2"/>
                  <c:y val="9.57510653248440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A7-4EBD-8B61-C11F9D90389A}"/>
                </c:ext>
              </c:extLst>
            </c:dLbl>
            <c:dLbl>
              <c:idx val="2"/>
              <c:layout>
                <c:manualLayout>
                  <c:x val="-5.8834977995099055E-2"/>
                  <c:y val="2.529449107177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A7-4EBD-8B61-C11F9D90389A}"/>
                </c:ext>
              </c:extLst>
            </c:dLbl>
            <c:dLbl>
              <c:idx val="3"/>
              <c:layout>
                <c:manualLayout>
                  <c:x val="-3.5534502817574497E-2"/>
                  <c:y val="6.646441253666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A7-4EBD-8B61-C11F9D90389A}"/>
                </c:ext>
              </c:extLst>
            </c:dLbl>
            <c:dLbl>
              <c:idx val="4"/>
              <c:layout>
                <c:manualLayout>
                  <c:x val="-1.4124295356142996E-2"/>
                  <c:y val="4.45547321290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6A7-4EBD-8B61-C11F9D9038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'FY2020'!$A$5:$A$15</c:f>
              <c:strCache>
                <c:ptCount val="11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</c:strCache>
            </c:strRef>
          </c:cat>
          <c:val>
            <c:numRef>
              <c:f>'FY2022'!$B$19:$B$30</c:f>
              <c:numCache>
                <c:formatCode>"$"#,##0</c:formatCode>
                <c:ptCount val="12"/>
                <c:pt idx="0">
                  <c:v>66932714.560000002</c:v>
                </c:pt>
                <c:pt idx="1">
                  <c:v>46813995.869999997</c:v>
                </c:pt>
                <c:pt idx="2">
                  <c:v>47932331.57</c:v>
                </c:pt>
                <c:pt idx="3">
                  <c:v>60794102.990000002</c:v>
                </c:pt>
                <c:pt idx="4">
                  <c:v>48604545.060000002</c:v>
                </c:pt>
                <c:pt idx="5">
                  <c:v>48376311.770000003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6A7-4EBD-8B61-C11F9D90389A}"/>
            </c:ext>
          </c:extLst>
        </c:ser>
        <c:ser>
          <c:idx val="3"/>
          <c:order val="3"/>
          <c:tx>
            <c:strRef>
              <c:f>'FY2022'!$C$18</c:f>
              <c:strCache>
                <c:ptCount val="1"/>
                <c:pt idx="0">
                  <c:v>Specialty Paid Amount</c:v>
                </c:pt>
              </c:strCache>
            </c:strRef>
          </c:tx>
          <c:spPr>
            <a:ln w="34925" cap="rnd">
              <a:solidFill>
                <a:schemeClr val="accent2">
                  <a:lumMod val="60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04095678153565E-2"/>
                  <c:y val="-3.8300426129937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6A7-4EBD-8B61-C11F9D90389A}"/>
                </c:ext>
              </c:extLst>
            </c:dLbl>
            <c:dLbl>
              <c:idx val="1"/>
              <c:layout>
                <c:manualLayout>
                  <c:x val="-5.7130843524070732E-2"/>
                  <c:y val="-7.18132989936336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lt1">
                          <a:lumMod val="8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586834317510686E-2"/>
                      <c:h val="3.58708370904945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6A7-4EBD-8B61-C11F9D90389A}"/>
                </c:ext>
              </c:extLst>
            </c:dLbl>
            <c:dLbl>
              <c:idx val="2"/>
              <c:layout>
                <c:manualLayout>
                  <c:x val="-4.7900997196513591E-2"/>
                  <c:y val="-4.3980462259001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6A7-4EBD-8B61-C11F9D90389A}"/>
                </c:ext>
              </c:extLst>
            </c:dLbl>
            <c:dLbl>
              <c:idx val="3"/>
              <c:layout>
                <c:manualLayout>
                  <c:x val="1.4275566217862743E-2"/>
                  <c:y val="-2.78563975282654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6A7-4EBD-8B61-C11F9D90389A}"/>
                </c:ext>
              </c:extLst>
            </c:dLbl>
            <c:dLbl>
              <c:idx val="4"/>
              <c:layout>
                <c:manualLayout>
                  <c:x val="-1.3822346837308862E-2"/>
                  <c:y val="-2.9994596263702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6A7-4EBD-8B61-C11F9D9038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'FY2020'!$A$5:$A$15</c:f>
              <c:strCache>
                <c:ptCount val="11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</c:strCache>
            </c:strRef>
          </c:cat>
          <c:val>
            <c:numRef>
              <c:f>'FY2022'!$C$19:$C$30</c:f>
              <c:numCache>
                <c:formatCode>"$"#,##0</c:formatCode>
                <c:ptCount val="12"/>
                <c:pt idx="0">
                  <c:v>100056232.59999999</c:v>
                </c:pt>
                <c:pt idx="1">
                  <c:v>69783357.049999997</c:v>
                </c:pt>
                <c:pt idx="2">
                  <c:v>73436293.340000004</c:v>
                </c:pt>
                <c:pt idx="3">
                  <c:v>90847306.980000004</c:v>
                </c:pt>
                <c:pt idx="4">
                  <c:v>72833937.090000004</c:v>
                </c:pt>
                <c:pt idx="5">
                  <c:v>73301810.079999998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F6A7-4EBD-8B61-C11F9D9038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033352"/>
        <c:axId val="458033680"/>
      </c:lineChart>
      <c:catAx>
        <c:axId val="45803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033680"/>
        <c:crosses val="autoZero"/>
        <c:auto val="1"/>
        <c:lblAlgn val="ctr"/>
        <c:lblOffset val="100"/>
        <c:noMultiLvlLbl val="0"/>
      </c:catAx>
      <c:valAx>
        <c:axId val="45803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033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Pharmacy Expenditures/Eligibles</a:t>
            </a:r>
            <a:r>
              <a:rPr lang="en-US" baseline="0"/>
              <a:t> Per FY</a:t>
            </a:r>
          </a:p>
          <a:p>
            <a:pPr>
              <a:defRPr/>
            </a:pPr>
            <a:r>
              <a:rPr lang="en-US" sz="1000" baseline="0"/>
              <a:t>Table 23</a:t>
            </a:r>
            <a:endParaRPr lang="en-US" sz="1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Pharmacy Spend</c:v>
          </c:tx>
          <c:invertIfNegative val="0"/>
          <c:cat>
            <c:strRef>
              <c:f>'Pharmacy Spend by FY'!$G$4:$M$4</c:f>
              <c:strCache>
                <c:ptCount val="7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  <c:pt idx="4">
                  <c:v>FY19</c:v>
                </c:pt>
                <c:pt idx="5">
                  <c:v>FY20</c:v>
                </c:pt>
                <c:pt idx="6">
                  <c:v>FY21</c:v>
                </c:pt>
              </c:strCache>
            </c:strRef>
          </c:cat>
          <c:val>
            <c:numRef>
              <c:f>'Pharmacy Spend by FY'!$G$5:$M$5</c:f>
              <c:numCache>
                <c:formatCode>"$"#,##0</c:formatCode>
                <c:ptCount val="7"/>
                <c:pt idx="0">
                  <c:v>1254938929.6099999</c:v>
                </c:pt>
                <c:pt idx="1">
                  <c:v>1336967419.5799999</c:v>
                </c:pt>
                <c:pt idx="2">
                  <c:v>1319830504.8800001</c:v>
                </c:pt>
                <c:pt idx="3">
                  <c:v>1392842632.8800001</c:v>
                </c:pt>
                <c:pt idx="4">
                  <c:v>1334141362.6900001</c:v>
                </c:pt>
                <c:pt idx="5">
                  <c:v>1317564882.6300001</c:v>
                </c:pt>
                <c:pt idx="6">
                  <c:v>1413462889.29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95B-4092-A6A0-E65F405EC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579264"/>
        <c:axId val="57541376"/>
      </c:barChart>
      <c:lineChart>
        <c:grouping val="standard"/>
        <c:varyColors val="0"/>
        <c:ser>
          <c:idx val="1"/>
          <c:order val="1"/>
          <c:tx>
            <c:strRef>
              <c:f>'Pharmacy Spend by FY'!$A$7</c:f>
              <c:strCache>
                <c:ptCount val="1"/>
                <c:pt idx="0">
                  <c:v>Total Eligibles</c:v>
                </c:pt>
              </c:strCache>
            </c:strRef>
          </c:tx>
          <c:marker>
            <c:symbol val="none"/>
          </c:marker>
          <c:val>
            <c:numRef>
              <c:f>'Pharmacy Spend by FY'!$G$7:$M$7</c:f>
              <c:numCache>
                <c:formatCode>#,##0</c:formatCode>
                <c:ptCount val="7"/>
                <c:pt idx="0">
                  <c:v>883672</c:v>
                </c:pt>
                <c:pt idx="1">
                  <c:v>965095</c:v>
                </c:pt>
                <c:pt idx="2">
                  <c:v>991362</c:v>
                </c:pt>
                <c:pt idx="3">
                  <c:v>976779</c:v>
                </c:pt>
                <c:pt idx="4">
                  <c:v>907809</c:v>
                </c:pt>
                <c:pt idx="5">
                  <c:v>868845</c:v>
                </c:pt>
                <c:pt idx="6">
                  <c:v>1030053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95B-4092-A6A0-E65F405EC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8639408"/>
        <c:axId val="2128629568"/>
      </c:lineChart>
      <c:catAx>
        <c:axId val="45579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7541376"/>
        <c:crosses val="autoZero"/>
        <c:auto val="1"/>
        <c:lblAlgn val="ctr"/>
        <c:lblOffset val="100"/>
        <c:noMultiLvlLbl val="0"/>
      </c:catAx>
      <c:valAx>
        <c:axId val="57541376"/>
        <c:scaling>
          <c:orientation val="minMax"/>
        </c:scaling>
        <c:delete val="0"/>
        <c:axPos val="l"/>
        <c:majorGridlines/>
        <c:numFmt formatCode="&quot;$&quot;#,##0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5579264"/>
        <c:crosses val="autoZero"/>
        <c:crossBetween val="between"/>
      </c:valAx>
      <c:valAx>
        <c:axId val="2128629568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128639408"/>
        <c:crosses val="max"/>
        <c:crossBetween val="between"/>
      </c:valAx>
      <c:catAx>
        <c:axId val="2128639408"/>
        <c:scaling>
          <c:orientation val="minMax"/>
        </c:scaling>
        <c:delete val="1"/>
        <c:axPos val="b"/>
        <c:majorTickMark val="out"/>
        <c:minorTickMark val="none"/>
        <c:tickLblPos val="nextTo"/>
        <c:crossAx val="2128629568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ln w="9525">
            <a:noFill/>
          </a:ln>
        </c:spPr>
      </c:dTable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HEP</a:t>
            </a:r>
            <a:r>
              <a:rPr lang="en-US" sz="2000" b="1" baseline="0"/>
              <a:t> C FY 2018 -FYTD 2022</a:t>
            </a:r>
            <a:endParaRPr lang="en-US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'New Charts'!$C$4</c:f>
              <c:strCache>
                <c:ptCount val="1"/>
                <c:pt idx="0">
                  <c:v> Total Spend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('New Charts'!$C$3,'New Charts'!$C$8,'New Charts'!$C$14,'New Charts'!$C$20,'New Charts'!$C$27)</c:f>
              <c:strCache>
                <c:ptCount val="5"/>
                <c:pt idx="0">
                  <c:v>FY18</c:v>
                </c:pt>
                <c:pt idx="1">
                  <c:v>FY19</c:v>
                </c:pt>
                <c:pt idx="2">
                  <c:v>FY20</c:v>
                </c:pt>
                <c:pt idx="3">
                  <c:v>FY21</c:v>
                </c:pt>
                <c:pt idx="4">
                  <c:v>FYTD22</c:v>
                </c:pt>
              </c:strCache>
            </c:strRef>
          </c:cat>
          <c:val>
            <c:numRef>
              <c:f>('New Charts'!$P$4,'New Charts'!$P$9,'New Charts'!$P$15,'New Charts'!$P$21,'New Charts'!$P$28)</c:f>
              <c:numCache>
                <c:formatCode>"$"#,##0</c:formatCode>
                <c:ptCount val="5"/>
                <c:pt idx="0">
                  <c:v>48463198.129999995</c:v>
                </c:pt>
                <c:pt idx="1">
                  <c:v>38401858.340000004</c:v>
                </c:pt>
                <c:pt idx="2">
                  <c:v>37760135.43</c:v>
                </c:pt>
                <c:pt idx="3">
                  <c:v>31216307.77</c:v>
                </c:pt>
                <c:pt idx="4">
                  <c:v>11187175.189999999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5-465D-BC0B-FA0916A33C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782632"/>
        <c:axId val="207782960"/>
      </c:barChart>
      <c:lineChart>
        <c:grouping val="standard"/>
        <c:varyColors val="0"/>
        <c:ser>
          <c:idx val="0"/>
          <c:order val="1"/>
          <c:tx>
            <c:strRef>
              <c:f>'New Charts'!$C$5</c:f>
              <c:strCache>
                <c:ptCount val="1"/>
                <c:pt idx="0">
                  <c:v> Total Claims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('New Charts'!$C$3,'New Charts'!$C$8,'New Charts'!$C$14,'New Charts'!$C$20,'New Charts'!$C$27)</c:f>
              <c:strCache>
                <c:ptCount val="5"/>
                <c:pt idx="0">
                  <c:v>FY18</c:v>
                </c:pt>
                <c:pt idx="1">
                  <c:v>FY19</c:v>
                </c:pt>
                <c:pt idx="2">
                  <c:v>FY20</c:v>
                </c:pt>
                <c:pt idx="3">
                  <c:v>FY21</c:v>
                </c:pt>
                <c:pt idx="4">
                  <c:v>FYTD22</c:v>
                </c:pt>
              </c:strCache>
            </c:strRef>
          </c:cat>
          <c:val>
            <c:numRef>
              <c:f>('New Charts'!$P$5,'New Charts'!$P$10,'New Charts'!$P$16,'New Charts'!$P$22,'New Charts'!$P$29)</c:f>
              <c:numCache>
                <c:formatCode>General</c:formatCode>
                <c:ptCount val="5"/>
                <c:pt idx="0">
                  <c:v>3202</c:v>
                </c:pt>
                <c:pt idx="1">
                  <c:v>2568</c:v>
                </c:pt>
                <c:pt idx="2">
                  <c:v>2125</c:v>
                </c:pt>
                <c:pt idx="3">
                  <c:v>1787</c:v>
                </c:pt>
                <c:pt idx="4">
                  <c:v>792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95-465D-BC0B-FA0916A33C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2597720"/>
        <c:axId val="522599360"/>
      </c:lineChart>
      <c:catAx>
        <c:axId val="207782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82960"/>
        <c:crosses val="autoZero"/>
        <c:auto val="1"/>
        <c:lblAlgn val="ctr"/>
        <c:lblOffset val="100"/>
        <c:noMultiLvlLbl val="0"/>
      </c:catAx>
      <c:valAx>
        <c:axId val="20778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82632"/>
        <c:crosses val="autoZero"/>
        <c:crossBetween val="between"/>
      </c:valAx>
      <c:valAx>
        <c:axId val="52259936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2597720"/>
        <c:crosses val="max"/>
        <c:crossBetween val="between"/>
      </c:valAx>
      <c:catAx>
        <c:axId val="5225977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259936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SYNAGIS EXPENDITURES FY19-FYTD22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'Synagis Expenditures'!$D$8</c:f>
              <c:strCache>
                <c:ptCount val="1"/>
                <c:pt idx="0">
                  <c:v>FY19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'Synagis Expenditures'!$E$7:$P$7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 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'Synagis Expenditures'!$E$8:$P$8</c:f>
              <c:numCache>
                <c:formatCode>"$"#,##0</c:formatCode>
                <c:ptCount val="12"/>
                <c:pt idx="0">
                  <c:v>4827.1899999999996</c:v>
                </c:pt>
                <c:pt idx="1">
                  <c:v>9766.9</c:v>
                </c:pt>
                <c:pt idx="2">
                  <c:v>578.16999999999996</c:v>
                </c:pt>
                <c:pt idx="3">
                  <c:v>22481.91</c:v>
                </c:pt>
                <c:pt idx="4">
                  <c:v>804623.89</c:v>
                </c:pt>
                <c:pt idx="5">
                  <c:v>1046172.62</c:v>
                </c:pt>
                <c:pt idx="6">
                  <c:v>2013961.09</c:v>
                </c:pt>
                <c:pt idx="7">
                  <c:v>1808325.69</c:v>
                </c:pt>
                <c:pt idx="8">
                  <c:v>1973560.24</c:v>
                </c:pt>
                <c:pt idx="9">
                  <c:v>1199795.67</c:v>
                </c:pt>
                <c:pt idx="10">
                  <c:v>439289.64</c:v>
                </c:pt>
                <c:pt idx="11">
                  <c:v>27157.66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98-40E1-ACE7-F90666FFADD9}"/>
            </c:ext>
          </c:extLst>
        </c:ser>
        <c:ser>
          <c:idx val="1"/>
          <c:order val="1"/>
          <c:tx>
            <c:strRef>
              <c:f>'Synagis Expenditures'!$D$9</c:f>
              <c:strCache>
                <c:ptCount val="1"/>
                <c:pt idx="0">
                  <c:v>FY20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'Synagis Expenditures'!$E$9:$P$9</c:f>
              <c:numCache>
                <c:formatCode>"$"#,##0</c:formatCode>
                <c:ptCount val="12"/>
                <c:pt idx="0">
                  <c:v>16548.45</c:v>
                </c:pt>
                <c:pt idx="1">
                  <c:v>4605.28</c:v>
                </c:pt>
                <c:pt idx="2">
                  <c:v>1242.7</c:v>
                </c:pt>
                <c:pt idx="3">
                  <c:v>47310.36</c:v>
                </c:pt>
                <c:pt idx="4">
                  <c:v>590116.05000000005</c:v>
                </c:pt>
                <c:pt idx="5">
                  <c:v>1287190.08</c:v>
                </c:pt>
                <c:pt idx="6">
                  <c:v>1370168.52</c:v>
                </c:pt>
                <c:pt idx="7">
                  <c:v>1518466.07</c:v>
                </c:pt>
                <c:pt idx="8">
                  <c:v>2222421.0699999998</c:v>
                </c:pt>
                <c:pt idx="9">
                  <c:v>734450.42</c:v>
                </c:pt>
                <c:pt idx="10">
                  <c:v>227654.64</c:v>
                </c:pt>
                <c:pt idx="11">
                  <c:v>55810.400000000001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98-40E1-ACE7-F90666FFADD9}"/>
            </c:ext>
          </c:extLst>
        </c:ser>
        <c:ser>
          <c:idx val="2"/>
          <c:order val="2"/>
          <c:tx>
            <c:strRef>
              <c:f>'Synagis Expenditures'!$D$10</c:f>
              <c:strCache>
                <c:ptCount val="1"/>
                <c:pt idx="0">
                  <c:v>FY21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'Synagis Expenditures'!$E$10:$P$10</c:f>
              <c:numCache>
                <c:formatCode>"$"#,##0</c:formatCode>
                <c:ptCount val="12"/>
                <c:pt idx="0">
                  <c:v>-7065.12</c:v>
                </c:pt>
                <c:pt idx="1">
                  <c:v>5732.14</c:v>
                </c:pt>
                <c:pt idx="2">
                  <c:v>-521.51</c:v>
                </c:pt>
                <c:pt idx="3">
                  <c:v>0</c:v>
                </c:pt>
                <c:pt idx="4">
                  <c:v>622171.31999999995</c:v>
                </c:pt>
                <c:pt idx="5">
                  <c:v>917154.23</c:v>
                </c:pt>
                <c:pt idx="6">
                  <c:v>1142725.52</c:v>
                </c:pt>
                <c:pt idx="7">
                  <c:v>1400811.45</c:v>
                </c:pt>
                <c:pt idx="8">
                  <c:v>1718679.51</c:v>
                </c:pt>
                <c:pt idx="9">
                  <c:v>629868.69999999995</c:v>
                </c:pt>
                <c:pt idx="10">
                  <c:v>57556.97</c:v>
                </c:pt>
                <c:pt idx="11">
                  <c:v>-6305.17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98-40E1-ACE7-F90666FFADD9}"/>
            </c:ext>
          </c:extLst>
        </c:ser>
        <c:ser>
          <c:idx val="3"/>
          <c:order val="3"/>
          <c:tx>
            <c:strRef>
              <c:f>'Synagis Expenditures'!$D$11</c:f>
              <c:strCache>
                <c:ptCount val="1"/>
                <c:pt idx="0">
                  <c:v>FY22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val>
            <c:numRef>
              <c:f>'Synagis Expenditures'!$E$11:$P$11</c:f>
              <c:numCache>
                <c:formatCode>"$"#,##0</c:formatCode>
                <c:ptCount val="12"/>
                <c:pt idx="0">
                  <c:v>35627.19</c:v>
                </c:pt>
                <c:pt idx="1">
                  <c:v>612821</c:v>
                </c:pt>
                <c:pt idx="2">
                  <c:v>538263.75</c:v>
                </c:pt>
                <c:pt idx="3">
                  <c:v>935588.52</c:v>
                </c:pt>
                <c:pt idx="4">
                  <c:v>990656.29</c:v>
                </c:pt>
                <c:pt idx="5">
                  <c:v>1160163.81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D98-40E1-ACE7-F90666FFA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4911520"/>
        <c:axId val="1814909880"/>
      </c:lineChart>
      <c:catAx>
        <c:axId val="181491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4909880"/>
        <c:crosses val="autoZero"/>
        <c:auto val="1"/>
        <c:lblAlgn val="ctr"/>
        <c:lblOffset val="100"/>
        <c:noMultiLvlLbl val="0"/>
      </c:catAx>
      <c:valAx>
        <c:axId val="18149098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491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>
                <a:effectLst/>
              </a:rPr>
              <a:t>FY2019-FYTD 2022 Rare Disease Expenditures Per Day</a:t>
            </a:r>
            <a:endParaRPr lang="en-US" sz="2000" b="1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0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'FY19-FY22 Rare Disease Chart'!$A$22</c:f>
              <c:strCache>
                <c:ptCount val="1"/>
                <c:pt idx="0">
                  <c:v>FY2019 Rare Disease Spend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'FY19-FY22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'FY19-FY22 Rare Disease Chart'!$B$22:$M$22</c:f>
              <c:numCache>
                <c:formatCode>"$"#,##0</c:formatCode>
                <c:ptCount val="12"/>
                <c:pt idx="0">
                  <c:v>145075.94607142854</c:v>
                </c:pt>
                <c:pt idx="1">
                  <c:v>125143.33714285714</c:v>
                </c:pt>
                <c:pt idx="2">
                  <c:v>144382.01392857142</c:v>
                </c:pt>
                <c:pt idx="3">
                  <c:v>146690.6832142857</c:v>
                </c:pt>
                <c:pt idx="4">
                  <c:v>146831.49514285714</c:v>
                </c:pt>
                <c:pt idx="5">
                  <c:v>139347.05142857143</c:v>
                </c:pt>
                <c:pt idx="6">
                  <c:v>145361.41571428571</c:v>
                </c:pt>
                <c:pt idx="7">
                  <c:v>122618.78392857141</c:v>
                </c:pt>
                <c:pt idx="8">
                  <c:v>150555.05428571426</c:v>
                </c:pt>
                <c:pt idx="9">
                  <c:v>140750.32</c:v>
                </c:pt>
                <c:pt idx="10">
                  <c:v>152964.38285714283</c:v>
                </c:pt>
                <c:pt idx="11">
                  <c:v>123402.75214285713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10-4710-8542-F9B89CFBF6F5}"/>
            </c:ext>
          </c:extLst>
        </c:ser>
        <c:ser>
          <c:idx val="1"/>
          <c:order val="1"/>
          <c:tx>
            <c:strRef>
              <c:f>'FY19-FY22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'FY19-FY22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'FY19-FY22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10-4710-8542-F9B89CFBF6F5}"/>
            </c:ext>
          </c:extLst>
        </c:ser>
        <c:ser>
          <c:idx val="2"/>
          <c:order val="2"/>
          <c:tx>
            <c:strRef>
              <c:f>'FY19-FY22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'FY19-FY22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'FY19-FY22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10-4710-8542-F9B89CFBF6F5}"/>
            </c:ext>
          </c:extLst>
        </c:ser>
        <c:ser>
          <c:idx val="3"/>
          <c:order val="3"/>
          <c:tx>
            <c:strRef>
              <c:f>'FY19-FY22 Rare Disease Chart'!$A$25</c:f>
              <c:strCache>
                <c:ptCount val="1"/>
                <c:pt idx="0">
                  <c:v>FYTD2022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'FY19-FY22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'FY19-FY22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10-4710-8542-F9B89CFBF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0.74329</cdr:x>
      <cdr:y>0.7065</cdr:y>
    </cdr:from>
    <cdr:to>
      <cdr:x>0.97446</cdr:x>
      <cdr:y>0.86643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45988" y="4452384"/>
          <a:ext cx="2004681" cy="10078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0.72158</cdr:x>
      <cdr:y>0.68893</cdr:y>
    </cdr:from>
    <cdr:to>
      <cdr:x>0.94197</cdr:x>
      <cdr:y>0.86116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57703" y="4341627"/>
          <a:ext cx="1911203" cy="1085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0.72286</cdr:x>
      <cdr:y>0.66081</cdr:y>
    </cdr:from>
    <cdr:to>
      <cdr:x>0.9458</cdr:x>
      <cdr:y>0.8348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268779" y="4164419"/>
          <a:ext cx="1933354" cy="1096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0.67816</cdr:x>
      <cdr:y>0.75571</cdr:y>
    </cdr:from>
    <cdr:to>
      <cdr:x>0.96112</cdr:x>
      <cdr:y>0.91916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81134" y="4762499"/>
          <a:ext cx="2453906" cy="1030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0.72286</cdr:x>
      <cdr:y>0.74868</cdr:y>
    </cdr:from>
    <cdr:to>
      <cdr:x>0.96112</cdr:x>
      <cdr:y>0.90784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268779" y="4718198"/>
          <a:ext cx="2066261" cy="1003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800" b="1"/>
            <a:t>Managed Care Enrollees</a:t>
          </a:r>
        </a:p>
        <a:p xmlns:a="http://schemas.openxmlformats.org/drawingml/2006/main">
          <a:pPr algn="ctr"/>
          <a:r>
            <a:rPr lang="en-US" sz="1800" b="1"/>
            <a:t>841,243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br>
              <a:rPr lang="en-US" altLang="en-US" b="1" dirty="0"/>
            </a:br>
            <a:r>
              <a:rPr lang="en-US" altLang="en-US" b="1" dirty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/>
              <a:t>PharmaCy</a:t>
            </a:r>
            <a:r>
              <a:rPr lang="en-US" altLang="en-US" b="1" dirty="0"/>
              <a:t> Program </a:t>
            </a:r>
            <a:br>
              <a:rPr lang="en-US" altLang="en-US" b="1" dirty="0"/>
            </a:br>
            <a:r>
              <a:rPr lang="en-US" altLang="en-US" b="1" dirty="0"/>
              <a:t>and Budget Update</a:t>
            </a:r>
            <a:br>
              <a:rPr lang="en-US" altLang="en-US" sz="3200" b="1" dirty="0"/>
            </a:br>
            <a:br>
              <a:rPr lang="en-US" altLang="en-US" sz="2400" b="1" dirty="0"/>
            </a:br>
            <a:r>
              <a:rPr lang="en-US" altLang="en-US" sz="2400" b="1" dirty="0"/>
              <a:t>MHD DRUG PA COMMITTEE </a:t>
            </a:r>
            <a:r>
              <a:rPr lang="en-US" altLang="en-US" sz="2400" b="1" dirty="0" err="1"/>
              <a:t>december</a:t>
            </a:r>
            <a:r>
              <a:rPr lang="en-US" altLang="en-US" sz="2400" b="1" dirty="0"/>
              <a:t> 16, 2021</a:t>
            </a:r>
            <a:br>
              <a:rPr lang="en-US" altLang="en-US" sz="3200" b="1" dirty="0"/>
            </a:br>
            <a:r>
              <a:rPr lang="en-US" altLang="en-US" sz="2400" b="1" dirty="0"/>
              <a:t>Josh Moore, Pharm d-director of pharmacy</a:t>
            </a:r>
            <a:br>
              <a:rPr lang="en-US" altLang="en-US" sz="3200" b="1" dirty="0"/>
            </a:br>
            <a:endParaRPr lang="en-US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824644"/>
              </p:ext>
            </p:extLst>
          </p:nvPr>
        </p:nvGraphicFramePr>
        <p:xfrm>
          <a:off x="152400" y="76200"/>
          <a:ext cx="8915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026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20356"/>
              </p:ext>
            </p:extLst>
          </p:nvPr>
        </p:nvGraphicFramePr>
        <p:xfrm>
          <a:off x="76200" y="152400"/>
          <a:ext cx="8991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94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119150"/>
              </p:ext>
            </p:extLst>
          </p:nvPr>
        </p:nvGraphicFramePr>
        <p:xfrm>
          <a:off x="76200" y="76200"/>
          <a:ext cx="8991599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054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680901"/>
              </p:ext>
            </p:extLst>
          </p:nvPr>
        </p:nvGraphicFramePr>
        <p:xfrm>
          <a:off x="76200" y="76200"/>
          <a:ext cx="8991600" cy="6019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946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70941"/>
              </p:ext>
            </p:extLst>
          </p:nvPr>
        </p:nvGraphicFramePr>
        <p:xfrm>
          <a:off x="76200" y="152400"/>
          <a:ext cx="8991600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22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868599"/>
              </p:ext>
            </p:extLst>
          </p:nvPr>
        </p:nvGraphicFramePr>
        <p:xfrm>
          <a:off x="76200" y="152400"/>
          <a:ext cx="89916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3810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832330"/>
              </p:ext>
            </p:extLst>
          </p:nvPr>
        </p:nvGraphicFramePr>
        <p:xfrm>
          <a:off x="76200" y="76200"/>
          <a:ext cx="8991599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15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Pharmacy Program</a:t>
            </a:r>
            <a:br>
              <a:rPr lang="en-US" dirty="0"/>
            </a:br>
            <a:r>
              <a:rPr lang="en-US" b="1" dirty="0"/>
              <a:t>Top 4 Drug Classes per FY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468905"/>
              </p:ext>
            </p:extLst>
          </p:nvPr>
        </p:nvGraphicFramePr>
        <p:xfrm>
          <a:off x="152399" y="1417636"/>
          <a:ext cx="8763001" cy="53690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2250">
                  <a:extLst>
                    <a:ext uri="{9D8B030D-6E8A-4147-A177-3AD203B41FA5}">
                      <a16:colId xmlns:a16="http://schemas.microsoft.com/office/drawing/2014/main" val="2622955625"/>
                    </a:ext>
                  </a:extLst>
                </a:gridCol>
                <a:gridCol w="2190751">
                  <a:extLst>
                    <a:ext uri="{9D8B030D-6E8A-4147-A177-3AD203B41FA5}">
                      <a16:colId xmlns:a16="http://schemas.microsoft.com/office/drawing/2014/main" val="2037444684"/>
                    </a:ext>
                  </a:extLst>
                </a:gridCol>
              </a:tblGrid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HICL 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FY 2019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2331437356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PALIPERIDONE PALMITATE (</a:t>
                      </a:r>
                      <a:r>
                        <a:rPr lang="en-US" sz="1400" b="1" u="none" strike="noStrike" dirty="0" err="1">
                          <a:effectLst/>
                        </a:rPr>
                        <a:t>Invega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$40,792,733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2674459168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LURASIDONE HCL (</a:t>
                      </a:r>
                      <a:r>
                        <a:rPr lang="en-US" sz="1400" b="1" u="none" strike="noStrike" dirty="0" err="1">
                          <a:effectLst/>
                        </a:rPr>
                        <a:t>Latuda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$37,240,789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661050989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>
                          <a:effectLst/>
                        </a:rPr>
                        <a:t>ADALIMUMAB (Humira)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$30,733,203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1784698293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ANTIHEMOPHILIC</a:t>
                      </a:r>
                      <a:r>
                        <a:rPr lang="en-US" sz="14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FACTOR(FVIII)RECOMBINANT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$25,767,689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558812379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775651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HICL 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FY 2020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218851510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PALIPERIDONE PALMITATE (</a:t>
                      </a:r>
                      <a:r>
                        <a:rPr lang="en-US" sz="1400" b="1" u="none" strike="noStrike" dirty="0" err="1">
                          <a:effectLst/>
                        </a:rPr>
                        <a:t>Invega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$47,932,570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428237237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LURASIDONE HCL (</a:t>
                      </a:r>
                      <a:r>
                        <a:rPr lang="en-US" sz="1400" b="1" u="none" strike="noStrike" dirty="0" err="1">
                          <a:effectLst/>
                        </a:rPr>
                        <a:t>Latuda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$36,752,596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1408861005"/>
                  </a:ext>
                </a:extLst>
              </a:tr>
              <a:tr h="2150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ADALIMUMAB (</a:t>
                      </a:r>
                      <a:r>
                        <a:rPr lang="en-US" sz="1400" b="1" u="none" strike="noStrike" dirty="0" err="1">
                          <a:effectLst/>
                        </a:rPr>
                        <a:t>Humira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$35,512,453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3684552063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METHLYPHENIDATE</a:t>
                      </a:r>
                      <a:r>
                        <a:rPr lang="en-US" sz="14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HCL (ADHD)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$28,435,400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2949764662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046961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HICL 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FY 2021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1644059991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PALIPERIDONE PALMITATE (</a:t>
                      </a:r>
                      <a:r>
                        <a:rPr lang="en-US" sz="1400" b="1" u="none" strike="noStrike" dirty="0" err="1">
                          <a:effectLst/>
                        </a:rPr>
                        <a:t>Invega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$50,536,989</a:t>
                      </a: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3707027822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ADALIMUMAB (</a:t>
                      </a:r>
                      <a:r>
                        <a:rPr lang="en-US" sz="1400" b="1" u="none" strike="noStrike" dirty="0" err="1">
                          <a:effectLst/>
                        </a:rPr>
                        <a:t>Humira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$47,544,776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4206292739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LURASIDONE HCL (</a:t>
                      </a:r>
                      <a:r>
                        <a:rPr lang="en-US" sz="1400" b="1" u="none" strike="noStrike" dirty="0" err="1">
                          <a:effectLst/>
                        </a:rPr>
                        <a:t>Latuda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$40,495,985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157322790"/>
                  </a:ext>
                </a:extLst>
              </a:tr>
              <a:tr h="41585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METHYLPHENIDATE HCL (ADHD)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$30,831,744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3758388393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539526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HICL 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</a:rPr>
                        <a:t>FYTD 2022</a:t>
                      </a: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2633168054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ADALIMUMAB (</a:t>
                      </a:r>
                      <a:r>
                        <a:rPr lang="en-US" sz="1400" b="1" u="none" strike="noStrike" dirty="0" err="1">
                          <a:effectLst/>
                        </a:rPr>
                        <a:t>Humira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$29,435,084</a:t>
                      </a: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2920002274"/>
                  </a:ext>
                </a:extLst>
              </a:tr>
              <a:tr h="1926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PALIPERIDONE PALMITATE (</a:t>
                      </a:r>
                      <a:r>
                        <a:rPr lang="en-US" sz="1400" b="1" u="none" strike="noStrike" dirty="0" err="1">
                          <a:effectLst/>
                        </a:rPr>
                        <a:t>Invega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$26,911,118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1505505373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LURASIDONE HCL (</a:t>
                      </a:r>
                      <a:r>
                        <a:rPr lang="en-US" sz="1400" b="1" u="none" strike="noStrike" dirty="0" err="1">
                          <a:effectLst/>
                        </a:rPr>
                        <a:t>Latuda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$20,853,738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1246884914"/>
                  </a:ext>
                </a:extLst>
              </a:tr>
              <a:tr h="2179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ELEXACAFTOR/TEZACAFTOR/IVACAFTOR(</a:t>
                      </a:r>
                      <a:r>
                        <a:rPr lang="en-US" sz="1400" b="1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Trikafta</a:t>
                      </a:r>
                      <a:r>
                        <a:rPr lang="en-US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$17,671,400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0" marR="4880" marT="4880" marB="0" anchor="b"/>
                </a:tc>
                <a:extLst>
                  <a:ext uri="{0D108BD9-81ED-4DB2-BD59-A6C34878D82A}">
                    <a16:rowId xmlns:a16="http://schemas.microsoft.com/office/drawing/2014/main" val="273016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543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076982"/>
              </p:ext>
            </p:extLst>
          </p:nvPr>
        </p:nvGraphicFramePr>
        <p:xfrm>
          <a:off x="76200" y="152400"/>
          <a:ext cx="9038704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384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388297"/>
              </p:ext>
            </p:extLst>
          </p:nvPr>
        </p:nvGraphicFramePr>
        <p:xfrm>
          <a:off x="76200" y="76200"/>
          <a:ext cx="8991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7639391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13828</TotalTime>
  <Words>279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Century Gothic</vt:lpstr>
      <vt:lpstr>Franklin Gothic Medium</vt:lpstr>
      <vt:lpstr>Palatino Linotype</vt:lpstr>
      <vt:lpstr>Wingdings 3</vt:lpstr>
      <vt:lpstr>Urban Pop</vt:lpstr>
      <vt:lpstr> MO HealthNet PharmaCy Program  and Budget Update  MHD DRUG PA COMMITTEE december 16, 2021 Josh Moore, Pharm d-director of pharmacy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Pharmacy Program Top 4 Drug Classes per FY</vt:lpstr>
      <vt:lpstr>PowerPoint Presentation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495</cp:revision>
  <cp:lastPrinted>2018-09-20T12:28:42Z</cp:lastPrinted>
  <dcterms:created xsi:type="dcterms:W3CDTF">2014-11-30T21:45:23Z</dcterms:created>
  <dcterms:modified xsi:type="dcterms:W3CDTF">2023-11-28T16:25:11Z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2023-11-28T16:24:10Z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831ecdf9-06f4-49a9-9b3e-32a7eac7ca52</vt:lpwstr>
  </property>
  <property fmtid="{D5CDD505-2E9C-101B-9397-08002B2CF9AE}" pid="7" name="MSIP_Label_defa4170-0d19-0005-0004-bc88714345d2_ActionId">
    <vt:lpwstr>2cf6643d-f24b-4244-9f54-dbf1f1062236</vt:lpwstr>
  </property>
  <property fmtid="{D5CDD505-2E9C-101B-9397-08002B2CF9AE}" pid="8" name="MSIP_Label_defa4170-0d19-0005-0004-bc88714345d2_ContentBits">
    <vt:lpwstr>0</vt:lpwstr>
  </property>
</Properties>
</file>