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4095" r:id="rId6"/>
    <p:sldId id="4129" r:id="rId7"/>
    <p:sldId id="4096" r:id="rId8"/>
    <p:sldId id="4105" r:id="rId9"/>
    <p:sldId id="342" r:id="rId10"/>
    <p:sldId id="365" r:id="rId11"/>
    <p:sldId id="366" r:id="rId12"/>
    <p:sldId id="347" r:id="rId13"/>
    <p:sldId id="362" r:id="rId14"/>
    <p:sldId id="4090" r:id="rId15"/>
    <p:sldId id="352" r:id="rId16"/>
    <p:sldId id="363" r:id="rId17"/>
    <p:sldId id="4091" r:id="rId18"/>
    <p:sldId id="348" r:id="rId19"/>
    <p:sldId id="356" r:id="rId20"/>
    <p:sldId id="343" r:id="rId21"/>
    <p:sldId id="4128" r:id="rId22"/>
    <p:sldId id="4121" r:id="rId23"/>
    <p:sldId id="4122" r:id="rId24"/>
    <p:sldId id="4124" r:id="rId25"/>
    <p:sldId id="4123" r:id="rId26"/>
    <p:sldId id="4125" r:id="rId27"/>
    <p:sldId id="4126" r:id="rId28"/>
    <p:sldId id="4127" r:id="rId29"/>
    <p:sldId id="4134" r:id="rId30"/>
    <p:sldId id="4117" r:id="rId31"/>
    <p:sldId id="4131" r:id="rId32"/>
    <p:sldId id="353" r:id="rId33"/>
    <p:sldId id="4114" r:id="rId34"/>
    <p:sldId id="367" r:id="rId35"/>
    <p:sldId id="354" r:id="rId36"/>
    <p:sldId id="4133" r:id="rId37"/>
    <p:sldId id="4130" r:id="rId38"/>
    <p:sldId id="355" r:id="rId39"/>
    <p:sldId id="4085" r:id="rId40"/>
    <p:sldId id="4086" r:id="rId41"/>
    <p:sldId id="4087" r:id="rId42"/>
    <p:sldId id="32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936C1E-A16D-88A3-FDAB-82D5F89C7E90}" name="Shandia Benke" initials="SB" userId="S::sbenke@berrydunn.com::80f6d4f8-ee3a-4a62-9920-500e46a5b7a9" providerId="AD"/>
  <p188:author id="{EA67AE4B-DAAD-3C24-FE1C-2213E894485D}" name="Clella Newcomb" initials="CN" userId="Clella Newcomb" providerId="None"/>
  <p188:author id="{72351557-DBBD-36C7-7968-2B0A6B4EC872}" name="Kari Bruns" initials="KB" userId="S::kbruns@berrydunn.com::4c543f43-bd1a-409b-9d23-cb38c0388da3" providerId="AD"/>
  <p188:author id="{E4777866-1486-24BD-AEBD-87DE08805752}" name="cds\benkqf2" initials="c" userId="cds\benkqf2" providerId="None"/>
  <p188:author id="{36E0388F-9F92-41B5-F1BB-B41E2045A000}" name="Annemarie Hull" initials="AH" userId="S::AnnemarieH@sandata.com::5a71a261-9577-4628-a4b7-17df1aab1aa7" providerId="AD"/>
  <p188:author id="{0F03AAE1-8779-4F70-2E99-8EDE77CEDF72}" name="Debra DeFilippo" initials="DD" userId="S::Debrad@sandata.com::f6658583-8409-4a0c-aa51-d329dd8754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itlin Phillips" initials="CP" lastIdx="7" clrIdx="6">
    <p:extLst>
      <p:ext uri="{19B8F6BF-5375-455C-9EA6-DF929625EA0E}">
        <p15:presenceInfo xmlns:p15="http://schemas.microsoft.com/office/powerpoint/2012/main" userId="S-1-5-21-1417001333-2111687655-725345543-29373" providerId="AD"/>
      </p:ext>
    </p:extLst>
  </p:cmAuthor>
  <p:cmAuthor id="1" name="Clella Newcomb" initials="CN" lastIdx="10" clrIdx="0">
    <p:extLst>
      <p:ext uri="{19B8F6BF-5375-455C-9EA6-DF929625EA0E}">
        <p15:presenceInfo xmlns:p15="http://schemas.microsoft.com/office/powerpoint/2012/main" userId="Clella Newcomb" providerId="None"/>
      </p:ext>
    </p:extLst>
  </p:cmAuthor>
  <p:cmAuthor id="2" name="Angel Newsom" initials="AN" lastIdx="12" clrIdx="1">
    <p:extLst>
      <p:ext uri="{19B8F6BF-5375-455C-9EA6-DF929625EA0E}">
        <p15:presenceInfo xmlns:p15="http://schemas.microsoft.com/office/powerpoint/2012/main" userId="S::AngelN@sandata.com::fdeb0ec5-bd46-48c5-845c-240ef1735dab" providerId="AD"/>
      </p:ext>
    </p:extLst>
  </p:cmAuthor>
  <p:cmAuthor id="3" name="Amanda Scanlan" initials="AS" lastIdx="79" clrIdx="2">
    <p:extLst>
      <p:ext uri="{19B8F6BF-5375-455C-9EA6-DF929625EA0E}">
        <p15:presenceInfo xmlns:p15="http://schemas.microsoft.com/office/powerpoint/2012/main" userId="S::amandas@sandata.com::822ee891-821c-4696-bec9-f81c2d031f52" providerId="AD"/>
      </p:ext>
    </p:extLst>
  </p:cmAuthor>
  <p:cmAuthor id="4" name="Clella Newcomb" initials="CN [2]" lastIdx="22" clrIdx="3">
    <p:extLst>
      <p:ext uri="{19B8F6BF-5375-455C-9EA6-DF929625EA0E}">
        <p15:presenceInfo xmlns:p15="http://schemas.microsoft.com/office/powerpoint/2012/main" userId="S::clellan@sandata.com::0871ec00-66e2-46c8-abb8-e23ce6ff17c7" providerId="AD"/>
      </p:ext>
    </p:extLst>
  </p:cmAuthor>
  <p:cmAuthor id="5" name="Kari Bruns" initials="KB" lastIdx="16" clrIdx="4">
    <p:extLst>
      <p:ext uri="{19B8F6BF-5375-455C-9EA6-DF929625EA0E}">
        <p15:presenceInfo xmlns:p15="http://schemas.microsoft.com/office/powerpoint/2012/main" userId="S-1-5-21-1417001333-2111687655-725345543-30695" providerId="AD"/>
      </p:ext>
    </p:extLst>
  </p:cmAuthor>
  <p:cmAuthor id="6" name="Julie Allen" initials="JA" lastIdx="13" clrIdx="5">
    <p:extLst>
      <p:ext uri="{19B8F6BF-5375-455C-9EA6-DF929625EA0E}">
        <p15:presenceInfo xmlns:p15="http://schemas.microsoft.com/office/powerpoint/2012/main" userId="S-1-5-21-1417001333-2111687655-725345543-29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2B2"/>
    <a:srgbClr val="4964A2"/>
    <a:srgbClr val="FAA8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DeFilippo" userId="f6658583-8409-4a0c-aa51-d329dd8754fc" providerId="ADAL" clId="{37A071F4-544A-44BF-B616-D73889BFF1E7}"/>
    <pc:docChg chg="modSld">
      <pc:chgData name="Debra DeFilippo" userId="f6658583-8409-4a0c-aa51-d329dd8754fc" providerId="ADAL" clId="{37A071F4-544A-44BF-B616-D73889BFF1E7}" dt="2023-05-02T18:42:06.683" v="17" actId="6549"/>
      <pc:docMkLst>
        <pc:docMk/>
      </pc:docMkLst>
      <pc:sldChg chg="modSp mod">
        <pc:chgData name="Debra DeFilippo" userId="f6658583-8409-4a0c-aa51-d329dd8754fc" providerId="ADAL" clId="{37A071F4-544A-44BF-B616-D73889BFF1E7}" dt="2023-05-02T18:42:06.683" v="17" actId="6549"/>
        <pc:sldMkLst>
          <pc:docMk/>
          <pc:sldMk cId="1409655418" sldId="4127"/>
        </pc:sldMkLst>
        <pc:spChg chg="mod">
          <ac:chgData name="Debra DeFilippo" userId="f6658583-8409-4a0c-aa51-d329dd8754fc" providerId="ADAL" clId="{37A071F4-544A-44BF-B616-D73889BFF1E7}" dt="2023-05-02T18:42:06.683" v="17" actId="6549"/>
          <ac:spMkLst>
            <pc:docMk/>
            <pc:sldMk cId="1409655418" sldId="4127"/>
            <ac:spMk id="3" creationId="{B6DB2ECD-E92F-4B8B-9616-EB0CC96C41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2DEB-42D2-AB41-B580-9392614AEC8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DA9EC-9CDC-224C-93BE-07F6AE1E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don’t get through the questions during the town hall, we can state we will address them via another form of communication. </a:t>
            </a:r>
          </a:p>
          <a:p>
            <a:r>
              <a:rPr lang="en-US"/>
              <a:t>This presentation and recording will be shared (added bullet)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3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Complete an online EVV vendor registration form.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Confirmation of receipt is provided by </a:t>
            </a:r>
            <a:r>
              <a:rPr lang="en-US" sz="1800" b="0" i="0" kern="1200" dirty="0" err="1">
                <a:solidFill>
                  <a:schemeClr val="tx1"/>
                </a:solidFill>
                <a:latin typeface="Lato  "/>
                <a:ea typeface="+mn-ea"/>
                <a:cs typeface="+mn-cs"/>
              </a:rPr>
              <a:t>Sandata</a:t>
            </a: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kern="1200" dirty="0" err="1">
                <a:solidFill>
                  <a:schemeClr val="tx1"/>
                </a:solidFill>
                <a:latin typeface="Lato  "/>
                <a:ea typeface="+mn-ea"/>
                <a:cs typeface="+mn-cs"/>
              </a:rPr>
              <a:t>Sandata</a:t>
            </a: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 reviews registration responses.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Communicate with the EVV vendor about the requirements to interface with EAS and to the MO DSS website for implementation updates.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Complete EAS training prior to the release of EAS credentials.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>
              <a:buClr>
                <a:srgbClr val="4964A2"/>
              </a:buClr>
            </a:pPr>
            <a:r>
              <a:rPr lang="en-US" sz="20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complete the online vendor registration form?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Care Service (HHCS) providers who have not registered their EVV vendor with </a:t>
            </a:r>
            <a:r>
              <a:rPr lang="en-US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Sandata</a:t>
            </a: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PCS and HHCS provider that has already registered their EVV vendor for PCS services, must complete this form to register their EVV vendor for HHCS services.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provider has multiple state issued provider Medicaid ID’s, provider must complete this form for each state issued provider Medicaid ID.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>
              <a:buClr>
                <a:srgbClr val="4964A2"/>
              </a:buClr>
            </a:pPr>
            <a:r>
              <a:rPr lang="en-US" sz="20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complete the online vendor registration form?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Care Service (HHCS) providers who have not registered their EVV vendor with </a:t>
            </a:r>
            <a:r>
              <a:rPr lang="en-US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Sandata</a:t>
            </a: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PCS and HHCS provider that has already registered their EVV vendor for PCS services, must complete this form to register their EVV vendor for HHCS services.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provider has multiple state issued provider Medicaid ID’s, provider must complete this form for each state issued provider Medicaid ID.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>
              <a:buClr>
                <a:srgbClr val="4964A2"/>
              </a:buClr>
            </a:pPr>
            <a:r>
              <a:rPr lang="en-US" sz="20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needs to complete the online vendor registration form?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Health Care Service (HHCS) providers who have not registered their EVV vendor with </a:t>
            </a:r>
            <a:r>
              <a:rPr lang="en-US" dirty="0" err="1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Sandata</a:t>
            </a: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PCS and HHCS provider that has already registered their EVV vendor for PCS services, must complete this form to register their EVV vendor for HHCS services.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provider has multiple state issued provider Medicaid ID’s, provider must complete this form for each state issued provider Medicaid ID.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2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07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4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EAS integration process begins with the provider and completing the EVV vendor registration form. The secured email has an expiration date to open. The testing credentials do not expire.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63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4FB3-1BEA-7447-8B4B-A8B6A64727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1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4FB3-1BEA-7447-8B4B-A8B6A64727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9634"/>
            <a:ext cx="10515600" cy="1325563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Simple. Compliant. Non-Disruptive. </a:t>
            </a:r>
            <a:b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</a:br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Future-Ready.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6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678" y="2766218"/>
            <a:ext cx="7490791" cy="132556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1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5ACA-EA4E-4946-83C4-DDD37D4E0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9AB5-E21B-9D49-8AFC-CD3E65B622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FC5FA2A-13DD-6645-ABD4-769F16C9FD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49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932F1-0D2C-364A-ABEF-91E5CEBE1CE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026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6E5B46-E54D-4649-BA52-85F86E175EF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3852" y="1989103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0836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963589-573B-EB49-9B78-19509EB5AD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81026" y="1851689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F5E34C-5813-AF40-A90C-89E0EA633AA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23852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F3302-7415-3046-8F59-3C0D6B13A5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199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CFB542-A562-954F-B7B8-D435E0F247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81026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FC2F69-9E57-5244-9A57-4304E2CEBA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23851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11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82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61039-2EEE-D345-B0E2-6E45AE90F5E1}"/>
              </a:ext>
            </a:extLst>
          </p:cNvPr>
          <p:cNvSpPr/>
          <p:nvPr userDrawn="1"/>
        </p:nvSpPr>
        <p:spPr>
          <a:xfrm>
            <a:off x="838200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1FCE0-FE2B-3441-93F3-791D70ED4512}"/>
              </a:ext>
            </a:extLst>
          </p:cNvPr>
          <p:cNvSpPr/>
          <p:nvPr userDrawn="1"/>
        </p:nvSpPr>
        <p:spPr>
          <a:xfrm>
            <a:off x="4481026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2BB9A-452D-3045-BFF1-B38A59CA544D}"/>
              </a:ext>
            </a:extLst>
          </p:cNvPr>
          <p:cNvSpPr/>
          <p:nvPr userDrawn="1"/>
        </p:nvSpPr>
        <p:spPr>
          <a:xfrm>
            <a:off x="8123852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2DDA5C-F798-644E-A72E-2304D29706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30793F-0AB9-404A-8731-2345F575636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026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CB2B0A-6E26-FC4B-99DE-185774BB7DE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23851" y="2949898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7801299-18BC-8D43-B49D-20E7F1643A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F50E81-CCB6-E24B-A504-8E3D6EA778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95057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49C8D7B-A2E3-804E-A505-419C39FC3E7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50320" y="2256480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24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12765" y="1825625"/>
            <a:ext cx="3641034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06BA752-BB9A-0748-B0C0-1B4CC83E3E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343" y="1601022"/>
            <a:ext cx="6745639" cy="46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58BA6-8860-FC4F-A024-6ACB69B8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5A0B-66EE-7645-9F19-1D9381EB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03778-3545-9447-8F9B-3D44CAB6E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7B64-5773-4149-8AFC-3BECF4DADDD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1DCF-1605-E547-93E4-299432DB4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55EC-BEC9-6245-84DC-1D19475C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3776-54BA-0E4D-9E25-9D877C7D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9" r:id="rId5"/>
    <p:sldLayoutId id="2147483670" r:id="rId6"/>
    <p:sldLayoutId id="2147483660" r:id="rId7"/>
    <p:sldLayoutId id="2147483677" r:id="rId8"/>
    <p:sldLayoutId id="2147483683" r:id="rId9"/>
    <p:sldLayoutId id="2147483661" r:id="rId10"/>
    <p:sldLayoutId id="2147483662" r:id="rId11"/>
    <p:sldLayoutId id="2147483665" r:id="rId12"/>
    <p:sldLayoutId id="2147483666" r:id="rId13"/>
    <p:sldLayoutId id="2147483679" r:id="rId14"/>
    <p:sldLayoutId id="2147483651" r:id="rId15"/>
    <p:sldLayoutId id="2147483663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oaltevv@sandat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oaltevv@sandata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ss.mo.gov/mhd/providers/electronic-visit-verification.htm" TargetMode="External"/><Relationship Id="rId4" Type="http://schemas.openxmlformats.org/officeDocument/2006/relationships/hyperlink" Target="https://sandata.zendesk.com/hc/en-u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mo.gov/mhd/providers/pdf/evv-vendor-specificatio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ss.mo.gov/mhd/providers/pdf/eas-interface-process-quick-reference-guide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mo.gov/mhd/providers/pdf/eas-interface-process-quick-reference-guid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mo.gov/mhd/providers/pdf/eas-interface-process-quick-reference-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mo.gov/mhd/providers/files/evv-townhall-022123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ss.mo.gov/mhd/providers/pdf/evv-vendor-town-hall-2-presentation-030323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ss.mo.gov/mhd/providers/pdf/evv-vendor-specification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EA5318-C5D4-414C-9427-32DF1AE20BB1}"/>
              </a:ext>
            </a:extLst>
          </p:cNvPr>
          <p:cNvSpPr txBox="1">
            <a:spLocks/>
          </p:cNvSpPr>
          <p:nvPr/>
        </p:nvSpPr>
        <p:spPr>
          <a:xfrm>
            <a:off x="671728" y="5257800"/>
            <a:ext cx="682804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rgbClr val="4E62B2"/>
                </a:solidFill>
                <a:latin typeface="Lato  "/>
              </a:rPr>
              <a:t>HHCS EVV Town Hall</a:t>
            </a:r>
          </a:p>
          <a:p>
            <a:pPr algn="l"/>
            <a:r>
              <a:rPr lang="en-US" sz="2500" dirty="0">
                <a:solidFill>
                  <a:srgbClr val="4964A2"/>
                </a:solidFill>
                <a:latin typeface="Lato  "/>
                <a:ea typeface="Lato Light" panose="020F0502020204030203" pitchFamily="34" charset="0"/>
                <a:cs typeface="Lato Light" panose="020F0502020204030203" pitchFamily="34" charset="0"/>
              </a:rPr>
              <a:t>Wednesday, May 17, 2023</a:t>
            </a:r>
          </a:p>
          <a:p>
            <a:pPr algn="l"/>
            <a:r>
              <a:rPr lang="en-US" sz="2500" dirty="0">
                <a:solidFill>
                  <a:srgbClr val="4964A2"/>
                </a:solidFill>
                <a:latin typeface="Lato  "/>
                <a:ea typeface="Lato Light" panose="020F0502020204030203" pitchFamily="34" charset="0"/>
                <a:cs typeface="Lato Light" panose="020F0502020204030203" pitchFamily="34" charset="0"/>
              </a:rPr>
              <a:t>9:30a – 10:30a CST</a:t>
            </a:r>
          </a:p>
        </p:txBody>
      </p:sp>
    </p:spTree>
    <p:extLst>
      <p:ext uri="{BB962C8B-B14F-4D97-AF65-F5344CB8AC3E}">
        <p14:creationId xmlns:p14="http://schemas.microsoft.com/office/powerpoint/2010/main" val="183937910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2" y="158403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Employee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39"/>
            <a:ext cx="12082509" cy="48780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indent="0">
              <a:buNone/>
            </a:pPr>
            <a:endParaRPr lang="en-US" sz="2600" i="1"/>
          </a:p>
          <a:p>
            <a:pPr marL="1028700" lvl="1" indent="-342900"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One required segment for Employee (Person providing service in the home):</a:t>
            </a:r>
            <a:endParaRPr lang="en-US" sz="2600" strike="sngStrike">
              <a:latin typeface="Lato  "/>
              <a:ea typeface="+mn-ea"/>
              <a:cs typeface="+mn-cs"/>
            </a:endParaRPr>
          </a:p>
          <a:p>
            <a:pPr marL="1600200" lvl="2" indent="-457200"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Employee General</a:t>
            </a:r>
          </a:p>
          <a:p>
            <a:pPr marL="457200" indent="-457200">
              <a:buClr>
                <a:srgbClr val="4964A2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1028700" lvl="1" indent="-342900"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Identifiers used for matching logic:</a:t>
            </a:r>
          </a:p>
          <a:p>
            <a:pPr marL="1600200" lvl="2" indent="-457200">
              <a:lnSpc>
                <a:spcPct val="110000"/>
              </a:lnSpc>
              <a:buClr>
                <a:srgbClr val="4964A2"/>
              </a:buClr>
            </a:pPr>
            <a:r>
              <a:rPr lang="en-US" sz="2600" err="1">
                <a:latin typeface="Lato  "/>
                <a:ea typeface="+mn-ea"/>
                <a:cs typeface="+mn-cs"/>
              </a:rPr>
              <a:t>ProviderID</a:t>
            </a:r>
            <a:r>
              <a:rPr lang="en-US" sz="2600">
                <a:latin typeface="Lato  "/>
                <a:ea typeface="+mn-ea"/>
                <a:cs typeface="+mn-cs"/>
              </a:rPr>
              <a:t> value: 9-Digits Medicaid ID</a:t>
            </a:r>
          </a:p>
          <a:p>
            <a:pPr marL="1600200" lvl="2" indent="-457200">
              <a:lnSpc>
                <a:spcPct val="110000"/>
              </a:lnSpc>
              <a:buClr>
                <a:srgbClr val="4964A2"/>
              </a:buClr>
            </a:pPr>
            <a:r>
              <a:rPr lang="en-US" sz="260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>
                <a:latin typeface="Lato  "/>
                <a:ea typeface="+mn-ea"/>
                <a:cs typeface="+mn-cs"/>
              </a:rPr>
              <a:t>: 8-Digits exactly including leading zeros Family Care Safety Registry (FCSR) Number</a:t>
            </a:r>
          </a:p>
          <a:p>
            <a:pPr lvl="2" indent="0">
              <a:buClr>
                <a:srgbClr val="4964A2"/>
              </a:buClr>
              <a:buNone/>
            </a:pPr>
            <a:endParaRPr lang="en-US" sz="2600">
              <a:latin typeface="Lato  "/>
              <a:ea typeface="+mn-ea"/>
              <a:cs typeface="+mn-cs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Employee Validation:</a:t>
            </a:r>
          </a:p>
          <a:p>
            <a:pPr marL="1600200" lvl="2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>
                <a:latin typeface="Lato  "/>
                <a:ea typeface="+mn-ea"/>
                <a:cs typeface="+mn-cs"/>
              </a:rPr>
              <a:t> length check</a:t>
            </a:r>
          </a:p>
          <a:p>
            <a:pPr marL="1600200" lvl="2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>
                <a:latin typeface="Lato  "/>
                <a:ea typeface="+mn-ea"/>
                <a:cs typeface="+mn-cs"/>
              </a:rPr>
              <a:t> will be matched to existing records:</a:t>
            </a:r>
          </a:p>
          <a:p>
            <a:pPr marL="2057400" lvl="3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No Match = Insert new record</a:t>
            </a:r>
          </a:p>
          <a:p>
            <a:pPr marL="2057400" lvl="3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>
                <a:latin typeface="Lato  "/>
                <a:ea typeface="+mn-ea"/>
                <a:cs typeface="+mn-cs"/>
              </a:rPr>
              <a:t>Yes Match = Update existing</a:t>
            </a:r>
          </a:p>
          <a:p>
            <a:pPr lvl="2" indent="0">
              <a:buNone/>
            </a:pPr>
            <a:endParaRPr lang="en-US" i="1"/>
          </a:p>
          <a:p>
            <a:endParaRPr lang="en-US" sz="240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29580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Employee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1098184"/>
            <a:ext cx="8117933" cy="1144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Lato" panose="020F0502020204030203" pitchFamily="34" charset="0"/>
              </a:rPr>
              <a:t>Example: Missouri Employee API</a:t>
            </a:r>
          </a:p>
          <a:p>
            <a:pPr lvl="1" indent="0">
              <a:buClr>
                <a:srgbClr val="4964A2"/>
              </a:buClr>
              <a:buNone/>
            </a:pPr>
            <a:endParaRPr lang="en-US"/>
          </a:p>
          <a:p>
            <a:pPr marL="1485900" lvl="2" indent="-342900"/>
            <a:endParaRPr lang="en-US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89D1BE-5F59-F968-831B-EC149526F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5" r="3046" b="2267"/>
          <a:stretch/>
        </p:blipFill>
        <p:spPr>
          <a:xfrm>
            <a:off x="414176" y="2976564"/>
            <a:ext cx="9568024" cy="3141932"/>
          </a:xfrm>
          <a:prstGeom prst="rect">
            <a:avLst/>
          </a:prstGeom>
        </p:spPr>
      </p:pic>
      <p:pic>
        <p:nvPicPr>
          <p:cNvPr id="8" name="Picture 9" descr="Text, letter&#10;&#10;Description automatically generated">
            <a:extLst>
              <a:ext uri="{FF2B5EF4-FFF2-40B4-BE49-F238E27FC236}">
                <a16:creationId xmlns:a16="http://schemas.microsoft.com/office/drawing/2014/main" id="{62E544F0-49E3-728F-3E33-B91897A93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65" y="451231"/>
            <a:ext cx="3804862" cy="257416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7072313" y="1013615"/>
            <a:ext cx="1243012" cy="3046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046C89-408D-4785-BF70-8A4E1C51F70D}"/>
              </a:ext>
            </a:extLst>
          </p:cNvPr>
          <p:cNvCxnSpPr>
            <a:cxnSpLocks/>
          </p:cNvCxnSpPr>
          <p:nvPr/>
        </p:nvCxnSpPr>
        <p:spPr>
          <a:xfrm flipV="1">
            <a:off x="7556692" y="1738313"/>
            <a:ext cx="801496" cy="32270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5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48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11550"/>
            <a:ext cx="11745157" cy="46783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indent="0">
              <a:buNone/>
            </a:pPr>
            <a:endParaRPr lang="en-US" i="1"/>
          </a:p>
          <a:p>
            <a:pPr marL="1028700" lvl="1" indent="-342900"/>
            <a:r>
              <a:rPr lang="en-US" sz="2400">
                <a:latin typeface="Lato  "/>
                <a:ea typeface="+mn-ea"/>
                <a:cs typeface="+mn-cs"/>
              </a:rPr>
              <a:t>One required segment for Visit Records: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>
                <a:latin typeface="Lato  "/>
                <a:ea typeface="+mn-ea"/>
                <a:cs typeface="+mn-cs"/>
              </a:rPr>
              <a:t>Visit General</a:t>
            </a:r>
          </a:p>
          <a:p>
            <a:pPr marL="914400" lvl="2" indent="0">
              <a:buNone/>
            </a:pPr>
            <a:endParaRPr lang="en-US" sz="2200">
              <a:latin typeface="Lato  "/>
              <a:ea typeface="+mn-ea"/>
              <a:cs typeface="+mn-cs"/>
            </a:endParaRPr>
          </a:p>
          <a:p>
            <a:pPr marL="1028700" lvl="1" indent="-342900"/>
            <a:r>
              <a:rPr lang="en-US" sz="2600">
                <a:latin typeface="Lato  "/>
                <a:ea typeface="+mn-ea"/>
                <a:cs typeface="+mn-cs"/>
              </a:rPr>
              <a:t> </a:t>
            </a:r>
            <a:r>
              <a:rPr lang="en-US" sz="2400">
                <a:latin typeface="Lato  "/>
                <a:ea typeface="+mn-ea"/>
                <a:cs typeface="+mn-cs"/>
              </a:rPr>
              <a:t>Three conditional segments for Visit Records</a:t>
            </a:r>
            <a:r>
              <a:rPr lang="en-US" sz="2600">
                <a:latin typeface="Lato  "/>
                <a:ea typeface="+mn-ea"/>
                <a:cs typeface="+mn-cs"/>
              </a:rPr>
              <a:t>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>
                <a:latin typeface="Lato  "/>
                <a:ea typeface="+mn-ea"/>
                <a:cs typeface="+mn-cs"/>
              </a:rPr>
              <a:t>Calls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>
                <a:latin typeface="Lato  "/>
                <a:ea typeface="+mn-ea"/>
                <a:cs typeface="+mn-cs"/>
              </a:rPr>
              <a:t>Visit Changes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>
                <a:latin typeface="Lato  "/>
                <a:ea typeface="+mn-ea"/>
                <a:cs typeface="+mn-cs"/>
              </a:rPr>
              <a:t>Visit Tasks</a:t>
            </a:r>
          </a:p>
          <a:p>
            <a:pPr marL="1028700" lvl="1" indent="-342900"/>
            <a:endParaRPr lang="en-US">
              <a:latin typeface="Lato  "/>
              <a:ea typeface="+mn-ea"/>
              <a:cs typeface="+mn-cs"/>
            </a:endParaRPr>
          </a:p>
          <a:p>
            <a:pPr marL="1028700" lvl="1" indent="-342900"/>
            <a:r>
              <a:rPr lang="en-US" sz="2400">
                <a:latin typeface="Lato  "/>
                <a:ea typeface="+mn-ea"/>
                <a:cs typeface="+mn-cs"/>
              </a:rPr>
              <a:t>Identifiers used for matching logic</a:t>
            </a:r>
            <a:r>
              <a:rPr lang="en-US" sz="2600">
                <a:latin typeface="Lato  "/>
                <a:ea typeface="+mn-ea"/>
                <a:cs typeface="+mn-cs"/>
              </a:rPr>
              <a:t>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err="1">
                <a:latin typeface="Lato  "/>
                <a:ea typeface="+mn-ea"/>
                <a:cs typeface="+mn-cs"/>
              </a:rPr>
              <a:t>ProviderID</a:t>
            </a:r>
            <a:r>
              <a:rPr lang="en-US" sz="2200">
                <a:latin typeface="Lato  "/>
                <a:ea typeface="+mn-ea"/>
                <a:cs typeface="+mn-cs"/>
              </a:rPr>
              <a:t> value: 9-Digits Medicaid ID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err="1">
                <a:latin typeface="Lato  "/>
                <a:ea typeface="+mn-ea"/>
                <a:cs typeface="+mn-cs"/>
              </a:rPr>
              <a:t>VisitOtherID</a:t>
            </a:r>
            <a:r>
              <a:rPr lang="en-US" sz="2200">
                <a:latin typeface="Lato  "/>
                <a:ea typeface="+mn-ea"/>
                <a:cs typeface="+mn-cs"/>
              </a:rPr>
              <a:t> value: ID from EVV vendor system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200">
                <a:latin typeface="Lato  "/>
                <a:ea typeface="+mn-ea"/>
                <a:cs typeface="+mn-cs"/>
              </a:rPr>
              <a:t>:  8-Digits Departmental Client Number (DCN)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200">
                <a:latin typeface="Lato  "/>
                <a:ea typeface="+mn-ea"/>
                <a:cs typeface="+mn-cs"/>
              </a:rPr>
              <a:t>: 8-Digits Family Care Safety Registry (FCSR) Number</a:t>
            </a:r>
          </a:p>
          <a:p>
            <a:pPr lvl="2" indent="0"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82565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332142" cy="5031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600">
                <a:latin typeface="Lato  "/>
                <a:ea typeface="+mn-ea"/>
                <a:cs typeface="+mn-cs"/>
              </a:rPr>
              <a:t>Procedure code validation.</a:t>
            </a:r>
            <a:endParaRPr lang="en-US" sz="2400">
              <a:latin typeface="Lato  "/>
              <a:ea typeface="+mn-ea"/>
              <a:cs typeface="+mn-cs"/>
            </a:endParaRPr>
          </a:p>
          <a:p>
            <a:pPr marL="1485900" lvl="2" indent="-342900">
              <a:lnSpc>
                <a:spcPct val="120000"/>
              </a:lnSpc>
              <a:defRPr/>
            </a:pPr>
            <a:r>
              <a:rPr lang="en-US" sz="2400" err="1">
                <a:latin typeface="Lato  "/>
                <a:ea typeface="+mn-ea"/>
                <a:cs typeface="+mn-cs"/>
              </a:rPr>
              <a:t>PayerID</a:t>
            </a:r>
            <a:r>
              <a:rPr lang="en-US" sz="2400">
                <a:latin typeface="Lato  "/>
                <a:ea typeface="+mn-ea"/>
                <a:cs typeface="+mn-cs"/>
              </a:rPr>
              <a:t>, </a:t>
            </a:r>
            <a:r>
              <a:rPr lang="en-US" sz="2400" err="1">
                <a:latin typeface="Lato  "/>
                <a:ea typeface="+mn-ea"/>
                <a:cs typeface="+mn-cs"/>
              </a:rPr>
              <a:t>PayerProgram</a:t>
            </a:r>
            <a:r>
              <a:rPr lang="en-US" sz="2400">
                <a:latin typeface="Lato  "/>
                <a:ea typeface="+mn-ea"/>
                <a:cs typeface="+mn-cs"/>
              </a:rPr>
              <a:t>, &amp; </a:t>
            </a:r>
            <a:r>
              <a:rPr lang="en-US" sz="2400" err="1">
                <a:latin typeface="Lato  "/>
                <a:ea typeface="+mn-ea"/>
                <a:cs typeface="+mn-cs"/>
              </a:rPr>
              <a:t>ProcedureCode</a:t>
            </a:r>
            <a:r>
              <a:rPr lang="en-US" sz="2400">
                <a:latin typeface="Lato  "/>
                <a:ea typeface="+mn-ea"/>
                <a:cs typeface="+mn-cs"/>
              </a:rPr>
              <a:t> must match to a valid record as listed in the specification.</a:t>
            </a:r>
            <a:endParaRPr lang="en-US" sz="2200">
              <a:latin typeface="Lato  "/>
              <a:ea typeface="+mn-ea"/>
              <a:cs typeface="+mn-cs"/>
            </a:endParaRP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E62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latin typeface="Lato  "/>
              <a:ea typeface="+mn-ea"/>
              <a:cs typeface="+mn-cs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6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600">
                <a:latin typeface="Lato  "/>
                <a:ea typeface="+mn-ea"/>
                <a:cs typeface="+mn-cs"/>
              </a:rPr>
              <a:t> must match to existing client record.</a:t>
            </a:r>
            <a:endParaRPr lang="en-US" sz="2400">
              <a:latin typeface="Lato  "/>
              <a:ea typeface="+mn-ea"/>
              <a:cs typeface="+mn-cs"/>
            </a:endParaRP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400">
                <a:latin typeface="Lato  "/>
              </a:rPr>
              <a:t>Error Message: “</a:t>
            </a:r>
            <a:r>
              <a:rPr lang="en-US" sz="2400" err="1">
                <a:latin typeface="Lato  "/>
              </a:rPr>
              <a:t>Client_ID</a:t>
            </a:r>
            <a:r>
              <a:rPr lang="en-US" sz="2400">
                <a:latin typeface="Lato  "/>
              </a:rPr>
              <a:t> Not Found” will post if an initial match with the MMIS </a:t>
            </a:r>
            <a:r>
              <a:rPr lang="en-US" sz="2400" err="1">
                <a:latin typeface="Lato  "/>
              </a:rPr>
              <a:t>ClientIdentifier</a:t>
            </a:r>
            <a:r>
              <a:rPr lang="en-US" sz="2400">
                <a:latin typeface="Lato  "/>
              </a:rPr>
              <a:t> loaded to Sandata is not made.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400">
                <a:latin typeface="Lato  "/>
              </a:rPr>
              <a:t>EVV vendors may need to resubmit after 24 hours to obtain </a:t>
            </a:r>
            <a:r>
              <a:rPr lang="en-US" sz="2400" err="1">
                <a:latin typeface="Lato  "/>
              </a:rPr>
              <a:t>ClientIdentifier</a:t>
            </a:r>
            <a:r>
              <a:rPr lang="en-US" sz="2400">
                <a:latin typeface="Lato  "/>
              </a:rPr>
              <a:t> match.</a:t>
            </a:r>
            <a:endParaRPr lang="en-US" sz="2600">
              <a:latin typeface="Lato  "/>
            </a:endParaRPr>
          </a:p>
          <a:p>
            <a:pPr lvl="3" indent="0">
              <a:buClr>
                <a:srgbClr val="4964A2"/>
              </a:buClr>
              <a:buNone/>
            </a:pPr>
            <a:endParaRPr lang="en-US">
              <a:latin typeface="Lato  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260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>
                <a:latin typeface="Lato  "/>
                <a:ea typeface="+mn-ea"/>
                <a:cs typeface="+mn-cs"/>
              </a:rPr>
              <a:t> must match to existing employee record.</a:t>
            </a:r>
            <a:endParaRPr lang="en-US" sz="2400">
              <a:latin typeface="Lato  "/>
              <a:ea typeface="+mn-ea"/>
              <a:cs typeface="+mn-cs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>
              <a:latin typeface="Lato  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2600">
                <a:latin typeface="Lato  "/>
                <a:ea typeface="+mn-ea"/>
                <a:cs typeface="+mn-cs"/>
              </a:rPr>
              <a:t>Optional segments are required based on the condition for the segment.</a:t>
            </a:r>
            <a:r>
              <a:rPr lang="en-US" sz="2400">
                <a:latin typeface="Lato  "/>
                <a:ea typeface="+mn-ea"/>
                <a:cs typeface="+mn-cs"/>
              </a:rPr>
              <a:t> </a:t>
            </a:r>
            <a:r>
              <a:rPr lang="en-US" sz="2600">
                <a:latin typeface="Lato  "/>
                <a:ea typeface="+mn-ea"/>
                <a:cs typeface="+mn-cs"/>
              </a:rPr>
              <a:t> </a:t>
            </a:r>
          </a:p>
          <a:p>
            <a:pPr marL="1485900" marR="0" lvl="2" indent="-342900" fontAlgn="auto">
              <a:lnSpc>
                <a:spcPct val="120000"/>
              </a:lnSpc>
              <a:spcAft>
                <a:spcPts val="0"/>
              </a:spcAft>
              <a:buSzTx/>
              <a:tabLst/>
              <a:defRPr/>
            </a:pPr>
            <a:r>
              <a:rPr lang="en-US" sz="2400">
                <a:latin typeface="Lato  "/>
                <a:ea typeface="+mn-ea"/>
                <a:cs typeface="+mn-cs"/>
              </a:rPr>
              <a:t>Example: When a change is required for a visit previously sent to the EAS, the updated visit will require the </a:t>
            </a:r>
            <a:r>
              <a:rPr lang="en-US" sz="2400" err="1">
                <a:latin typeface="Lato  "/>
                <a:ea typeface="+mn-ea"/>
                <a:cs typeface="+mn-cs"/>
              </a:rPr>
              <a:t>VisitChange</a:t>
            </a:r>
            <a:r>
              <a:rPr lang="en-US" sz="2400">
                <a:latin typeface="Lato  "/>
                <a:ea typeface="+mn-ea"/>
                <a:cs typeface="+mn-cs"/>
              </a:rPr>
              <a:t> Segment.</a:t>
            </a:r>
          </a:p>
          <a:p>
            <a:pPr marR="0" lvl="2" indent="0" fontAlgn="auto">
              <a:spcAft>
                <a:spcPts val="0"/>
              </a:spcAft>
              <a:buSzTx/>
              <a:buNone/>
              <a:tabLst/>
              <a:defRPr/>
            </a:pPr>
            <a:endParaRPr lang="en-US" sz="2400">
              <a:latin typeface="Lato  "/>
              <a:ea typeface="+mn-ea"/>
              <a:cs typeface="+mn-cs"/>
            </a:endParaRPr>
          </a:p>
          <a:p>
            <a:pPr marL="1028700" lvl="1" indent="-342900">
              <a:lnSpc>
                <a:spcPct val="120000"/>
              </a:lnSpc>
              <a:defRPr/>
            </a:pPr>
            <a:r>
              <a:rPr lang="en-US" sz="2600">
                <a:latin typeface="Lato  "/>
              </a:rPr>
              <a:t>Visits performed without electronic call data (manual calls) will require the ‘</a:t>
            </a:r>
            <a:r>
              <a:rPr lang="en-US" sz="2600" err="1">
                <a:latin typeface="Lato  "/>
              </a:rPr>
              <a:t>VisitChanges</a:t>
            </a:r>
            <a:r>
              <a:rPr lang="en-US" sz="2600">
                <a:latin typeface="Lato  "/>
              </a:rPr>
              <a:t>’ segment to be included in the ‘Visit’ transmission.</a:t>
            </a:r>
          </a:p>
          <a:p>
            <a:pPr marR="0" lvl="2" indent="0" fontAlgn="auto">
              <a:spcAft>
                <a:spcPts val="0"/>
              </a:spcAft>
              <a:buSzTx/>
              <a:buNone/>
              <a:tabLst/>
              <a:defRPr/>
            </a:pPr>
            <a:endParaRPr lang="en-US" sz="2200">
              <a:latin typeface="Lato 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Visit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918387"/>
            <a:ext cx="7840663" cy="1324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Lato" panose="020F0502020204030203" pitchFamily="34" charset="0"/>
              </a:rPr>
              <a:t>Example: Missouri Visit API</a:t>
            </a:r>
          </a:p>
          <a:p>
            <a:pPr lvl="1" indent="0">
              <a:buClr>
                <a:srgbClr val="4964A2"/>
              </a:buClr>
              <a:buNone/>
            </a:pPr>
            <a:endParaRPr lang="en-US"/>
          </a:p>
          <a:p>
            <a:pPr marL="1485900" lvl="2" indent="-342900"/>
            <a:endParaRPr lang="en-US" i="1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237FAE0F-8E00-56DF-F5D3-E72D8357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2" b="27499"/>
          <a:stretch/>
        </p:blipFill>
        <p:spPr>
          <a:xfrm>
            <a:off x="8482013" y="16748"/>
            <a:ext cx="3230896" cy="4879102"/>
          </a:xfrm>
          <a:prstGeom prst="rect">
            <a:avLst/>
          </a:prstGeom>
        </p:spPr>
      </p:pic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814EB15E-5D27-A97D-7E70-530257231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8"/>
          <a:stretch/>
        </p:blipFill>
        <p:spPr>
          <a:xfrm>
            <a:off x="412878" y="1981200"/>
            <a:ext cx="8187803" cy="38869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6581775" y="720412"/>
            <a:ext cx="1797067" cy="2256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9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7A53-92A3-4CE2-B684-2B45D260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50" y="7959"/>
            <a:ext cx="10548918" cy="674688"/>
          </a:xfrm>
        </p:spPr>
        <p:txBody>
          <a:bodyPr>
            <a:normAutofit fontScale="90000"/>
          </a:bodyPr>
          <a:lstStyle/>
          <a:p>
            <a:r>
              <a:rPr lang="en-US" sz="4200">
                <a:latin typeface="Lato  "/>
                <a:ea typeface="+mn-ea"/>
                <a:cs typeface="+mn-cs"/>
              </a:rPr>
              <a:t>Services and Modifiers – Sample of Appendix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B91B3-D3F4-46A8-A8AC-412DC3554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99"/>
          <a:stretch/>
        </p:blipFill>
        <p:spPr>
          <a:xfrm>
            <a:off x="1450414" y="813028"/>
            <a:ext cx="9576174" cy="52992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29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Exceptions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223787" y="1423988"/>
            <a:ext cx="6266047" cy="4246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0000"/>
              </a:lnSpc>
              <a:defRPr/>
            </a:pPr>
            <a:r>
              <a:rPr lang="en-US" sz="2000">
                <a:latin typeface="Lato  "/>
              </a:rPr>
              <a:t>Exceptions ensure data aligns to program definition for the Missouri EAS program.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>
                <a:latin typeface="Lato  "/>
              </a:rPr>
              <a:t>The Missouri exceptions will cause incomplete visit status; and therefore, are not acknowledgeable via the API.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>
                <a:latin typeface="Lato  "/>
              </a:rPr>
              <a:t>On error, correct the missing or incorrect data and resubmit the transaction.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>
                <a:latin typeface="Lato  "/>
              </a:rPr>
              <a:t>For Missing Task Exception, Exception Code 10, tasks are required for some services and if the visit does not include a task, the visit will be set to incomplete. (This exception only applies to personal care services.)</a:t>
            </a:r>
          </a:p>
          <a:p>
            <a:pPr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35EBA6-8886-40E9-90BC-DF4721FFEF61}"/>
              </a:ext>
            </a:extLst>
          </p:cNvPr>
          <p:cNvGraphicFramePr>
            <a:graphicFrameLocks noGrp="1"/>
          </p:cNvGraphicFramePr>
          <p:nvPr/>
        </p:nvGraphicFramePr>
        <p:xfrm>
          <a:off x="7223329" y="1690688"/>
          <a:ext cx="3945384" cy="278606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7598">
                  <a:extLst>
                    <a:ext uri="{9D8B030D-6E8A-4147-A177-3AD203B41FA5}">
                      <a16:colId xmlns:a16="http://schemas.microsoft.com/office/drawing/2014/main" val="543246061"/>
                    </a:ext>
                  </a:extLst>
                </a:gridCol>
                <a:gridCol w="2937786">
                  <a:extLst>
                    <a:ext uri="{9D8B030D-6E8A-4147-A177-3AD203B41FA5}">
                      <a16:colId xmlns:a16="http://schemas.microsoft.com/office/drawing/2014/main" val="806048673"/>
                    </a:ext>
                  </a:extLst>
                </a:gridCol>
              </a:tblGrid>
              <a:tr h="560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Exception Code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  Exception Name</a:t>
                      </a:r>
                      <a:endParaRPr lang="en-US" sz="1400" b="1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0286655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0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Unknown Clients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274185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1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Unknown Employees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99131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2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Any 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768296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In-Calls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548653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4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Out-Calls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490759"/>
                  </a:ext>
                </a:extLst>
              </a:tr>
              <a:tr h="4257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Missing Task Exception *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3067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Missing Service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22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0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Issuance of Production Credentials</a:t>
            </a:r>
          </a:p>
        </p:txBody>
      </p:sp>
    </p:spTree>
    <p:extLst>
      <p:ext uri="{BB962C8B-B14F-4D97-AF65-F5344CB8AC3E}">
        <p14:creationId xmlns:p14="http://schemas.microsoft.com/office/powerpoint/2010/main" val="398575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Distribution of Production Credentials</a:t>
            </a:r>
            <a:endParaRPr lang="en-US">
              <a:solidFill>
                <a:srgbClr val="4964A2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304800" y="1000225"/>
            <a:ext cx="11332142" cy="5031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600">
                <a:latin typeface="Lato  "/>
                <a:ea typeface="+mn-ea"/>
                <a:cs typeface="+mn-cs"/>
              </a:rPr>
              <a:t>Testing Complete?</a:t>
            </a:r>
          </a:p>
          <a:p>
            <a:pPr marL="1485900" lvl="2" indent="-342900">
              <a:buClrTx/>
              <a:defRPr/>
            </a:pPr>
            <a:r>
              <a:rPr lang="en-US" sz="2400">
                <a:latin typeface="Lato  "/>
                <a:ea typeface="+mn-ea"/>
                <a:cs typeface="+mn-cs"/>
              </a:rPr>
              <a:t>Submit completed checklist to Sandata at </a:t>
            </a:r>
            <a:r>
              <a:rPr lang="en-US" sz="2400">
                <a:latin typeface="Lato  "/>
                <a:ea typeface="+mn-ea"/>
                <a:cs typeface="+mn-cs"/>
                <a:hlinkClick r:id="rId3"/>
              </a:rPr>
              <a:t>moaltevv@sandata.com</a:t>
            </a:r>
            <a:r>
              <a:rPr lang="en-US" sz="2400">
                <a:latin typeface="Lato  "/>
                <a:ea typeface="+mn-ea"/>
                <a:cs typeface="+mn-cs"/>
              </a:rPr>
              <a:t>.</a:t>
            </a:r>
          </a:p>
          <a:p>
            <a:pPr marL="1485900" lvl="2" indent="-342900">
              <a:buClrTx/>
              <a:defRPr/>
            </a:pPr>
            <a:r>
              <a:rPr lang="en-US" sz="2400">
                <a:latin typeface="Lato  "/>
                <a:ea typeface="+mn-ea"/>
                <a:cs typeface="+mn-cs"/>
              </a:rPr>
              <a:t>Sandata will validate the testing checklist.</a:t>
            </a:r>
          </a:p>
          <a:p>
            <a:pPr marL="1485900" lvl="2" indent="-342900">
              <a:buClrTx/>
              <a:defRPr/>
            </a:pPr>
            <a:r>
              <a:rPr lang="en-US" sz="2400">
                <a:latin typeface="Lato  "/>
                <a:ea typeface="+mn-ea"/>
                <a:cs typeface="+mn-cs"/>
              </a:rPr>
              <a:t>Upon successful testing and validated testing checklist, provider agencies will need to complete LMS training for production credentials to be issued. </a:t>
            </a:r>
          </a:p>
          <a:p>
            <a:pPr marL="1485900" lvl="2" indent="-342900">
              <a:buClrTx/>
              <a:defRPr/>
            </a:pPr>
            <a:r>
              <a:rPr lang="en-US" sz="2400">
                <a:latin typeface="Lato  "/>
                <a:ea typeface="+mn-ea"/>
                <a:cs typeface="+mn-cs"/>
              </a:rPr>
              <a:t>Sandata Support will send encrypted email to the provider and vendor with a link to the production credentials which will be used to transmit visit data to the EVV Aggregator. </a:t>
            </a: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sz="2600">
              <a:latin typeface="Lato 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5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Unsuccessful Testing - Common EVV Vendor Support </a:t>
            </a:r>
            <a:b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</a:br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66404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99EB1C1-C4A3-4068-8ABA-D81BF656D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645702"/>
              </p:ext>
            </p:extLst>
          </p:nvPr>
        </p:nvGraphicFramePr>
        <p:xfrm>
          <a:off x="1160191" y="206555"/>
          <a:ext cx="9871617" cy="58053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6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200">
                          <a:solidFill>
                            <a:schemeClr val="bg1"/>
                          </a:solidFill>
                          <a:latin typeface="Lato  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Discussion Topics</a:t>
                      </a:r>
                    </a:p>
                  </a:txBody>
                  <a:tcPr marL="68580" marR="68580" marT="0" marB="0" anchor="ctr">
                    <a:solidFill>
                      <a:srgbClr val="4E6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15543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b="0" kern="120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Welcome and Town Hall Guidelines</a:t>
                      </a:r>
                      <a:endParaRPr lang="en-US" sz="2200" b="0" kern="120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12239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Integration Testing Process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9178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EVV Vendor Specification and JSON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786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Issuance of Production Credentials</a:t>
                      </a:r>
                      <a:endParaRPr lang="en-US" sz="2200" b="0" strike="sngStrike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77687"/>
                  </a:ext>
                </a:extLst>
              </a:tr>
              <a:tr h="78979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Unsuccessful Testing, Common EVV Vendor Support Issues (Errors and troubleshooting steps)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7744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Overview of the Quick Reference Guide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042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EVV Vendor and Provider Agency Resources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43831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State Expectations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58144"/>
                  </a:ext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Thank You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6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9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608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400" b="1">
                <a:latin typeface="Lato"/>
                <a:ea typeface="Lato Light"/>
                <a:cs typeface="Lato Light"/>
              </a:rPr>
              <a:t>Invalid Credentials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400" b="1">
                <a:latin typeface="Lato"/>
                <a:ea typeface="Lato Light"/>
                <a:cs typeface="Lato Light"/>
              </a:rPr>
              <a:t>Error Message: Error Message: “Request contains the following providers that are not authorized for the given Account &amp; Credentials: [</a:t>
            </a:r>
            <a:r>
              <a:rPr lang="en-US" sz="2400" b="1" err="1">
                <a:latin typeface="Lato"/>
                <a:ea typeface="Lato Light"/>
                <a:cs typeface="Lato Light"/>
              </a:rPr>
              <a:t>ProviderID</a:t>
            </a:r>
            <a:r>
              <a:rPr lang="en-US" sz="2400" b="1">
                <a:latin typeface="Lato"/>
                <a:ea typeface="Lato Light"/>
                <a:cs typeface="Lato Light"/>
              </a:rPr>
              <a:t>]”.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endParaRPr lang="en-US" sz="2400">
              <a:latin typeface="Lato"/>
              <a:ea typeface="Lato Light"/>
              <a:cs typeface="Lato Light"/>
            </a:endParaRP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latin typeface="Lato"/>
                <a:ea typeface="Lato Light"/>
                <a:cs typeface="Lato Light"/>
              </a:rPr>
              <a:t>Root Cause:</a:t>
            </a:r>
          </a:p>
          <a:p>
            <a:pPr marL="1600200" lvl="2" indent="0"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latin typeface="Lato"/>
                <a:ea typeface="Lato Light"/>
                <a:cs typeface="Lato Light"/>
              </a:rPr>
              <a:t>Provider does not have valid credentials.</a:t>
            </a:r>
          </a:p>
          <a:p>
            <a:pPr marL="1600200" lvl="2" indent="0">
              <a:lnSpc>
                <a:spcPct val="80000"/>
              </a:lnSpc>
              <a:spcAft>
                <a:spcPts val="600"/>
              </a:spcAft>
            </a:pPr>
            <a:endParaRPr lang="en-US" sz="2400">
              <a:latin typeface="Lato"/>
              <a:ea typeface="Lato Light"/>
              <a:cs typeface="Lato Light"/>
            </a:endParaRP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latin typeface="Lato"/>
                <a:ea typeface="Lato Light"/>
                <a:cs typeface="Lato Light"/>
              </a:rPr>
              <a:t>What can we do to troubleshoot?</a:t>
            </a:r>
          </a:p>
          <a:p>
            <a:pPr marL="1655763" lvl="2" indent="0">
              <a:lnSpc>
                <a:spcPct val="80000"/>
              </a:lnSpc>
              <a:spcAft>
                <a:spcPts val="600"/>
              </a:spcAft>
            </a:pPr>
            <a:r>
              <a:rPr lang="en-US" sz="2400">
                <a:latin typeface="Lato"/>
                <a:ea typeface="Lato Light"/>
                <a:cs typeface="Lato Light"/>
              </a:rPr>
              <a:t>Contact Sandata Support</a:t>
            </a:r>
          </a:p>
        </p:txBody>
      </p:sp>
    </p:spTree>
    <p:extLst>
      <p:ext uri="{BB962C8B-B14F-4D97-AF65-F5344CB8AC3E}">
        <p14:creationId xmlns:p14="http://schemas.microsoft.com/office/powerpoint/2010/main" val="327887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11"/>
            <a:ext cx="10515600" cy="62736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271"/>
            <a:ext cx="10398550" cy="53741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000" b="1" dirty="0">
                <a:latin typeface="Lato" panose="020F0502020204030203" pitchFamily="34" charset="0"/>
                <a:ea typeface="Lato Light"/>
                <a:cs typeface="Lato Light"/>
              </a:rPr>
              <a:t>Client Not Found – Error Code -1021 (Visit Record)</a:t>
            </a:r>
            <a:endParaRPr lang="en-US" sz="2000" b="1" dirty="0">
              <a:latin typeface="Lato" panose="020F0502020204030203" pitchFamily="34" charset="0"/>
            </a:endParaRP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latin typeface="Lato" panose="020F0502020204030203" pitchFamily="34" charset="0"/>
                <a:ea typeface="Lato Light"/>
                <a:cs typeface="Lato Light"/>
              </a:rPr>
              <a:t>Error Message: “Client Not Found” (Client Record)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Root Cause 1: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 panose="020F0502020204030203" pitchFamily="34" charset="0"/>
                <a:ea typeface="Lato Light"/>
                <a:cs typeface="Lato Light"/>
              </a:rPr>
              <a:t>Client does not exist in State-provided client/member file feed.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964A2"/>
              </a:buClr>
            </a:pP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Error Message: “Client Not Found. Clients must have been previously received from Payer to be updated via Alt-EVV” will post if an initial match with the MMIS  </a:t>
            </a:r>
            <a:r>
              <a:rPr lang="en-US" sz="2000" dirty="0" err="1">
                <a:latin typeface="Lato" panose="020F0502020204030203" pitchFamily="34" charset="0"/>
                <a:ea typeface="Lato Light"/>
                <a:cs typeface="Lato Light"/>
              </a:rPr>
              <a:t>ClientIdentifier</a:t>
            </a: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 and </a:t>
            </a:r>
            <a:r>
              <a:rPr lang="en-US" sz="2000" dirty="0" err="1">
                <a:latin typeface="Lato" panose="020F0502020204030203" pitchFamily="34" charset="0"/>
                <a:ea typeface="Lato Light"/>
                <a:cs typeface="Lato Light"/>
              </a:rPr>
              <a:t>ClientBirthDate</a:t>
            </a: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 loaded to Sandata is not made.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964A2"/>
              </a:buClr>
            </a:pP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EVV vendors may need to resubmit after 24 hours to obtain </a:t>
            </a:r>
            <a:r>
              <a:rPr lang="en-US" sz="2000" dirty="0" err="1">
                <a:latin typeface="Lato" panose="020F0502020204030203" pitchFamily="34" charset="0"/>
                <a:ea typeface="Lato Light"/>
                <a:cs typeface="Lato Light"/>
              </a:rPr>
              <a:t>ClientIdentifier</a:t>
            </a: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 match.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dirty="0">
                <a:latin typeface="Lato" panose="020F0502020204030203" pitchFamily="34" charset="0"/>
                <a:ea typeface="Lato Light"/>
                <a:cs typeface="Lato Light"/>
              </a:rPr>
              <a:t>What can we do to troubleshoot?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 panose="020F0502020204030203" pitchFamily="34" charset="0"/>
                <a:ea typeface="Lato Light"/>
                <a:cs typeface="Lato Light"/>
              </a:rPr>
              <a:t>Check EAS to ensure Client record was successfully added to the provider account.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 panose="020F0502020204030203" pitchFamily="34" charset="0"/>
                <a:ea typeface="Lato Light"/>
                <a:cs typeface="Lato Light"/>
              </a:rPr>
              <a:t>Access the </a:t>
            </a:r>
            <a:r>
              <a:rPr lang="en-US" dirty="0" err="1">
                <a:latin typeface="Lato" panose="020F0502020204030203" pitchFamily="34" charset="0"/>
                <a:ea typeface="Lato Light"/>
                <a:cs typeface="Lato Light"/>
              </a:rPr>
              <a:t>eMOMED</a:t>
            </a:r>
            <a:r>
              <a:rPr lang="en-US" dirty="0">
                <a:latin typeface="Lato" panose="020F0502020204030203" pitchFamily="34" charset="0"/>
                <a:ea typeface="Lato Light"/>
                <a:cs typeface="Lato Light"/>
              </a:rPr>
              <a:t> portal (eligibility and billing) to check member dates of birth. 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 panose="020F0502020204030203" pitchFamily="34" charset="0"/>
                <a:ea typeface="Lato Light"/>
                <a:cs typeface="Lato Light"/>
              </a:rPr>
              <a:t>If failed on 24 hour resubmit, contact Sandata for support.</a:t>
            </a:r>
          </a:p>
        </p:txBody>
      </p:sp>
    </p:spTree>
    <p:extLst>
      <p:ext uri="{BB962C8B-B14F-4D97-AF65-F5344CB8AC3E}">
        <p14:creationId xmlns:p14="http://schemas.microsoft.com/office/powerpoint/2010/main" val="135287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11"/>
            <a:ext cx="10515600" cy="62736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30" y="1020439"/>
            <a:ext cx="10233061" cy="50210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7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000" b="1">
                <a:latin typeface="Lato"/>
                <a:ea typeface="Lato Light"/>
                <a:cs typeface="Lato Light"/>
              </a:rPr>
              <a:t>Client Not Found – Error Code -1021 (Visit Record)</a:t>
            </a:r>
            <a:endParaRPr lang="en-US" sz="2000" b="1"/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2000" b="1">
                <a:latin typeface="Lato"/>
                <a:ea typeface="Lato Light"/>
                <a:cs typeface="Lato Light"/>
              </a:rPr>
              <a:t>Error Message: “Client Not Found” (Visit Record)</a:t>
            </a:r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2000">
                <a:latin typeface="Lato"/>
                <a:ea typeface="Lato Light"/>
                <a:cs typeface="Lato Light"/>
              </a:rPr>
              <a:t>Root Cause 2:</a:t>
            </a:r>
          </a:p>
          <a:p>
            <a:pPr marL="1600200" lvl="2" indent="0">
              <a:lnSpc>
                <a:spcPct val="70000"/>
              </a:lnSpc>
              <a:spcAft>
                <a:spcPts val="600"/>
              </a:spcAft>
            </a:pPr>
            <a:r>
              <a:rPr lang="en-US">
                <a:latin typeface="Lato"/>
                <a:ea typeface="Lato Light"/>
                <a:cs typeface="Lato Light"/>
              </a:rPr>
              <a:t>Client does not exist in provider account.</a:t>
            </a:r>
          </a:p>
          <a:p>
            <a:pPr marL="1943100" lvl="3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sz="2000">
                <a:latin typeface="Lato"/>
                <a:ea typeface="Lato Light"/>
                <a:cs typeface="Lato Light"/>
              </a:rPr>
              <a:t>Client JSON failed to be created.</a:t>
            </a:r>
          </a:p>
          <a:p>
            <a:pPr marL="1943100" lvl="3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sz="2000">
                <a:latin typeface="Lato"/>
                <a:ea typeface="Lato Light"/>
                <a:cs typeface="Lato Light"/>
              </a:rPr>
              <a:t>Transmission of visit with incorrectly formatted </a:t>
            </a:r>
            <a:r>
              <a:rPr lang="en-US" sz="2000" err="1">
                <a:latin typeface="Lato"/>
                <a:ea typeface="Lato Light"/>
                <a:cs typeface="Lato Light"/>
              </a:rPr>
              <a:t>ClientIdentifier</a:t>
            </a:r>
            <a:r>
              <a:rPr lang="en-US" sz="2000">
                <a:latin typeface="Lato"/>
                <a:ea typeface="Lato Light"/>
                <a:cs typeface="Lato Light"/>
              </a:rPr>
              <a:t> – format requires leading 0s and must be exactly 8 digits. </a:t>
            </a:r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2000">
                <a:latin typeface="Lato"/>
                <a:ea typeface="Lato Light"/>
                <a:cs typeface="Lato Light"/>
              </a:rPr>
              <a:t>What can we do to troubleshoot?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>
                <a:latin typeface="Lato"/>
                <a:ea typeface="Lato Light"/>
                <a:cs typeface="Lato Light"/>
              </a:rPr>
              <a:t>Check EAS to ensure Client record was successfully added to the provider account.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>
                <a:latin typeface="Lato"/>
                <a:ea typeface="Lato Light"/>
                <a:cs typeface="Lato Light"/>
              </a:rPr>
              <a:t>Check the EVV vendor specification for the format and ensure the correct value is in the correct field.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>
                <a:latin typeface="Lato"/>
                <a:ea typeface="Lato Light"/>
                <a:cs typeface="Lato Light"/>
              </a:rPr>
              <a:t>Ensure Visit Client Identifier matches Client Identifier on Client record.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>
                <a:latin typeface="Lato"/>
                <a:ea typeface="Lato Light"/>
                <a:cs typeface="Lato Light"/>
              </a:rPr>
              <a:t>Contact Sandata for support.</a:t>
            </a:r>
          </a:p>
          <a:p>
            <a:pPr lvl="2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1400">
              <a:latin typeface="Lato"/>
              <a:ea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1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27" y="1262207"/>
            <a:ext cx="10515600" cy="52572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latin typeface="Lato"/>
                <a:ea typeface="Lato Light"/>
                <a:cs typeface="Lato Light"/>
              </a:rPr>
              <a:t>Worker Not Found – Error Code -1031 (Visit Record)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1800" b="1" dirty="0">
                <a:latin typeface="Lato"/>
                <a:ea typeface="Lato Light"/>
                <a:cs typeface="Lato Light"/>
              </a:rPr>
              <a:t>Error Message: “Worker Not Found”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Root Cause:</a:t>
            </a:r>
          </a:p>
          <a:p>
            <a:pPr marL="1600200" lvl="2" indent="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Employee not properly specified.</a:t>
            </a:r>
          </a:p>
          <a:p>
            <a:pPr marL="2057400" lvl="3" indent="0">
              <a:lnSpc>
                <a:spcPct val="8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Employee Identifier is not correctly formatted. For example: the Payer program may require an ID that is padded with leading zeroes.</a:t>
            </a:r>
          </a:p>
          <a:p>
            <a:pPr marL="2057400" lvl="3" indent="0">
              <a:lnSpc>
                <a:spcPct val="8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Improper transmission format where a valid Employee Identifier is in the wrong JSON field.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What can we do to troubleshoot?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Check the EVV vendor specification for the format and ensure the correct value in the correct field.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Possible Next Steps: 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964A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May need to involve Sandata EVV vendor support for additional troubleshooting.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964A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Retransmit Employee data to EAS.</a:t>
            </a:r>
          </a:p>
        </p:txBody>
      </p:sp>
    </p:spTree>
    <p:extLst>
      <p:ext uri="{BB962C8B-B14F-4D97-AF65-F5344CB8AC3E}">
        <p14:creationId xmlns:p14="http://schemas.microsoft.com/office/powerpoint/2010/main" val="11357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7"/>
            <a:ext cx="10515600" cy="1325563"/>
          </a:xfrm>
        </p:spPr>
        <p:txBody>
          <a:bodyPr/>
          <a:lstStyle/>
          <a:p>
            <a:r>
              <a:rPr lang="en-US" dirty="0">
                <a:latin typeface="Lato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02" y="1186618"/>
            <a:ext cx="10515600" cy="47735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2000" b="1" dirty="0">
                <a:latin typeface="Lato"/>
                <a:ea typeface="Lato Light"/>
                <a:cs typeface="Lato Light"/>
              </a:rPr>
              <a:t>Service ID – Error Code -553 (Visit Record)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b="1" dirty="0">
                <a:latin typeface="Lato"/>
                <a:ea typeface="Lato Light"/>
                <a:cs typeface="Lato Light"/>
              </a:rPr>
              <a:t>Error Message: “Error during retrieving service </a:t>
            </a:r>
            <a:r>
              <a:rPr lang="en-US" sz="2000" b="1" dirty="0" err="1">
                <a:latin typeface="Lato"/>
                <a:ea typeface="Lato Light"/>
                <a:cs typeface="Lato Light"/>
              </a:rPr>
              <a:t>service_id</a:t>
            </a:r>
            <a:r>
              <a:rPr lang="en-US" sz="2000" b="1" dirty="0">
                <a:latin typeface="Lato"/>
                <a:ea typeface="Lato Light"/>
                <a:cs typeface="Lato Light"/>
              </a:rPr>
              <a:t> entered”.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dirty="0">
                <a:latin typeface="Lato"/>
                <a:ea typeface="Lato Light"/>
                <a:cs typeface="Lato Light"/>
              </a:rPr>
              <a:t>Root Cause 1:</a:t>
            </a:r>
          </a:p>
          <a:p>
            <a:pPr marL="16002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/>
                <a:ea typeface="Lato Light"/>
                <a:cs typeface="Lato Light"/>
              </a:rPr>
              <a:t>Missing service in visit.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sz="2000" dirty="0">
                <a:latin typeface="Lato"/>
                <a:ea typeface="Lato Light"/>
                <a:cs typeface="Lato Light"/>
              </a:rPr>
              <a:t>All visits must include the service provided to the member to be verified. </a:t>
            </a:r>
          </a:p>
          <a:p>
            <a:pPr marL="1028700" lvl="1" indent="0">
              <a:lnSpc>
                <a:spcPct val="80000"/>
              </a:lnSpc>
              <a:spcAft>
                <a:spcPts val="600"/>
              </a:spcAft>
            </a:pPr>
            <a:r>
              <a:rPr lang="en-US" sz="2000" dirty="0">
                <a:latin typeface="Lato"/>
                <a:ea typeface="Lato Light"/>
                <a:cs typeface="Lato Light"/>
              </a:rPr>
              <a:t>What can we do to troubleshoot?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/>
                <a:ea typeface="Lato Light"/>
                <a:cs typeface="Lato Light"/>
              </a:rPr>
              <a:t>Check the EVV vendor specification for the valid service, if applicable, modifier field combinations and order to ensure the provider has the correctly formatted value in the correct field.</a:t>
            </a:r>
          </a:p>
          <a:p>
            <a:pPr marL="1485900" lvl="2" indent="0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Lato"/>
                <a:ea typeface="Lato Light"/>
                <a:cs typeface="Lato Light"/>
              </a:rPr>
              <a:t>Possible Next Steps: 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sz="2000" dirty="0">
                <a:latin typeface="Lato"/>
                <a:ea typeface="Lato Light"/>
                <a:cs typeface="Lato Light"/>
              </a:rPr>
              <a:t>May require investigation of service code and visit processing with </a:t>
            </a:r>
            <a:r>
              <a:rPr lang="en-US" sz="2000" dirty="0" err="1">
                <a:latin typeface="Lato"/>
                <a:ea typeface="Lato Light"/>
                <a:cs typeface="Lato Light"/>
              </a:rPr>
              <a:t>Sandata’s</a:t>
            </a:r>
            <a:r>
              <a:rPr lang="en-US" sz="2000" dirty="0">
                <a:latin typeface="Lato"/>
                <a:ea typeface="Lato Light"/>
                <a:cs typeface="Lato Light"/>
              </a:rPr>
              <a:t> Engineering team.</a:t>
            </a:r>
          </a:p>
          <a:p>
            <a:pPr marL="1943100" lvl="3" indent="0">
              <a:lnSpc>
                <a:spcPct val="8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sz="2000" dirty="0">
                <a:latin typeface="Lato"/>
                <a:ea typeface="Lato Light"/>
                <a:cs typeface="Lato Light"/>
              </a:rPr>
              <a:t>Retransmit with corrected visit data to EAS.</a:t>
            </a:r>
          </a:p>
        </p:txBody>
      </p:sp>
    </p:spTree>
    <p:extLst>
      <p:ext uri="{BB962C8B-B14F-4D97-AF65-F5344CB8AC3E}">
        <p14:creationId xmlns:p14="http://schemas.microsoft.com/office/powerpoint/2010/main" val="101662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228525"/>
            <a:ext cx="10515600" cy="842602"/>
          </a:xfrm>
        </p:spPr>
        <p:txBody>
          <a:bodyPr/>
          <a:lstStyle/>
          <a:p>
            <a:r>
              <a:rPr lang="en-US" dirty="0">
                <a:latin typeface="Lato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071127"/>
            <a:ext cx="11877964" cy="54879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7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latin typeface="Lato"/>
                <a:ea typeface="Lato Light"/>
                <a:cs typeface="Lato Light"/>
              </a:rPr>
              <a:t>Service ID – Error Code -553 (Visit Record)</a:t>
            </a:r>
            <a:endParaRPr lang="en-US" sz="1800" b="1" dirty="0">
              <a:ea typeface="Lato Light"/>
              <a:cs typeface="Lato Light"/>
            </a:endParaRPr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1800" b="1" dirty="0">
                <a:latin typeface="Lato"/>
                <a:ea typeface="Lato Light"/>
                <a:cs typeface="Lato Light"/>
              </a:rPr>
              <a:t>Error Message: “Error during retrieving service </a:t>
            </a:r>
            <a:r>
              <a:rPr lang="en-US" sz="1800" b="1" dirty="0" err="1">
                <a:latin typeface="Lato"/>
                <a:ea typeface="Lato Light"/>
                <a:cs typeface="Lato Light"/>
              </a:rPr>
              <a:t>service_id</a:t>
            </a:r>
            <a:r>
              <a:rPr lang="en-US" sz="1800" b="1" dirty="0">
                <a:latin typeface="Lato"/>
                <a:ea typeface="Lato Light"/>
                <a:cs typeface="Lato Light"/>
              </a:rPr>
              <a:t> entered”</a:t>
            </a:r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Root Cause 2:</a:t>
            </a:r>
          </a:p>
          <a:p>
            <a:pPr marL="1600200" lvl="2" indent="0">
              <a:lnSpc>
                <a:spcPct val="7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Incorrectly formatted service in visit.</a:t>
            </a:r>
          </a:p>
          <a:p>
            <a:pPr marL="1943100" lvl="3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All services and modifiers are case sensitive and must use capital letters.</a:t>
            </a:r>
          </a:p>
          <a:p>
            <a:pPr marL="2400300" lvl="4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For example: </a:t>
            </a:r>
            <a:r>
              <a:rPr lang="en-US">
                <a:latin typeface="Lato"/>
                <a:ea typeface="Lato Light"/>
                <a:cs typeface="Lato Light"/>
              </a:rPr>
              <a:t>g0153  ep </a:t>
            </a:r>
            <a:r>
              <a:rPr lang="en-US" dirty="0">
                <a:latin typeface="Lato"/>
                <a:ea typeface="Lato Light"/>
                <a:cs typeface="Lato Light"/>
              </a:rPr>
              <a:t>is a valid service code with modifiers but will fail due to the lower-case letters.</a:t>
            </a:r>
          </a:p>
          <a:p>
            <a:pPr marL="1028700" lvl="1" indent="0">
              <a:lnSpc>
                <a:spcPct val="7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What can we do to troubleshoot?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Check the EVV vendor specification for the valid service, if applicable, modifier field combinations and order to ensure the provider has the correctly formatted value in the correct field.</a:t>
            </a:r>
          </a:p>
          <a:p>
            <a:pPr marL="1485900" lvl="2" indent="0">
              <a:lnSpc>
                <a:spcPct val="70000"/>
              </a:lnSpc>
              <a:spcAft>
                <a:spcPts val="600"/>
              </a:spcAft>
            </a:pPr>
            <a:r>
              <a:rPr lang="en-US" sz="1800" dirty="0">
                <a:latin typeface="Lato"/>
                <a:ea typeface="Lato Light"/>
                <a:cs typeface="Lato Light"/>
              </a:rPr>
              <a:t>Possible Next Steps: </a:t>
            </a:r>
          </a:p>
          <a:p>
            <a:pPr marL="1943100" lvl="3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May require additional investigation of service code and visit processing with </a:t>
            </a:r>
            <a:r>
              <a:rPr lang="en-US" dirty="0" err="1">
                <a:latin typeface="Lato"/>
                <a:ea typeface="Lato Light"/>
                <a:cs typeface="Lato Light"/>
              </a:rPr>
              <a:t>Sandata’s</a:t>
            </a:r>
            <a:r>
              <a:rPr lang="en-US" dirty="0">
                <a:latin typeface="Lato"/>
                <a:ea typeface="Lato Light"/>
                <a:cs typeface="Lato Light"/>
              </a:rPr>
              <a:t> Engineering team</a:t>
            </a:r>
          </a:p>
          <a:p>
            <a:pPr marL="1943100" lvl="3" indent="0">
              <a:lnSpc>
                <a:spcPct val="70000"/>
              </a:lnSpc>
              <a:spcAft>
                <a:spcPts val="600"/>
              </a:spcAft>
              <a:buClr>
                <a:srgbClr val="4E62B2"/>
              </a:buClr>
            </a:pPr>
            <a:r>
              <a:rPr lang="en-US" dirty="0">
                <a:latin typeface="Lato"/>
                <a:ea typeface="Lato Light"/>
                <a:cs typeface="Lato Light"/>
              </a:rPr>
              <a:t>Retransmit with corrected visit data to EAS.</a:t>
            </a:r>
          </a:p>
        </p:txBody>
      </p:sp>
    </p:spTree>
    <p:extLst>
      <p:ext uri="{BB962C8B-B14F-4D97-AF65-F5344CB8AC3E}">
        <p14:creationId xmlns:p14="http://schemas.microsoft.com/office/powerpoint/2010/main" val="140965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228525"/>
            <a:ext cx="10515600" cy="842602"/>
          </a:xfrm>
        </p:spPr>
        <p:txBody>
          <a:bodyPr>
            <a:normAutofit/>
          </a:bodyPr>
          <a:lstStyle/>
          <a:p>
            <a:r>
              <a:rPr lang="en-US" dirty="0">
                <a:latin typeface="Lato"/>
              </a:rPr>
              <a:t>Auto Verified Visit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" y="1071127"/>
            <a:ext cx="10981186" cy="48416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latin typeface="Lato"/>
                <a:ea typeface="Lato Light"/>
                <a:cs typeface="Lato Light"/>
              </a:rPr>
              <a:t>Auto Verified Visit Requirements:</a:t>
            </a:r>
          </a:p>
          <a:p>
            <a:pPr marL="6858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 Light"/>
                <a:cs typeface="Lato Light"/>
              </a:rPr>
              <a:t>All visits must have a Call In and Call Out time that originates in the field. </a:t>
            </a:r>
          </a:p>
          <a:p>
            <a:pPr marL="6858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 Light"/>
                <a:cs typeface="Lato Light"/>
              </a:rPr>
              <a:t>All visits must include data verifying the location of service delivery. </a:t>
            </a:r>
          </a:p>
          <a:p>
            <a:pPr marL="68580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/>
                <a:ea typeface="Lato Light"/>
                <a:cs typeface="Lato Light"/>
              </a:rPr>
              <a:t>All visits with adjustments are considered manual regardless of when the adjustment is made. </a:t>
            </a:r>
          </a:p>
          <a:p>
            <a:pPr marL="342900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latin typeface="Lato"/>
                <a:ea typeface="Lato Light"/>
                <a:cs typeface="Lato Light"/>
              </a:rPr>
              <a:t>CMS and the state require a high auto verification rate for visits in EAS.  </a:t>
            </a:r>
          </a:p>
        </p:txBody>
      </p:sp>
    </p:spTree>
    <p:extLst>
      <p:ext uri="{BB962C8B-B14F-4D97-AF65-F5344CB8AC3E}">
        <p14:creationId xmlns:p14="http://schemas.microsoft.com/office/powerpoint/2010/main" val="2456000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0"/>
            <a:ext cx="10515600" cy="1028669"/>
          </a:xfrm>
        </p:spPr>
        <p:txBody>
          <a:bodyPr/>
          <a:lstStyle/>
          <a:p>
            <a:r>
              <a:rPr lang="en-US" dirty="0">
                <a:latin typeface="Lato"/>
              </a:rPr>
              <a:t>Integration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2" y="933652"/>
            <a:ext cx="11367732" cy="55056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Client (Member) Records </a:t>
            </a:r>
            <a:r>
              <a:rPr lang="en-US" sz="2000" b="1" dirty="0">
                <a:latin typeface="Lato"/>
              </a:rPr>
              <a:t>First.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</a:pPr>
            <a:r>
              <a:rPr lang="en-US" sz="1800" dirty="0">
                <a:latin typeface="Lato"/>
              </a:rPr>
              <a:t>Send all Clients as soon as possible.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</a:pPr>
            <a:r>
              <a:rPr lang="en-US" sz="1800" dirty="0">
                <a:latin typeface="Lato"/>
              </a:rPr>
              <a:t>Check status to ensure Client loaded successfully.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Employee (Caregiver) Records </a:t>
            </a:r>
            <a:r>
              <a:rPr lang="en-US" sz="2000" b="1" dirty="0">
                <a:latin typeface="Lato"/>
              </a:rPr>
              <a:t>Second.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</a:pPr>
            <a:r>
              <a:rPr lang="en-US" sz="1800" dirty="0">
                <a:latin typeface="Lato"/>
              </a:rPr>
              <a:t>Send all Caregivers as soon as possible.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</a:pPr>
            <a:r>
              <a:rPr lang="en-US" sz="1800" dirty="0">
                <a:latin typeface="Lato"/>
              </a:rPr>
              <a:t>Check status to ensure Employee loaded successfully.</a:t>
            </a:r>
          </a:p>
          <a:p>
            <a:pPr marL="1600200" lvl="2" indent="-45720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Visits </a:t>
            </a:r>
            <a:r>
              <a:rPr lang="en-US" sz="2000" b="1" u="sng" dirty="0">
                <a:latin typeface="Lato"/>
              </a:rPr>
              <a:t>after</a:t>
            </a:r>
            <a:r>
              <a:rPr lang="en-US" sz="2000" dirty="0">
                <a:latin typeface="Lato"/>
              </a:rPr>
              <a:t> verifying that Clients and Employees have loaded successfully.</a:t>
            </a: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Continue to send visits at a minimum, once daily in alignment to the Missouri DSS requirement.</a:t>
            </a: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new clients as they are identified, or an existing record is updated.</a:t>
            </a: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new employees as they are identified, or an existing record is updated.</a:t>
            </a: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Lato"/>
            </a:endParaRPr>
          </a:p>
          <a:p>
            <a:pPr marL="1200150" lvl="1" indent="-514350">
              <a:lnSpc>
                <a:spcPct val="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Lato"/>
              </a:rPr>
              <a:t>Send data elements in alignment with the MO DSS vendor specifications. If it states, “Do Not Send”, don’t send the data. </a:t>
            </a:r>
          </a:p>
        </p:txBody>
      </p:sp>
    </p:spTree>
    <p:extLst>
      <p:ext uri="{BB962C8B-B14F-4D97-AF65-F5344CB8AC3E}">
        <p14:creationId xmlns:p14="http://schemas.microsoft.com/office/powerpoint/2010/main" val="233076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Overview of the Quick Reference Guide</a:t>
            </a:r>
          </a:p>
        </p:txBody>
      </p:sp>
    </p:spTree>
    <p:extLst>
      <p:ext uri="{BB962C8B-B14F-4D97-AF65-F5344CB8AC3E}">
        <p14:creationId xmlns:p14="http://schemas.microsoft.com/office/powerpoint/2010/main" val="254961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0"/>
            <a:ext cx="10515600" cy="1028669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</a:rPr>
              <a:t>Quick Reference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3" y="1255730"/>
            <a:ext cx="11367732" cy="451754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sz="2000" dirty="0">
                <a:latin typeface="Lato"/>
              </a:rPr>
              <a:t>The </a:t>
            </a:r>
            <a:r>
              <a:rPr lang="en-US" sz="2000" b="1" dirty="0">
                <a:latin typeface="Lato"/>
              </a:rPr>
              <a:t>EAS Interface Process Quick Reference Guide </a:t>
            </a:r>
            <a:r>
              <a:rPr lang="en-US" sz="2000" dirty="0">
                <a:latin typeface="Lato"/>
              </a:rPr>
              <a:t>describes the process for interfacing with EVV Aggregator Solution (EAS) and covers the following steps: </a:t>
            </a:r>
          </a:p>
          <a:p>
            <a:pPr marL="1485900" lvl="2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Lato"/>
              </a:rPr>
              <a:t>Registration</a:t>
            </a:r>
          </a:p>
          <a:p>
            <a:pPr marL="1485900" lvl="2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Lato"/>
              </a:rPr>
              <a:t>Testing Process</a:t>
            </a:r>
          </a:p>
          <a:p>
            <a:pPr marL="1485900" lvl="2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Lato"/>
              </a:rPr>
              <a:t>Provider Training</a:t>
            </a:r>
          </a:p>
          <a:p>
            <a:pPr marL="1485900" lvl="2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Lato"/>
              </a:rPr>
              <a:t>Data Validation</a:t>
            </a:r>
          </a:p>
          <a:p>
            <a:pPr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2000" dirty="0">
              <a:latin typeface="Lato"/>
            </a:endParaRP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4672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3C06-FE10-420F-9D98-2B13DBAE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Welcome and Town Hall Guidelines</a:t>
            </a:r>
          </a:p>
        </p:txBody>
      </p:sp>
    </p:spTree>
    <p:extLst>
      <p:ext uri="{BB962C8B-B14F-4D97-AF65-F5344CB8AC3E}">
        <p14:creationId xmlns:p14="http://schemas.microsoft.com/office/powerpoint/2010/main" val="708588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EVV Vendor And Provider Agency Resources</a:t>
            </a:r>
          </a:p>
        </p:txBody>
      </p:sp>
    </p:spTree>
    <p:extLst>
      <p:ext uri="{BB962C8B-B14F-4D97-AF65-F5344CB8AC3E}">
        <p14:creationId xmlns:p14="http://schemas.microsoft.com/office/powerpoint/2010/main" val="2003272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5188-4C98-42EA-AEF1-F11DAEF8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42" y="-8543"/>
            <a:ext cx="10515600" cy="1325563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Working with Sandata Customer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2B1295-F3F7-4EBD-938D-E8BDA7AF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591"/>
            <a:ext cx="10515600" cy="76039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The following information will be collected by our support team to help expedite resolution of your case: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9B1B21-63E2-4D3A-8C08-AF0D341EF7A1}"/>
              </a:ext>
            </a:extLst>
          </p:cNvPr>
          <p:cNvSpPr txBox="1">
            <a:spLocks/>
          </p:cNvSpPr>
          <p:nvPr/>
        </p:nvSpPr>
        <p:spPr>
          <a:xfrm>
            <a:off x="739942" y="1823987"/>
            <a:ext cx="10712116" cy="4379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Provider name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EAS account number (referred to as your STX #)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Provider contact name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EVV vendor contact information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Vendor contact email address</a:t>
            </a:r>
          </a:p>
          <a:p>
            <a:pPr marL="1143000" lvl="1" indent="-457200">
              <a:buFontTx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Vendor contact direct phone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Description of issue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Please provide a brief description of the issue and when it started.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Please include: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Screenshots </a:t>
            </a:r>
          </a:p>
          <a:p>
            <a:pPr marL="1143000" lvl="1" indent="-457200">
              <a:buFontTx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JSON files </a:t>
            </a:r>
          </a:p>
          <a:p>
            <a:pPr marL="1143000" lvl="1" indent="-457200">
              <a:buFontTx/>
              <a:buAutoNum type="alphaLcPeriod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UUIDs</a:t>
            </a:r>
          </a:p>
          <a:p>
            <a:r>
              <a:rPr lang="en-US" sz="2900" b="1" dirty="0">
                <a:solidFill>
                  <a:srgbClr val="4E62B2"/>
                </a:solidFill>
                <a:latin typeface="Lato" panose="020F0502020204030203" pitchFamily="34" charset="0"/>
              </a:rPr>
              <a:t>IMPORTANT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: JSONs and screenshots should be sent </a:t>
            </a:r>
            <a:r>
              <a:rPr lang="en-US" sz="29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securely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 and are required to investigate any errors received during transmission (e.g., Client Not Found).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2" y="307374"/>
            <a:ext cx="11641311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Lato"/>
              </a:rPr>
              <a:t>EVV Support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792"/>
            <a:ext cx="11942767" cy="4360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0" lvl="1" indent="-342900"/>
            <a:r>
              <a:rPr lang="en-US" sz="2400" dirty="0">
                <a:latin typeface="Lato"/>
              </a:rPr>
              <a:t>Sandata MO DSS EVV Vendor Support:</a:t>
            </a:r>
          </a:p>
          <a:p>
            <a:pPr marL="1485900" lvl="2" indent="-342900"/>
            <a:r>
              <a:rPr lang="en-US" sz="2200" dirty="0">
                <a:latin typeface="Lato"/>
              </a:rPr>
              <a:t>Email: </a:t>
            </a:r>
            <a:r>
              <a:rPr lang="en-US" sz="2200" dirty="0">
                <a:latin typeface="Lato"/>
                <a:hlinkClick r:id="rId3"/>
              </a:rPr>
              <a:t>moaltevv@sandata.com</a:t>
            </a:r>
            <a:endParaRPr lang="en-US" sz="2200" dirty="0">
              <a:latin typeface="Lato"/>
            </a:endParaRPr>
          </a:p>
          <a:p>
            <a:pPr marL="1485900" lvl="2" indent="-342900"/>
            <a:r>
              <a:rPr lang="en-US" sz="2200" dirty="0">
                <a:latin typeface="Lato" panose="020F0502020204030203" pitchFamily="34" charset="0"/>
              </a:rPr>
              <a:t>Phone: 1-</a:t>
            </a:r>
            <a:r>
              <a:rPr lang="en-US" sz="2200" b="0" i="0" dirty="0">
                <a:effectLst/>
                <a:latin typeface="Lato" panose="020F0502020204030203" pitchFamily="34" charset="0"/>
              </a:rPr>
              <a:t>833-350-5844</a:t>
            </a:r>
          </a:p>
          <a:p>
            <a:pPr lvl="1" indent="0">
              <a:buNone/>
            </a:pPr>
            <a:endParaRPr lang="en-US" sz="2400" dirty="0">
              <a:latin typeface="Lato"/>
            </a:endParaRPr>
          </a:p>
          <a:p>
            <a:pPr marL="1028700" lvl="1" indent="-342900"/>
            <a:r>
              <a:rPr lang="en-US" sz="2400" dirty="0">
                <a:latin typeface="Lato"/>
              </a:rPr>
              <a:t>Sandata Resource Website Sandata-On-Demand (SOD):</a:t>
            </a:r>
          </a:p>
          <a:p>
            <a:pPr marL="1485900" lvl="2" indent="-342900"/>
            <a:r>
              <a:rPr lang="en-US" sz="2200" dirty="0">
                <a:latin typeface="Lato"/>
              </a:rPr>
              <a:t>Link: </a:t>
            </a:r>
            <a:r>
              <a:rPr lang="en-US" sz="22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https://sandata.zendesk.com/hc/en-us</a:t>
            </a:r>
            <a:endParaRPr lang="en-US" sz="2200" dirty="0">
              <a:effectLst/>
              <a:latin typeface="Lato" panose="020F050202020403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 sz="2400" dirty="0">
              <a:latin typeface="Lato"/>
            </a:endParaRPr>
          </a:p>
          <a:p>
            <a:pPr marL="1028700" lvl="1" indent="-342900"/>
            <a:r>
              <a:rPr lang="en-US" sz="2400" dirty="0">
                <a:latin typeface="Lato"/>
              </a:rPr>
              <a:t>Missouri EVV Website:</a:t>
            </a:r>
          </a:p>
          <a:p>
            <a:pPr marL="1485900" lvl="2" indent="-342900"/>
            <a:r>
              <a:rPr lang="en-US" sz="2200" dirty="0">
                <a:latin typeface="Lato"/>
              </a:rPr>
              <a:t>Resources for the EVV vendors</a:t>
            </a:r>
            <a:endParaRPr lang="en-US" sz="2200" dirty="0">
              <a:latin typeface="Lato" panose="020F0502020204030203" pitchFamily="34" charset="0"/>
            </a:endParaRPr>
          </a:p>
          <a:p>
            <a:pPr marL="1943100" lvl="3" indent="-342900"/>
            <a:r>
              <a:rPr lang="en-US" sz="2000" dirty="0">
                <a:latin typeface="Lato"/>
              </a:rPr>
              <a:t>Link for EVV vendors: </a:t>
            </a:r>
            <a:r>
              <a:rPr lang="en-US" sz="2200" dirty="0">
                <a:latin typeface="Lato"/>
                <a:hlinkClick r:id="rId5"/>
              </a:rPr>
              <a:t>https://dss.mo.gov/mhd/providers/electronic-visit-verification.htm</a:t>
            </a:r>
            <a:endParaRPr lang="en-US" sz="2200" dirty="0">
              <a:latin typeface="Lato"/>
            </a:endParaRPr>
          </a:p>
          <a:p>
            <a:pPr marL="1943100" lvl="3" indent="-342900"/>
            <a:endParaRPr lang="en-US" dirty="0">
              <a:latin typeface="Lato"/>
            </a:endParaRPr>
          </a:p>
          <a:p>
            <a:pPr marL="1485900" lvl="2" indent="-342900">
              <a:lnSpc>
                <a:spcPct val="80000"/>
              </a:lnSpc>
            </a:pPr>
            <a:endParaRPr lang="en-US" sz="2200" dirty="0">
              <a:latin typeface="Lato"/>
            </a:endParaRPr>
          </a:p>
          <a:p>
            <a:pPr marL="1485900" lvl="2" indent="-342900">
              <a:lnSpc>
                <a:spcPct val="80000"/>
              </a:lnSpc>
            </a:pPr>
            <a:endParaRPr lang="en-US" sz="2200" dirty="0">
              <a:latin typeface="Lato"/>
            </a:endParaRPr>
          </a:p>
          <a:p>
            <a:pPr lvl="1" indent="0">
              <a:lnSpc>
                <a:spcPct val="80000"/>
              </a:lnSpc>
              <a:buNone/>
            </a:pPr>
            <a:endParaRPr lang="en-US" sz="2400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endParaRPr lang="en-US" sz="2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47987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2" y="307374"/>
            <a:ext cx="1164131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ato"/>
              </a:rPr>
              <a:t>EVV Support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792"/>
            <a:ext cx="11942767" cy="4360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0" lvl="1" indent="-342900">
              <a:buClr>
                <a:srgbClr val="4964A2"/>
              </a:buClr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The EVV vendor specification is housed on the Missouri EVV website.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EVV vendor specification: </a:t>
            </a:r>
            <a:r>
              <a:rPr lang="en-US" sz="2200" dirty="0">
                <a:latin typeface="Lato" panose="020F0502020204030203" pitchFamily="34" charset="0"/>
                <a:ea typeface="+mn-ea"/>
                <a:cs typeface="+mn-cs"/>
                <a:hlinkClick r:id="rId3"/>
              </a:rPr>
              <a:t>https://dss.mo.gov/mhd/providers/pdf/evv-vendor-specification.pdf</a:t>
            </a:r>
            <a:endParaRPr lang="en-US" sz="22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028700" lvl="1" indent="-342900"/>
            <a:endParaRPr lang="en-US" sz="2400" dirty="0">
              <a:latin typeface="Lato"/>
            </a:endParaRPr>
          </a:p>
          <a:p>
            <a:pPr marL="1028700" lvl="1" indent="-342900"/>
            <a:r>
              <a:rPr lang="en-US" sz="2400" dirty="0">
                <a:latin typeface="Lato"/>
              </a:rPr>
              <a:t>Provider Vendor Interface Quick Reference Guide </a:t>
            </a:r>
          </a:p>
          <a:p>
            <a:pPr marL="1485900" lvl="2" indent="-342900"/>
            <a:r>
              <a:rPr lang="en-US" sz="2200" dirty="0">
                <a:latin typeface="Lato"/>
              </a:rPr>
              <a:t>Link: </a:t>
            </a:r>
            <a:r>
              <a:rPr lang="en-US" sz="2200" dirty="0">
                <a:latin typeface="Lato"/>
                <a:hlinkClick r:id="rId4"/>
              </a:rPr>
              <a:t>https://dss.mo.gov/mhd/providers/pdf/eas-interface-process-quick-reference-guide.pdf</a:t>
            </a:r>
            <a:endParaRPr lang="en-US" sz="2200" dirty="0">
              <a:latin typeface="Lato"/>
            </a:endParaRPr>
          </a:p>
          <a:p>
            <a:pPr lvl="2" indent="0">
              <a:buNone/>
            </a:pPr>
            <a:endParaRPr lang="en-US" sz="2200" dirty="0">
              <a:latin typeface="Lato"/>
            </a:endParaRPr>
          </a:p>
          <a:p>
            <a:pPr marL="1485900" lvl="2" indent="-342900">
              <a:lnSpc>
                <a:spcPct val="80000"/>
              </a:lnSpc>
            </a:pPr>
            <a:endParaRPr lang="en-US" sz="2200" dirty="0">
              <a:latin typeface="Lato"/>
            </a:endParaRPr>
          </a:p>
          <a:p>
            <a:pPr marL="1485900" lvl="2" indent="-342900">
              <a:lnSpc>
                <a:spcPct val="80000"/>
              </a:lnSpc>
            </a:pPr>
            <a:endParaRPr lang="en-US" sz="2200" dirty="0">
              <a:latin typeface="Lato"/>
            </a:endParaRPr>
          </a:p>
          <a:p>
            <a:pPr lvl="1" indent="0">
              <a:lnSpc>
                <a:spcPct val="80000"/>
              </a:lnSpc>
              <a:buNone/>
            </a:pPr>
            <a:endParaRPr lang="en-US" sz="2400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endParaRPr lang="en-US" sz="2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1005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State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57424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B22C-CD47-4F1E-803D-8D870E76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Provider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1C62-83CA-B9A0-1EE1-C13065AC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Complete an online EVV vendor registration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  "/>
                <a:ea typeface="+mn-ea"/>
                <a:cs typeface="+mn-cs"/>
              </a:rPr>
              <a:t>Complete EAS training prior to the release of EAS credentials.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Log in to the Aggregator to verify that data has been transmitted and is accurate.</a:t>
            </a:r>
          </a:p>
          <a:p>
            <a:pPr lvl="0"/>
            <a:endParaRPr lang="en-US" sz="1800" b="0" i="0" kern="1200" dirty="0">
              <a:solidFill>
                <a:schemeClr val="tx1"/>
              </a:solidFill>
              <a:latin typeface="Lato  "/>
              <a:ea typeface="+mn-ea"/>
              <a:cs typeface="+mn-cs"/>
            </a:endParaRPr>
          </a:p>
          <a:p>
            <a:pPr lvl="0" algn="ctr"/>
            <a:r>
              <a:rPr lang="en-US" sz="1800" b="0" i="0" kern="1200" dirty="0">
                <a:solidFill>
                  <a:schemeClr val="tx1"/>
                </a:solidFill>
                <a:latin typeface="Lato  "/>
                <a:ea typeface="+mn-ea"/>
                <a:cs typeface="+mn-cs"/>
              </a:rPr>
              <a:t>Communicate frequently with your EVV vendor and check the MO DSS website for updates.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3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FC41-2B90-4FCE-2796-BBDC34A4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EVV Vendor Registration 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B9FE7-12D8-63DD-6618-3E16FADA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Bef>
                <a:spcPts val="1000"/>
              </a:spcBef>
              <a:buClr>
                <a:srgbClr val="4964A2"/>
              </a:buClr>
              <a:buNone/>
            </a:pPr>
            <a:r>
              <a:rPr lang="en-US" sz="2400" dirty="0">
                <a:latin typeface="Lato  "/>
                <a:ea typeface="+mn-ea"/>
                <a:cs typeface="+mn-cs"/>
              </a:rPr>
              <a:t>Who Needs to Register?</a:t>
            </a:r>
          </a:p>
          <a:p>
            <a:pPr marL="285750" lvl="2" indent="-285750">
              <a:spcBef>
                <a:spcPts val="1000"/>
              </a:spcBef>
              <a:buClr>
                <a:srgbClr val="4964A2"/>
              </a:buClr>
            </a:pPr>
            <a:r>
              <a:rPr lang="en-US" sz="1800" dirty="0">
                <a:latin typeface="Lato  "/>
                <a:ea typeface="+mn-ea"/>
                <a:cs typeface="+mn-cs"/>
              </a:rPr>
              <a:t>Home Health Care Service (HHCS) providers who have not registered their EVV vendor with Sandata</a:t>
            </a:r>
          </a:p>
          <a:p>
            <a:pPr marL="285750" lvl="2" indent="-285750">
              <a:spcBef>
                <a:spcPts val="1000"/>
              </a:spcBef>
              <a:buClr>
                <a:srgbClr val="4964A2"/>
              </a:buClr>
            </a:pPr>
            <a:r>
              <a:rPr lang="en-US" sz="1800" dirty="0">
                <a:latin typeface="Lato  "/>
                <a:ea typeface="+mn-ea"/>
                <a:cs typeface="+mn-cs"/>
              </a:rPr>
              <a:t>A PCS and HHCS provider that has already registered their EVV vendor for PCS services, must complete this form to register their EVV vendor for HHCS services</a:t>
            </a:r>
          </a:p>
          <a:p>
            <a:pPr marL="285750" lvl="2" indent="-285750">
              <a:spcBef>
                <a:spcPts val="1000"/>
              </a:spcBef>
              <a:buClr>
                <a:srgbClr val="4964A2"/>
              </a:buClr>
            </a:pPr>
            <a:r>
              <a:rPr lang="en-US" sz="1800" dirty="0">
                <a:latin typeface="Lato  "/>
                <a:ea typeface="+mn-ea"/>
                <a:cs typeface="+mn-cs"/>
              </a:rPr>
              <a:t>If provider has multiple state issued provider Medicaid ID’s, provider must complete this form for each state issued provider Medicaid ID  </a:t>
            </a:r>
          </a:p>
          <a:p>
            <a:endParaRPr lang="en-US" dirty="0"/>
          </a:p>
          <a:p>
            <a:pPr algn="ctr"/>
            <a:r>
              <a:rPr lang="en-US" sz="1800" dirty="0">
                <a:latin typeface="Lato  "/>
                <a:ea typeface="+mn-ea"/>
                <a:cs typeface="+mn-cs"/>
              </a:rPr>
              <a:t>Refer to the Registration section of the  </a:t>
            </a:r>
            <a:r>
              <a:rPr lang="en-US" sz="1800" dirty="0">
                <a:latin typeface="Lato  "/>
                <a:ea typeface="+mn-ea"/>
                <a:cs typeface="+mn-cs"/>
                <a:hlinkClick r:id="rId3"/>
              </a:rPr>
              <a:t>Quick Reference Guide </a:t>
            </a:r>
            <a:r>
              <a:rPr lang="en-US" sz="1800" dirty="0">
                <a:latin typeface="Lato  "/>
                <a:ea typeface="+mn-ea"/>
                <a:cs typeface="+mn-cs"/>
              </a:rPr>
              <a:t>for instructions on how to register.</a:t>
            </a:r>
          </a:p>
        </p:txBody>
      </p:sp>
    </p:spTree>
    <p:extLst>
      <p:ext uri="{BB962C8B-B14F-4D97-AF65-F5344CB8AC3E}">
        <p14:creationId xmlns:p14="http://schemas.microsoft.com/office/powerpoint/2010/main" val="271945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FC41-2B90-4FCE-2796-BBDC34A4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Training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B9FE7-12D8-63DD-6618-3E16FADA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 "/>
                <a:ea typeface="+mn-ea"/>
                <a:cs typeface="+mn-cs"/>
              </a:rPr>
              <a:t>At least one individual from the provider agency must complete the free self-paced EAS Learning Management System (LMS)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 "/>
                <a:ea typeface="+mn-ea"/>
                <a:cs typeface="+mn-cs"/>
              </a:rPr>
              <a:t>Training is available to all applicable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 "/>
                <a:ea typeface="+mn-ea"/>
                <a:cs typeface="+mn-cs"/>
              </a:rPr>
              <a:t>Training can be taken as often as needed.</a:t>
            </a:r>
          </a:p>
          <a:p>
            <a:endParaRPr lang="en-US" sz="2400" dirty="0"/>
          </a:p>
          <a:p>
            <a:r>
              <a:rPr lang="en-US" sz="2000" dirty="0">
                <a:latin typeface="Lato  "/>
                <a:ea typeface="+mn-ea"/>
                <a:cs typeface="+mn-cs"/>
              </a:rPr>
              <a:t>Refer to the Provider Training section of the  </a:t>
            </a:r>
            <a:r>
              <a:rPr lang="en-US" sz="2000" dirty="0">
                <a:latin typeface="Lato  "/>
                <a:ea typeface="+mn-ea"/>
                <a:cs typeface="+mn-cs"/>
                <a:hlinkClick r:id="rId3"/>
              </a:rPr>
              <a:t>Quick Reference Guide </a:t>
            </a:r>
            <a:r>
              <a:rPr lang="en-US" sz="2000" dirty="0">
                <a:latin typeface="Lato  "/>
                <a:ea typeface="+mn-ea"/>
                <a:cs typeface="+mn-cs"/>
              </a:rPr>
              <a:t>for instructions on how to access EAS training. </a:t>
            </a:r>
          </a:p>
        </p:txBody>
      </p:sp>
    </p:spTree>
    <p:extLst>
      <p:ext uri="{BB962C8B-B14F-4D97-AF65-F5344CB8AC3E}">
        <p14:creationId xmlns:p14="http://schemas.microsoft.com/office/powerpoint/2010/main" val="2760264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FC41-2B90-4FCE-2796-BBDC34A4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Responsibilities Post Go Live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B9FE7-12D8-63DD-6618-3E16FADA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Lato  "/>
                <a:ea typeface="+mn-ea"/>
                <a:cs typeface="+mn-cs"/>
              </a:rPr>
              <a:t>Log in to EAS a minimum of once a week to verify visit data is being transmitted successfully to 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 "/>
                <a:ea typeface="+mn-ea"/>
                <a:cs typeface="+mn-cs"/>
              </a:rPr>
              <a:t>Communicate often with EVV vendor.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 "/>
                <a:ea typeface="+mn-ea"/>
                <a:cs typeface="+mn-cs"/>
              </a:rPr>
              <a:t>Providers visit data must be submitted to the EVV vendor at a minimum of once daily. </a:t>
            </a:r>
          </a:p>
        </p:txBody>
      </p:sp>
    </p:spTree>
    <p:extLst>
      <p:ext uri="{BB962C8B-B14F-4D97-AF65-F5344CB8AC3E}">
        <p14:creationId xmlns:p14="http://schemas.microsoft.com/office/powerpoint/2010/main" val="1351697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ato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2182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F7D9C-4998-4498-8834-82043CBE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 "/>
              </a:rPr>
              <a:t>Welcome and Town Hall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EB396-B8CC-445D-A1E3-71EA8B1C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6" y="1594619"/>
            <a:ext cx="10979567" cy="387281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Clr>
                <a:srgbClr val="4E62B2"/>
              </a:buClr>
            </a:pPr>
            <a:r>
              <a:rPr lang="en-US" sz="2600" dirty="0">
                <a:latin typeface="Lato" panose="020F0502020204030203" pitchFamily="34" charset="0"/>
              </a:rPr>
              <a:t>Purpose: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</a:rPr>
              <a:t>This town hall is a follow-up to the </a:t>
            </a:r>
            <a:r>
              <a:rPr lang="en-US" sz="2600" u="sng" dirty="0">
                <a:solidFill>
                  <a:schemeClr val="accent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February 21, 2023</a:t>
            </a:r>
            <a:r>
              <a:rPr lang="en-US" sz="2600" u="sng" dirty="0">
                <a:solidFill>
                  <a:schemeClr val="accent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chemeClr val="accent1"/>
                </a:solidFill>
                <a:latin typeface="Lato" panose="020F0502020204030203" pitchFamily="34" charset="0"/>
              </a:rPr>
              <a:t> </a:t>
            </a:r>
            <a:r>
              <a:rPr lang="en-US" sz="2600" dirty="0">
                <a:latin typeface="Lato" panose="020F0502020204030203" pitchFamily="34" charset="0"/>
              </a:rPr>
              <a:t>town hall that addressed the registration of EVV vendors and the posting of EVV vendor specifications and to the </a:t>
            </a:r>
            <a:r>
              <a:rPr lang="en-US" sz="26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March 6, </a:t>
            </a:r>
            <a:r>
              <a:rPr lang="en-US" sz="2600" u="sng" dirty="0">
                <a:solidFill>
                  <a:schemeClr val="accent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2023</a:t>
            </a:r>
            <a:r>
              <a:rPr lang="en-US" sz="2600" u="sng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 hall that addressed the Electronic Visit Verification Aggregator Solution (EAS) vendor testing process. The focus of this town hall is to announce the EAS go-live and the delivery of production credentials, along with detailing the process required for successful completion.</a:t>
            </a:r>
          </a:p>
          <a:p>
            <a:pPr>
              <a:buClr>
                <a:srgbClr val="4E62B2"/>
              </a:buClr>
            </a:pPr>
            <a:r>
              <a:rPr lang="en-US" sz="2600" dirty="0">
                <a:latin typeface="Lato" panose="020F0502020204030203" pitchFamily="34" charset="0"/>
              </a:rPr>
              <a:t>Guidelines: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</a:rPr>
              <a:t>All participants have been placed on mute.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</a:rPr>
              <a:t>Post presentation specific questions using the Q&amp;A feature. Questions will be answered during the presentation as time permits.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</a:rPr>
              <a:t>This presentation and recording will be shared with MO DSS to be published to the MO DSS EVV website. 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</a:rPr>
              <a:t>Sandata will be distributing a survey to collect feedback.  Participation is encouraged. </a:t>
            </a:r>
          </a:p>
          <a:p>
            <a:pPr lvl="1" indent="0">
              <a:buClr>
                <a:srgbClr val="4E62B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3C06-FE10-420F-9D98-2B13DBAE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Testing Process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177" y="2766218"/>
            <a:ext cx="7907835" cy="1325563"/>
          </a:xfrm>
        </p:spPr>
        <p:txBody>
          <a:bodyPr/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EVV Vendor Specification and JSON</a:t>
            </a:r>
          </a:p>
        </p:txBody>
      </p:sp>
    </p:spTree>
    <p:extLst>
      <p:ext uri="{BB962C8B-B14F-4D97-AF65-F5344CB8AC3E}">
        <p14:creationId xmlns:p14="http://schemas.microsoft.com/office/powerpoint/2010/main" val="276624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158403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Understanding the EVV Vendor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39"/>
            <a:ext cx="12082509" cy="4479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0">
              <a:buNone/>
            </a:pPr>
            <a:endParaRPr lang="en-US" i="1" dirty="0"/>
          </a:p>
          <a:p>
            <a:pPr marL="1028700" lvl="1" indent="-342900">
              <a:buClr>
                <a:srgbClr val="4964A2"/>
              </a:buClr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The EVV vendor specification is housed on the Missouri EVV website.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EVV vendor specification: </a:t>
            </a:r>
            <a:r>
              <a:rPr lang="en-US" sz="2200" dirty="0">
                <a:latin typeface="Lato" panose="020F0502020204030203" pitchFamily="34" charset="0"/>
                <a:ea typeface="+mn-ea"/>
                <a:cs typeface="+mn-cs"/>
                <a:hlinkClick r:id="rId2"/>
              </a:rPr>
              <a:t>https://dss.mo.gov/mhd/providers/pdf/evv-vendor-specification.pdf</a:t>
            </a:r>
            <a:endParaRPr lang="en-US" sz="2200" dirty="0">
              <a:latin typeface="Lato" panose="020F0502020204030203" pitchFamily="34" charset="0"/>
              <a:ea typeface="+mn-ea"/>
              <a:cs typeface="+mn-cs"/>
            </a:endParaRPr>
          </a:p>
          <a:p>
            <a:pPr lvl="2" indent="0">
              <a:buClr>
                <a:srgbClr val="4964A2"/>
              </a:buClr>
              <a:buNone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 </a:t>
            </a:r>
            <a:endParaRPr lang="en-US" sz="2200" dirty="0">
              <a:latin typeface="Lato" panose="020F0502020204030203" pitchFamily="34" charset="0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The EVV vendor specification contains three sections: 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Client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Employee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Visit</a:t>
            </a:r>
          </a:p>
          <a:p>
            <a:pPr lvl="2" indent="0">
              <a:buNone/>
            </a:pPr>
            <a:endParaRPr lang="en-US" i="1" dirty="0"/>
          </a:p>
          <a:p>
            <a:endParaRPr lang="en-US" sz="2400" dirty="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390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7" y="19050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Client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0" y="1012233"/>
            <a:ext cx="11450053" cy="514091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lvl="1" indent="0">
              <a:buNone/>
            </a:pPr>
            <a:endParaRPr lang="en-US" i="1"/>
          </a:p>
          <a:p>
            <a:pPr marL="1028700" lvl="1" indent="-342900">
              <a:buClr>
                <a:srgbClr val="4964A2"/>
              </a:buClr>
            </a:pPr>
            <a:r>
              <a:rPr lang="en-US" sz="3500">
                <a:latin typeface="Lato  "/>
                <a:ea typeface="+mn-ea"/>
                <a:cs typeface="+mn-cs"/>
              </a:rPr>
              <a:t>Three Segments for client records: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>
                <a:latin typeface="Lato  "/>
                <a:ea typeface="+mn-ea"/>
                <a:cs typeface="+mn-cs"/>
              </a:rPr>
              <a:t>Client General –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>
                <a:latin typeface="Lato  "/>
                <a:ea typeface="+mn-ea"/>
                <a:cs typeface="+mn-cs"/>
              </a:rPr>
              <a:t>Client Address –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>
                <a:latin typeface="Lato  "/>
                <a:ea typeface="+mn-ea"/>
                <a:cs typeface="+mn-cs"/>
              </a:rPr>
              <a:t>Client Phone – Recommended 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>
                <a:latin typeface="Lato  "/>
                <a:ea typeface="+mn-ea"/>
                <a:cs typeface="+mn-cs"/>
              </a:rPr>
              <a:t>Client payer segments are not required and should </a:t>
            </a:r>
            <a:r>
              <a:rPr lang="en-US" sz="2900" u="sng">
                <a:latin typeface="Lato  "/>
                <a:ea typeface="+mn-ea"/>
                <a:cs typeface="+mn-cs"/>
              </a:rPr>
              <a:t>not</a:t>
            </a:r>
            <a:r>
              <a:rPr lang="en-US" sz="2900">
                <a:latin typeface="Lato  "/>
                <a:ea typeface="+mn-ea"/>
                <a:cs typeface="+mn-cs"/>
              </a:rPr>
              <a:t> be sent.</a:t>
            </a:r>
          </a:p>
          <a:p>
            <a:pPr marL="457200" indent="-457200">
              <a:buClr>
                <a:srgbClr val="4964A2"/>
              </a:buClr>
              <a:buFont typeface="Arial" panose="020B0604020202020204" pitchFamily="34" charset="0"/>
              <a:buChar char="•"/>
            </a:pPr>
            <a:endParaRPr lang="en-US" sz="2900"/>
          </a:p>
          <a:p>
            <a:pPr marL="1028700" lvl="1" indent="-342900">
              <a:buClr>
                <a:srgbClr val="4964A2"/>
              </a:buClr>
            </a:pPr>
            <a:r>
              <a:rPr lang="en-US" sz="3500">
                <a:latin typeface="Lato  "/>
                <a:ea typeface="+mn-ea"/>
                <a:cs typeface="+mn-cs"/>
              </a:rPr>
              <a:t>Identifiers are used for matching logic: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ProviderID</a:t>
            </a:r>
            <a:r>
              <a:rPr lang="en-US" sz="3200">
                <a:latin typeface="Lato  "/>
                <a:ea typeface="+mn-ea"/>
                <a:cs typeface="+mn-cs"/>
              </a:rPr>
              <a:t> value:  9-Digits Medicaid ID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ClientBirthDate</a:t>
            </a:r>
            <a:r>
              <a:rPr lang="en-US" sz="3200">
                <a:latin typeface="Lato  "/>
                <a:ea typeface="+mn-ea"/>
                <a:cs typeface="+mn-cs"/>
              </a:rPr>
              <a:t>: YYYY-MM-DD (Required)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3200">
                <a:latin typeface="Lato  "/>
                <a:ea typeface="+mn-ea"/>
                <a:cs typeface="+mn-cs"/>
              </a:rPr>
              <a:t>: 8-Digits exactly including leading zeros Departmental Client Number (DCN)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>
                <a:latin typeface="Lato  "/>
                <a:ea typeface="+mn-ea"/>
                <a:cs typeface="+mn-cs"/>
              </a:rPr>
              <a:t>Error Message: “</a:t>
            </a:r>
            <a:r>
              <a:rPr lang="en-US" sz="2900" err="1">
                <a:latin typeface="Lato  "/>
                <a:ea typeface="+mn-ea"/>
                <a:cs typeface="+mn-cs"/>
              </a:rPr>
              <a:t>Client_ID</a:t>
            </a:r>
            <a:r>
              <a:rPr lang="en-US" sz="2900">
                <a:latin typeface="Lato  "/>
                <a:ea typeface="+mn-ea"/>
                <a:cs typeface="+mn-cs"/>
              </a:rPr>
              <a:t> Not Found” will post if an initial match with the MMIS </a:t>
            </a:r>
            <a:r>
              <a:rPr lang="en-US" sz="29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900">
                <a:latin typeface="Lato  "/>
                <a:ea typeface="+mn-ea"/>
                <a:cs typeface="+mn-cs"/>
              </a:rPr>
              <a:t> loaded to Sandata is not made.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>
                <a:latin typeface="Lato  "/>
                <a:ea typeface="+mn-ea"/>
                <a:cs typeface="+mn-cs"/>
              </a:rPr>
              <a:t>EVV vendors may need to resubmit after 24 hours to obtain </a:t>
            </a:r>
            <a:r>
              <a:rPr lang="en-US" sz="29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900">
                <a:latin typeface="Lato  "/>
                <a:ea typeface="+mn-ea"/>
                <a:cs typeface="+mn-cs"/>
              </a:rPr>
              <a:t> match.</a:t>
            </a:r>
          </a:p>
          <a:p>
            <a:pPr lvl="2" indent="0">
              <a:buClr>
                <a:srgbClr val="4964A2"/>
              </a:buClr>
              <a:buNone/>
            </a:pPr>
            <a:endParaRPr lang="en-US" sz="2900">
              <a:latin typeface="Lato  "/>
              <a:ea typeface="+mn-ea"/>
              <a:cs typeface="+mn-cs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sz="3500">
                <a:latin typeface="Lato  "/>
                <a:ea typeface="+mn-ea"/>
                <a:cs typeface="+mn-cs"/>
              </a:rPr>
              <a:t>Client Validation: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3200">
                <a:latin typeface="Lato  "/>
                <a:ea typeface="+mn-ea"/>
                <a:cs typeface="+mn-cs"/>
              </a:rPr>
              <a:t> and </a:t>
            </a:r>
            <a:r>
              <a:rPr lang="en-US" sz="3200" err="1">
                <a:latin typeface="Lato  "/>
                <a:ea typeface="+mn-ea"/>
                <a:cs typeface="+mn-cs"/>
              </a:rPr>
              <a:t>ClientBirthDate</a:t>
            </a:r>
            <a:r>
              <a:rPr lang="en-US" sz="3200">
                <a:latin typeface="Lato  "/>
                <a:ea typeface="+mn-ea"/>
                <a:cs typeface="+mn-cs"/>
              </a:rPr>
              <a:t> match to State MMIS data.</a:t>
            </a:r>
            <a:endParaRPr lang="en-US" sz="3200" strike="sngStrike">
              <a:latin typeface="Lato  "/>
              <a:ea typeface="+mn-ea"/>
              <a:cs typeface="+mn-cs"/>
            </a:endParaRP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ClientAddress</a:t>
            </a:r>
            <a:r>
              <a:rPr lang="en-US" sz="3200">
                <a:latin typeface="Lato  "/>
                <a:ea typeface="+mn-ea"/>
                <a:cs typeface="+mn-cs"/>
              </a:rPr>
              <a:t> segment is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err="1">
                <a:latin typeface="Lato  "/>
                <a:ea typeface="+mn-ea"/>
                <a:cs typeface="+mn-cs"/>
              </a:rPr>
              <a:t>ClientPhone</a:t>
            </a:r>
            <a:r>
              <a:rPr lang="en-US" sz="3200">
                <a:latin typeface="Lato  "/>
                <a:ea typeface="+mn-ea"/>
                <a:cs typeface="+mn-cs"/>
              </a:rPr>
              <a:t> segment is recommended</a:t>
            </a:r>
          </a:p>
          <a:p>
            <a:pPr lvl="2" indent="0">
              <a:buNone/>
            </a:pPr>
            <a:endParaRPr lang="en-US" i="1"/>
          </a:p>
          <a:p>
            <a:endParaRPr lang="en-US" sz="240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97859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Client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1098184"/>
            <a:ext cx="8023754" cy="1144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Lato" panose="020F0502020204030203" pitchFamily="34" charset="0"/>
              </a:rPr>
              <a:t>Example: Missouri Client API</a:t>
            </a:r>
          </a:p>
          <a:p>
            <a:pPr lvl="1" indent="0">
              <a:buClr>
                <a:srgbClr val="4964A2"/>
              </a:buClr>
              <a:buNone/>
            </a:pPr>
            <a:endParaRPr lang="en-US"/>
          </a:p>
          <a:p>
            <a:pPr marL="1485900" lvl="2" indent="-342900"/>
            <a:endParaRPr lang="en-US" i="1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527A50-2966-4ABD-85EB-C7D64FA63C82}"/>
              </a:ext>
            </a:extLst>
          </p:cNvPr>
          <p:cNvCxnSpPr>
            <a:cxnSpLocks/>
          </p:cNvCxnSpPr>
          <p:nvPr/>
        </p:nvCxnSpPr>
        <p:spPr>
          <a:xfrm flipV="1">
            <a:off x="7037382" y="3122975"/>
            <a:ext cx="1395883" cy="1658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046C89-408D-4785-BF70-8A4E1C51F70D}"/>
              </a:ext>
            </a:extLst>
          </p:cNvPr>
          <p:cNvCxnSpPr>
            <a:cxnSpLocks/>
          </p:cNvCxnSpPr>
          <p:nvPr/>
        </p:nvCxnSpPr>
        <p:spPr>
          <a:xfrm flipV="1">
            <a:off x="6684812" y="2057400"/>
            <a:ext cx="1897213" cy="1851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6758574" y="1176792"/>
            <a:ext cx="1723697" cy="15761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4BAF77-376B-40D4-859E-BBC6D878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 r="1168"/>
          <a:stretch/>
        </p:blipFill>
        <p:spPr>
          <a:xfrm>
            <a:off x="323849" y="2186522"/>
            <a:ext cx="6329081" cy="1204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B594A-A3DE-4118-AC33-55DB7F3CF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7"/>
          <a:stretch/>
        </p:blipFill>
        <p:spPr>
          <a:xfrm>
            <a:off x="342901" y="3391501"/>
            <a:ext cx="6310030" cy="1326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0BBB5C-57E5-48B6-9B3D-7B7618FC9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8" t="29828" r="5298" b="7781"/>
          <a:stretch/>
        </p:blipFill>
        <p:spPr>
          <a:xfrm>
            <a:off x="3748088" y="4952445"/>
            <a:ext cx="5857876" cy="1610279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F14827A-E28A-2F6C-7699-457B240EA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781" y="819758"/>
            <a:ext cx="3359649" cy="405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5148B-1EA2-1A73-69BD-7B761FB5E6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56" t="-2478" r="356" b="92989"/>
          <a:stretch/>
        </p:blipFill>
        <p:spPr>
          <a:xfrm>
            <a:off x="3603559" y="4718461"/>
            <a:ext cx="6329081" cy="2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2CC28DF50B74F95A220E8A06B5411" ma:contentTypeVersion="10" ma:contentTypeDescription="Create a new document." ma:contentTypeScope="" ma:versionID="e1623c89506d5a7d2bbb3d6cf4c4965b">
  <xsd:schema xmlns:xsd="http://www.w3.org/2001/XMLSchema" xmlns:xs="http://www.w3.org/2001/XMLSchema" xmlns:p="http://schemas.microsoft.com/office/2006/metadata/properties" xmlns:ns2="afe1a7df-f916-4324-bdbf-d405bfc4a123" xmlns:ns3="1b389597-1110-412b-a6ba-1ef57892dc55" targetNamespace="http://schemas.microsoft.com/office/2006/metadata/properties" ma:root="true" ma:fieldsID="80c5fa6b842ab16a2eade2ff6f921809" ns2:_="" ns3:_="">
    <xsd:import namespace="afe1a7df-f916-4324-bdbf-d405bfc4a123"/>
    <xsd:import namespace="1b389597-1110-412b-a6ba-1ef57892dc55"/>
    <xsd:element name="properties">
      <xsd:complexType>
        <xsd:sequence>
          <xsd:element name="documentManagement">
            <xsd:complexType>
              <xsd:all>
                <xsd:element ref="ns2:EVV_x0020_Workstream"/>
                <xsd:element ref="ns2:EVV_x0020_Documentation_x0020_Subject" minOccurs="0"/>
                <xsd:element ref="ns2:Status"/>
                <xsd:element ref="ns2:EVV_x0020_Document_x0020_Type" minOccurs="0"/>
                <xsd:element ref="ns2:Meeting_x0020_Date" minOccurs="0"/>
                <xsd:element ref="ns3:SharedWithUsers" minOccurs="0"/>
                <xsd:element ref="ns2:Program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1a7df-f916-4324-bdbf-d405bfc4a123" elementFormDefault="qualified">
    <xsd:import namespace="http://schemas.microsoft.com/office/2006/documentManagement/types"/>
    <xsd:import namespace="http://schemas.microsoft.com/office/infopath/2007/PartnerControls"/>
    <xsd:element name="EVV_x0020_Workstream" ma:index="8" ma:displayName="EVV Workstream" ma:format="Dropdown" ma:internalName="EVV_x0020_Workstream">
      <xsd:simpleType>
        <xsd:restriction base="dms:Choice">
          <xsd:enumeration value="Certification"/>
          <xsd:enumeration value="Data Interfaces"/>
          <xsd:enumeration value="Deliverables"/>
          <xsd:enumeration value="Entrance &amp; Exit"/>
          <xsd:enumeration value="Operations"/>
          <xsd:enumeration value="Outreach/Training"/>
          <xsd:enumeration value="Project Management"/>
          <xsd:enumeration value="Project Start up"/>
          <xsd:enumeration value="Schedule"/>
          <xsd:enumeration value="System Configuration"/>
          <xsd:enumeration value="Third Party EVV"/>
          <xsd:enumeration value="Testing"/>
          <xsd:enumeration value="WSR"/>
        </xsd:restriction>
      </xsd:simpleType>
    </xsd:element>
    <xsd:element name="EVV_x0020_Documentation_x0020_Subject" ma:index="9" nillable="true" ma:displayName="EVV Documentation Subject" ma:format="Dropdown" ma:internalName="EVV_x0020_Documentation_x0020_Subject">
      <xsd:simpleType>
        <xsd:restriction base="dms:Choice">
          <xsd:enumeration value="Certification"/>
          <xsd:enumeration value="Data Acquisition"/>
          <xsd:enumeration value="Data Extract / Load"/>
          <xsd:enumeration value="Entrance and Exit"/>
          <xsd:enumeration value="Lessons Learned"/>
          <xsd:enumeration value="Operations"/>
          <xsd:enumeration value="Plans and DEDs"/>
          <xsd:enumeration value="Privacy and Security"/>
          <xsd:enumeration value="Project Standards"/>
          <xsd:enumeration value="Requirements"/>
          <xsd:enumeration value="Reporting"/>
          <xsd:enumeration value="RTM"/>
          <xsd:enumeration value="Schedule"/>
          <xsd:enumeration value="Staffing"/>
          <xsd:enumeration value="Testing SIT"/>
          <xsd:enumeration value="Testing UAT"/>
          <xsd:enumeration value="WSR"/>
        </xsd:restriction>
      </xsd:simpleType>
    </xsd:element>
    <xsd:element name="Status" ma:index="10" ma:displayName="Status" ma:format="Dropdown" ma:internalName="Status">
      <xsd:simpleType>
        <xsd:restriction base="dms:Choice">
          <xsd:enumeration value="Draft"/>
          <xsd:enumeration value="C1.0"/>
          <xsd:enumeration value="C2.0"/>
          <xsd:enumeration value="C3.0"/>
          <xsd:enumeration value="C4.0"/>
          <xsd:enumeration value="C5.0"/>
          <xsd:enumeration value="C6.0"/>
          <xsd:enumeration value="C7.0"/>
          <xsd:enumeration value="C8.0"/>
          <xsd:enumeration value="D1.0"/>
          <xsd:enumeration value="D2.0"/>
          <xsd:enumeration value="D3.0"/>
          <xsd:enumeration value="D4.0"/>
          <xsd:enumeration value="D5.0"/>
          <xsd:enumeration value="D6.0"/>
          <xsd:enumeration value="D7.0"/>
          <xsd:enumeration value="D8.0"/>
          <xsd:enumeration value="Final"/>
          <xsd:enumeration value="F1.0"/>
          <xsd:enumeration value="F2.0"/>
          <xsd:enumeration value="F3.0"/>
          <xsd:enumeration value="F4.0"/>
          <xsd:enumeration value="F5.0"/>
          <xsd:enumeration value="F6.0"/>
          <xsd:enumeration value="F7.0"/>
          <xsd:enumeration value="F8.0"/>
          <xsd:enumeration value="v1.0"/>
          <xsd:enumeration value="v2.0"/>
          <xsd:enumeration value="v3.0"/>
          <xsd:enumeration value="v4.0"/>
          <xsd:enumeration value="v5.0"/>
          <xsd:enumeration value="v6.0"/>
          <xsd:enumeration value="v7.0"/>
          <xsd:enumeration value="v8.0"/>
          <xsd:enumeration value="On-Going"/>
        </xsd:restriction>
      </xsd:simpleType>
    </xsd:element>
    <xsd:element name="EVV_x0020_Document_x0020_Type" ma:index="11" nillable="true" ma:displayName="EVV Document Type" ma:format="Dropdown" ma:internalName="EVV_x0020_Document_x0020_Type">
      <xsd:simpleType>
        <xsd:restriction base="dms:Choice">
          <xsd:enumeration value="Action Item"/>
          <xsd:enumeration value="Agenda"/>
          <xsd:enumeration value="Artifact"/>
          <xsd:enumeration value="Comment Log"/>
          <xsd:enumeration value="DED"/>
          <xsd:enumeration value="ICD"/>
          <xsd:enumeration value="Interface Checklist"/>
          <xsd:enumeration value="Minutes"/>
          <xsd:enumeration value="Metrics"/>
          <xsd:enumeration value="Plan"/>
          <xsd:enumeration value="Policy"/>
          <xsd:enumeration value="RAD"/>
          <xsd:enumeration value="Recording"/>
          <xsd:enumeration value="Report"/>
          <xsd:enumeration value="RTM"/>
          <xsd:enumeration value="Schedule"/>
          <xsd:enumeration value="Scheduling Call Workbook"/>
          <xsd:enumeration value="Test Cases"/>
          <xsd:enumeration value="Template"/>
          <xsd:enumeration value="WSR"/>
        </xsd:restriction>
      </xsd:simpleType>
    </xsd:element>
    <xsd:element name="Meeting_x0020_Date" ma:index="12" nillable="true" ma:displayName="Meeting Date" ma:default="[today]" ma:format="DateOnly" ma:internalName="Meeting_x0020_Date">
      <xsd:simpleType>
        <xsd:restriction base="dms:DateTime"/>
      </xsd:simpleType>
    </xsd:element>
    <xsd:element name="Program" ma:index="14" ma:displayName="Program" ma:description="PCS or HHCS" ma:format="Dropdown" ma:internalName="Program">
      <xsd:simpleType>
        <xsd:restriction base="dms:Choice">
          <xsd:enumeration value="HHCS"/>
          <xsd:enumeration value="PC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89597-1110-412b-a6ba-1ef57892d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fe1a7df-f916-4324-bdbf-d405bfc4a123">F3.0</Status>
    <Meeting_x0020_Date xmlns="afe1a7df-f916-4324-bdbf-d405bfc4a123">2023-05-17T05:00:00+00:00</Meeting_x0020_Date>
    <EVV_x0020_Documentation_x0020_Subject xmlns="afe1a7df-f916-4324-bdbf-d405bfc4a123">Reporting</EVV_x0020_Documentation_x0020_Subject>
    <EVV_x0020_Document_x0020_Type xmlns="afe1a7df-f916-4324-bdbf-d405bfc4a123">Artifact</EVV_x0020_Document_x0020_Type>
    <Program xmlns="afe1a7df-f916-4324-bdbf-d405bfc4a123">HHCS</Program>
    <EVV_x0020_Workstream xmlns="afe1a7df-f916-4324-bdbf-d405bfc4a123">Third Party EVV</EVV_x0020_Workstream>
  </documentManagement>
</p:properties>
</file>

<file path=customXml/itemProps1.xml><?xml version="1.0" encoding="utf-8"?>
<ds:datastoreItem xmlns:ds="http://schemas.openxmlformats.org/officeDocument/2006/customXml" ds:itemID="{B5E6BFFA-1553-4773-9454-9DE6DFC1E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96D79-C2A6-436C-A7C5-645D3F34E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1a7df-f916-4324-bdbf-d405bfc4a123"/>
    <ds:schemaRef ds:uri="1b389597-1110-412b-a6ba-1ef57892d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E97460-B2CD-4705-B5AB-A9FF8D71117D}">
  <ds:schemaRefs>
    <ds:schemaRef ds:uri="afe1a7df-f916-4324-bdbf-d405bfc4a123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b389597-1110-412b-a6ba-1ef57892dc5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2743</Words>
  <Application>Microsoft Office PowerPoint</Application>
  <PresentationFormat>Widescreen</PresentationFormat>
  <Paragraphs>341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Lato</vt:lpstr>
      <vt:lpstr>Lato  </vt:lpstr>
      <vt:lpstr>Lato Light</vt:lpstr>
      <vt:lpstr>Lato Medium</vt:lpstr>
      <vt:lpstr>Scandia</vt:lpstr>
      <vt:lpstr>Times New Roman</vt:lpstr>
      <vt:lpstr>Office Theme</vt:lpstr>
      <vt:lpstr>PowerPoint Presentation</vt:lpstr>
      <vt:lpstr>PowerPoint Presentation</vt:lpstr>
      <vt:lpstr>Welcome and Town Hall Guidelines</vt:lpstr>
      <vt:lpstr>Welcome and Town Hall Guidelines</vt:lpstr>
      <vt:lpstr>Integration Testing Process</vt:lpstr>
      <vt:lpstr>EVV Vendor Specification and JSON</vt:lpstr>
      <vt:lpstr>Understanding the EVV Vendor Specification</vt:lpstr>
      <vt:lpstr>Client Overview</vt:lpstr>
      <vt:lpstr>Client Overview: JSON</vt:lpstr>
      <vt:lpstr>Employee Overview</vt:lpstr>
      <vt:lpstr>Employee Overview: JSON</vt:lpstr>
      <vt:lpstr>Visit Overview</vt:lpstr>
      <vt:lpstr>Visit Overview</vt:lpstr>
      <vt:lpstr>Visit Overview: JSON</vt:lpstr>
      <vt:lpstr>Services and Modifiers – Sample of Appendix 2</vt:lpstr>
      <vt:lpstr>Visit Exceptions</vt:lpstr>
      <vt:lpstr>Issuance of Production Credentials</vt:lpstr>
      <vt:lpstr>Distribution of Production Credentials</vt:lpstr>
      <vt:lpstr>Unsuccessful Testing - Common EVV Vendor Support  Issues</vt:lpstr>
      <vt:lpstr>Common EVV Vendor Support Issues</vt:lpstr>
      <vt:lpstr>Common EVV Vendor Support Issues</vt:lpstr>
      <vt:lpstr>Common EVV Vendor Support Issues</vt:lpstr>
      <vt:lpstr>Common EVV Vendor Support Issues</vt:lpstr>
      <vt:lpstr>Common EVV Vendor Support Issues</vt:lpstr>
      <vt:lpstr>Common EVV Vendor Support Issues</vt:lpstr>
      <vt:lpstr>Auto Verified Visit Requirements</vt:lpstr>
      <vt:lpstr>Integration Best Practices</vt:lpstr>
      <vt:lpstr>Overview of the Quick Reference Guide</vt:lpstr>
      <vt:lpstr>Quick Reference Guide</vt:lpstr>
      <vt:lpstr>EVV Vendor And Provider Agency Resources</vt:lpstr>
      <vt:lpstr>Working with Sandata Customer Support</vt:lpstr>
      <vt:lpstr>EVV Support Resources</vt:lpstr>
      <vt:lpstr>EVV Support Resources</vt:lpstr>
      <vt:lpstr>State Expectations</vt:lpstr>
      <vt:lpstr>Provider Responsibilities</vt:lpstr>
      <vt:lpstr>Online EVV Vendor Registration Form</vt:lpstr>
      <vt:lpstr>Provider Training</vt:lpstr>
      <vt:lpstr>Provider Responsibilities Post Go Live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EVV_Vendor_Town_Hall_3_PRESENTATION_20230517_May_F3.0</dc:title>
  <dc:creator>Hoyden Creative Group</dc:creator>
  <cp:lastModifiedBy>Woodward, Terri</cp:lastModifiedBy>
  <cp:revision>8</cp:revision>
  <cp:lastPrinted>2021-08-05T16:02:53Z</cp:lastPrinted>
  <dcterms:created xsi:type="dcterms:W3CDTF">2021-01-25T20:43:13Z</dcterms:created>
  <dcterms:modified xsi:type="dcterms:W3CDTF">2023-05-24T17:36:25Z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0x010100D802CC28DF50B74F95A220E8A06B5411</vt:lpwstr>
  </property>
  <property fmtid="{D5CDD505-2E9C-101B-9397-08002B2CF9AE}" pid="3" name="MediaServiceImageTags">
    <vt:lpwstr/>
  </property>
</Properties>
</file>