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49"/>
  </p:notesMasterIdLst>
  <p:handoutMasterIdLst>
    <p:handoutMasterId r:id="rId50"/>
  </p:handoutMasterIdLst>
  <p:sldIdLst>
    <p:sldId id="2519" r:id="rId2"/>
    <p:sldId id="2468" r:id="rId3"/>
    <p:sldId id="2510" r:id="rId4"/>
    <p:sldId id="2432" r:id="rId5"/>
    <p:sldId id="2420" r:id="rId6"/>
    <p:sldId id="2427" r:id="rId7"/>
    <p:sldId id="2509" r:id="rId8"/>
    <p:sldId id="2491" r:id="rId9"/>
    <p:sldId id="2428" r:id="rId10"/>
    <p:sldId id="2507" r:id="rId11"/>
    <p:sldId id="2493" r:id="rId12"/>
    <p:sldId id="2508" r:id="rId13"/>
    <p:sldId id="2494" r:id="rId14"/>
    <p:sldId id="2430" r:id="rId15"/>
    <p:sldId id="2495" r:id="rId16"/>
    <p:sldId id="2477" r:id="rId17"/>
    <p:sldId id="2521" r:id="rId18"/>
    <p:sldId id="2480" r:id="rId19"/>
    <p:sldId id="2504" r:id="rId20"/>
    <p:sldId id="2435" r:id="rId21"/>
    <p:sldId id="2506" r:id="rId22"/>
    <p:sldId id="2436" r:id="rId23"/>
    <p:sldId id="2497" r:id="rId24"/>
    <p:sldId id="2505" r:id="rId25"/>
    <p:sldId id="2408" r:id="rId26"/>
    <p:sldId id="2516" r:id="rId27"/>
    <p:sldId id="2517" r:id="rId28"/>
    <p:sldId id="2511" r:id="rId29"/>
    <p:sldId id="2512" r:id="rId30"/>
    <p:sldId id="2513" r:id="rId31"/>
    <p:sldId id="2514" r:id="rId32"/>
    <p:sldId id="2515" r:id="rId33"/>
    <p:sldId id="2522" r:id="rId34"/>
    <p:sldId id="2523" r:id="rId35"/>
    <p:sldId id="2524" r:id="rId36"/>
    <p:sldId id="2443" r:id="rId37"/>
    <p:sldId id="2442" r:id="rId38"/>
    <p:sldId id="2444" r:id="rId39"/>
    <p:sldId id="2469" r:id="rId40"/>
    <p:sldId id="2481" r:id="rId41"/>
    <p:sldId id="2483" r:id="rId42"/>
    <p:sldId id="2484" r:id="rId43"/>
    <p:sldId id="2485" r:id="rId44"/>
    <p:sldId id="2486" r:id="rId45"/>
    <p:sldId id="2487" r:id="rId46"/>
    <p:sldId id="2401" r:id="rId47"/>
    <p:sldId id="2391" r:id="rId48"/>
  </p:sldIdLst>
  <p:sldSz cx="24384000" cy="13716000"/>
  <p:notesSz cx="7010400" cy="92964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9" pos="7680" userDrawn="1">
          <p15:clr>
            <a:srgbClr val="A4A3A4"/>
          </p15:clr>
        </p15:guide>
        <p15:guide id="10" orient="horz" pos="43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Hicks" initials="BH" lastIdx="15" clrIdx="0">
    <p:extLst>
      <p:ext uri="{19B8F6BF-5375-455C-9EA6-DF929625EA0E}">
        <p15:presenceInfo xmlns:p15="http://schemas.microsoft.com/office/powerpoint/2012/main" userId="S-1-5-21-1924733930-746169650-1962524258-2758" providerId="AD"/>
      </p:ext>
    </p:extLst>
  </p:cmAuthor>
  <p:cmAuthor id="2" name="Kaley Ingenthron" initials="KI" lastIdx="11" clrIdx="1">
    <p:extLst>
      <p:ext uri="{19B8F6BF-5375-455C-9EA6-DF929625EA0E}">
        <p15:presenceInfo xmlns:p15="http://schemas.microsoft.com/office/powerpoint/2012/main" userId="S-1-5-21-1924733930-746169650-1962524258-8099" providerId="AD"/>
      </p:ext>
    </p:extLst>
  </p:cmAuthor>
  <p:cmAuthor id="3" name="Joanna Garnett" initials="JG" lastIdx="12" clrIdx="2">
    <p:extLst>
      <p:ext uri="{19B8F6BF-5375-455C-9EA6-DF929625EA0E}">
        <p15:presenceInfo xmlns:p15="http://schemas.microsoft.com/office/powerpoint/2012/main" userId="S-1-5-21-1924733930-746169650-1962524258-4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2552"/>
    <a:srgbClr val="001334"/>
    <a:srgbClr val="95AD66"/>
    <a:srgbClr val="8B8E90"/>
    <a:srgbClr val="000820"/>
    <a:srgbClr val="000C28"/>
    <a:srgbClr val="5D77EB"/>
    <a:srgbClr val="1AE8DA"/>
    <a:srgbClr val="CF9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5" autoAdjust="0"/>
    <p:restoredTop sz="66300" autoAdjust="0"/>
  </p:normalViewPr>
  <p:slideViewPr>
    <p:cSldViewPr snapToGrid="0" snapToObjects="1">
      <p:cViewPr varScale="1">
        <p:scale>
          <a:sx n="33" d="100"/>
          <a:sy n="33" d="100"/>
        </p:scale>
        <p:origin x="1818" y="144"/>
      </p:cViewPr>
      <p:guideLst>
        <p:guide pos="7680"/>
        <p:guide orient="horz"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napToObjects="1" showGuides="1">
      <p:cViewPr varScale="1">
        <p:scale>
          <a:sx n="91" d="100"/>
          <a:sy n="91" d="100"/>
        </p:scale>
        <p:origin x="370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79"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649"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135" y="2"/>
            <a:ext cx="3038648" cy="466725"/>
          </a:xfrm>
          <a:prstGeom prst="rect">
            <a:avLst/>
          </a:prstGeom>
        </p:spPr>
        <p:txBody>
          <a:bodyPr vert="horz" lIns="91427" tIns="45713" rIns="91427" bIns="45713" rtlCol="0"/>
          <a:lstStyle>
            <a:lvl1pPr algn="r">
              <a:defRPr sz="1200"/>
            </a:lvl1pPr>
          </a:lstStyle>
          <a:p>
            <a:fld id="{4D702ADD-60E6-435D-B5CB-245E9BB45452}" type="datetimeFigureOut">
              <a:rPr lang="en-US" smtClean="0"/>
              <a:t>10/3/2023</a:t>
            </a:fld>
            <a:endParaRPr lang="en-US" dirty="0"/>
          </a:p>
        </p:txBody>
      </p:sp>
      <p:sp>
        <p:nvSpPr>
          <p:cNvPr id="4" name="Footer Placeholder 3"/>
          <p:cNvSpPr>
            <a:spLocks noGrp="1"/>
          </p:cNvSpPr>
          <p:nvPr>
            <p:ph type="ftr" sz="quarter" idx="2"/>
          </p:nvPr>
        </p:nvSpPr>
        <p:spPr>
          <a:xfrm>
            <a:off x="1" y="8829677"/>
            <a:ext cx="3038649"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5" y="8829677"/>
            <a:ext cx="3038648" cy="466725"/>
          </a:xfrm>
          <a:prstGeom prst="rect">
            <a:avLst/>
          </a:prstGeom>
        </p:spPr>
        <p:txBody>
          <a:bodyPr vert="horz" lIns="91427" tIns="45713" rIns="91427" bIns="45713" rtlCol="0" anchor="b"/>
          <a:lstStyle>
            <a:lvl1pPr algn="r">
              <a:defRPr sz="1200"/>
            </a:lvl1pPr>
          </a:lstStyle>
          <a:p>
            <a:fld id="{A6347F2A-7C3D-4BB3-9A47-94A073232C7A}" type="slidenum">
              <a:rPr lang="en-US" smtClean="0"/>
              <a:t>‹#›</a:t>
            </a:fld>
            <a:endParaRPr lang="en-US" dirty="0"/>
          </a:p>
        </p:txBody>
      </p:sp>
    </p:spTree>
    <p:extLst>
      <p:ext uri="{BB962C8B-B14F-4D97-AF65-F5344CB8AC3E}">
        <p14:creationId xmlns:p14="http://schemas.microsoft.com/office/powerpoint/2010/main" val="1258500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59" tIns="46580" rIns="93159" bIns="46580" rtlCol="0"/>
          <a:lstStyle>
            <a:lvl1pPr algn="l">
              <a:defRPr sz="1300" b="0" i="0">
                <a:latin typeface="Open Sans Light" charset="0"/>
              </a:defRPr>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59" tIns="46580" rIns="93159" bIns="46580" rtlCol="0"/>
          <a:lstStyle>
            <a:lvl1pPr algn="r">
              <a:defRPr sz="1300" b="0" i="0">
                <a:latin typeface="Open Sans Light" charset="0"/>
              </a:defRPr>
            </a:lvl1pPr>
          </a:lstStyle>
          <a:p>
            <a:fld id="{EFC10EE1-B198-C942-8235-326C972CBB30}" type="datetimeFigureOut">
              <a:rPr lang="en-US" smtClean="0"/>
              <a:pPr/>
              <a:t>10/3/2023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59" tIns="46580" rIns="93159" bIns="465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59" tIns="46580" rIns="93159" bIns="46580" rtlCol="0" anchor="b"/>
          <a:lstStyle>
            <a:lvl1pPr algn="l">
              <a:defRPr sz="1300" b="0" i="0">
                <a:latin typeface="Open Sans Light" charset="0"/>
              </a:defRPr>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9" tIns="46580" rIns="93159" bIns="46580" rtlCol="0" anchor="b"/>
          <a:lstStyle>
            <a:lvl1pPr algn="r">
              <a:defRPr sz="13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Light" charset="0"/>
        <a:ea typeface="+mn-ea"/>
        <a:cs typeface="+mn-cs"/>
      </a:defRPr>
    </a:lvl1pPr>
    <a:lvl2pPr marL="914217" algn="l" defTabSz="914217" rtl="0" eaLnBrk="1" latinLnBrk="0" hangingPunct="1">
      <a:defRPr sz="2400" b="0" i="0" kern="1200">
        <a:solidFill>
          <a:schemeClr val="tx1"/>
        </a:solidFill>
        <a:latin typeface="Open Sans Light" charset="0"/>
        <a:ea typeface="+mn-ea"/>
        <a:cs typeface="+mn-cs"/>
      </a:defRPr>
    </a:lvl2pPr>
    <a:lvl3pPr marL="1828434" algn="l" defTabSz="914217" rtl="0" eaLnBrk="1" latinLnBrk="0" hangingPunct="1">
      <a:defRPr sz="2400" b="0" i="0" kern="1200">
        <a:solidFill>
          <a:schemeClr val="tx1"/>
        </a:solidFill>
        <a:latin typeface="Open Sans Light" charset="0"/>
        <a:ea typeface="+mn-ea"/>
        <a:cs typeface="+mn-cs"/>
      </a:defRPr>
    </a:lvl3pPr>
    <a:lvl4pPr marL="2742651" algn="l" defTabSz="914217" rtl="0" eaLnBrk="1" latinLnBrk="0" hangingPunct="1">
      <a:defRPr sz="2400" b="0" i="0" kern="1200">
        <a:solidFill>
          <a:schemeClr val="tx1"/>
        </a:solidFill>
        <a:latin typeface="Open Sans Light" charset="0"/>
        <a:ea typeface="+mn-ea"/>
        <a:cs typeface="+mn-cs"/>
      </a:defRPr>
    </a:lvl4pPr>
    <a:lvl5pPr marL="3656868" algn="l" defTabSz="914217" rtl="0" eaLnBrk="1" latinLnBrk="0" hangingPunct="1">
      <a:defRPr sz="2400" b="0" i="0" kern="1200">
        <a:solidFill>
          <a:schemeClr val="tx1"/>
        </a:solidFill>
        <a:latin typeface="Open Sans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86702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10</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sz="1400" dirty="0"/>
          </a:p>
        </p:txBody>
      </p:sp>
    </p:spTree>
    <p:extLst>
      <p:ext uri="{BB962C8B-B14F-4D97-AF65-F5344CB8AC3E}">
        <p14:creationId xmlns:p14="http://schemas.microsoft.com/office/powerpoint/2010/main" val="143274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11</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 y="4473893"/>
            <a:ext cx="6307739"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261406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 y="4473893"/>
            <a:ext cx="6307739"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253902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 y="4473893"/>
            <a:ext cx="6307739"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165679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14</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 y="4473893"/>
            <a:ext cx="6307739"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1200" dirty="0"/>
          </a:p>
        </p:txBody>
      </p:sp>
    </p:spTree>
    <p:extLst>
      <p:ext uri="{BB962C8B-B14F-4D97-AF65-F5344CB8AC3E}">
        <p14:creationId xmlns:p14="http://schemas.microsoft.com/office/powerpoint/2010/main" val="196660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15</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 y="4473893"/>
            <a:ext cx="6307739"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1200" dirty="0"/>
          </a:p>
        </p:txBody>
      </p:sp>
    </p:spTree>
    <p:extLst>
      <p:ext uri="{BB962C8B-B14F-4D97-AF65-F5344CB8AC3E}">
        <p14:creationId xmlns:p14="http://schemas.microsoft.com/office/powerpoint/2010/main" val="1180602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16</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96771" y="4473893"/>
            <a:ext cx="6690167"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662516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17</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96771" y="4473893"/>
            <a:ext cx="6690167"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2485346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18</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48208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100" dirty="0"/>
          </a:p>
        </p:txBody>
      </p:sp>
    </p:spTree>
    <p:extLst>
      <p:ext uri="{BB962C8B-B14F-4D97-AF65-F5344CB8AC3E}">
        <p14:creationId xmlns:p14="http://schemas.microsoft.com/office/powerpoint/2010/main" val="3451304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19</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48208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100" dirty="0"/>
          </a:p>
        </p:txBody>
      </p:sp>
    </p:spTree>
    <p:extLst>
      <p:ext uri="{BB962C8B-B14F-4D97-AF65-F5344CB8AC3E}">
        <p14:creationId xmlns:p14="http://schemas.microsoft.com/office/powerpoint/2010/main" val="260120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1041" y="4473893"/>
            <a:ext cx="5606698"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2750922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20</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1200" dirty="0"/>
          </a:p>
        </p:txBody>
      </p:sp>
    </p:spTree>
    <p:extLst>
      <p:ext uri="{BB962C8B-B14F-4D97-AF65-F5344CB8AC3E}">
        <p14:creationId xmlns:p14="http://schemas.microsoft.com/office/powerpoint/2010/main" val="1320736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21</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1200" dirty="0"/>
          </a:p>
        </p:txBody>
      </p:sp>
    </p:spTree>
    <p:extLst>
      <p:ext uri="{BB962C8B-B14F-4D97-AF65-F5344CB8AC3E}">
        <p14:creationId xmlns:p14="http://schemas.microsoft.com/office/powerpoint/2010/main" val="259948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22</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 y="4473893"/>
            <a:ext cx="6307739" cy="48208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900" dirty="0"/>
          </a:p>
        </p:txBody>
      </p:sp>
    </p:spTree>
    <p:extLst>
      <p:ext uri="{BB962C8B-B14F-4D97-AF65-F5344CB8AC3E}">
        <p14:creationId xmlns:p14="http://schemas.microsoft.com/office/powerpoint/2010/main" val="2195510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23</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 y="4473893"/>
            <a:ext cx="6307739" cy="48208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900" dirty="0"/>
          </a:p>
        </p:txBody>
      </p:sp>
    </p:spTree>
    <p:extLst>
      <p:ext uri="{BB962C8B-B14F-4D97-AF65-F5344CB8AC3E}">
        <p14:creationId xmlns:p14="http://schemas.microsoft.com/office/powerpoint/2010/main" val="2944057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24</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196771" y="4473893"/>
            <a:ext cx="6690167"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ltLang="x-none" sz="1200" dirty="0" smtClean="0"/>
              <a:t>NEMT inter-facility transports are ones</a:t>
            </a:r>
            <a:r>
              <a:rPr lang="en-US" altLang="x-none" sz="1200" baseline="0" dirty="0" smtClean="0"/>
              <a:t> that are billed with the NEMT modifier</a:t>
            </a:r>
            <a:endParaRPr lang="en-US" altLang="x-none" sz="1200" dirty="0"/>
          </a:p>
        </p:txBody>
      </p:sp>
    </p:spTree>
    <p:extLst>
      <p:ext uri="{BB962C8B-B14F-4D97-AF65-F5344CB8AC3E}">
        <p14:creationId xmlns:p14="http://schemas.microsoft.com/office/powerpoint/2010/main" val="2706462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1762107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26</a:t>
            </a:fld>
            <a:endParaRPr lang="en-US" altLang="x-none" dirty="0"/>
          </a:p>
        </p:txBody>
      </p:sp>
      <p:sp>
        <p:nvSpPr>
          <p:cNvPr id="18433" name="Text Box 1"/>
          <p:cNvSpPr txBox="1">
            <a:spLocks noGrp="1" noRot="1" noChangeAspect="1" noChangeArrowheads="1"/>
          </p:cNvSpPr>
          <p:nvPr>
            <p:ph type="sldImg"/>
          </p:nvPr>
        </p:nvSpPr>
        <p:spPr bwMode="auto">
          <a:xfrm>
            <a:off x="779463" y="1200150"/>
            <a:ext cx="5753100" cy="32353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731522" y="4620578"/>
            <a:ext cx="5847081" cy="37754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06536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27</a:t>
            </a:fld>
            <a:endParaRPr lang="en-US" altLang="x-none" dirty="0"/>
          </a:p>
        </p:txBody>
      </p:sp>
      <p:sp>
        <p:nvSpPr>
          <p:cNvPr id="6145" name="Text Box 1"/>
          <p:cNvSpPr txBox="1">
            <a:spLocks noGrp="1" noRot="1" noChangeAspect="1" noChangeArrowheads="1"/>
          </p:cNvSpPr>
          <p:nvPr>
            <p:ph type="sldImg"/>
          </p:nvPr>
        </p:nvSpPr>
        <p:spPr bwMode="auto">
          <a:xfrm>
            <a:off x="777875" y="1200150"/>
            <a:ext cx="5757863" cy="3238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620578"/>
            <a:ext cx="7313510" cy="3778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ltLang="x-none" sz="1500" dirty="0" smtClean="0"/>
              <a:t>Approximately 30 days</a:t>
            </a:r>
            <a:r>
              <a:rPr lang="en-US" altLang="x-none" sz="1500" baseline="0" dirty="0" smtClean="0"/>
              <a:t> prior to the 2023 cost report submission deadline, MMIS data will be supplied to providers to utilize on the 2023 cost report.</a:t>
            </a:r>
            <a:endParaRPr lang="en-US" altLang="x-none" sz="1500" dirty="0" smtClean="0"/>
          </a:p>
          <a:p>
            <a:endParaRPr lang="en-US" altLang="x-none" sz="1500" dirty="0" smtClean="0"/>
          </a:p>
          <a:p>
            <a:r>
              <a:rPr lang="en-US" altLang="x-none" sz="1500" dirty="0" smtClean="0"/>
              <a:t>November</a:t>
            </a:r>
            <a:r>
              <a:rPr lang="en-US" altLang="x-none" sz="1500" baseline="0" dirty="0" smtClean="0"/>
              <a:t> 30, 2023 is the 2023 cost report submission deadline.</a:t>
            </a:r>
          </a:p>
          <a:p>
            <a:endParaRPr lang="en-US" altLang="x-none" sz="1500" dirty="0"/>
          </a:p>
        </p:txBody>
      </p:sp>
    </p:spTree>
    <p:extLst>
      <p:ext uri="{BB962C8B-B14F-4D97-AF65-F5344CB8AC3E}">
        <p14:creationId xmlns:p14="http://schemas.microsoft.com/office/powerpoint/2010/main" val="3035292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28</a:t>
            </a:fld>
            <a:endParaRPr lang="en-US" altLang="x-none" dirty="0"/>
          </a:p>
        </p:txBody>
      </p:sp>
      <p:sp>
        <p:nvSpPr>
          <p:cNvPr id="18433" name="Text Box 1"/>
          <p:cNvSpPr txBox="1">
            <a:spLocks noGrp="1" noRot="1" noChangeAspect="1" noChangeArrowheads="1"/>
          </p:cNvSpPr>
          <p:nvPr>
            <p:ph type="sldImg"/>
          </p:nvPr>
        </p:nvSpPr>
        <p:spPr bwMode="auto">
          <a:xfrm>
            <a:off x="779463" y="1200150"/>
            <a:ext cx="5753100" cy="32353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731522" y="4620578"/>
            <a:ext cx="5847081" cy="37754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53028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29</a:t>
            </a:fld>
            <a:endParaRPr lang="en-US" altLang="x-none" dirty="0"/>
          </a:p>
        </p:txBody>
      </p:sp>
      <p:sp>
        <p:nvSpPr>
          <p:cNvPr id="6145" name="Text Box 1"/>
          <p:cNvSpPr txBox="1">
            <a:spLocks noGrp="1" noRot="1" noChangeAspect="1" noChangeArrowheads="1"/>
          </p:cNvSpPr>
          <p:nvPr>
            <p:ph type="sldImg"/>
          </p:nvPr>
        </p:nvSpPr>
        <p:spPr bwMode="auto">
          <a:xfrm>
            <a:off x="777875" y="1200150"/>
            <a:ext cx="5757863" cy="3238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620578"/>
            <a:ext cx="7313510" cy="3778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ltLang="x-none" dirty="0" smtClean="0"/>
              <a:t>Procedures</a:t>
            </a:r>
            <a:r>
              <a:rPr lang="en-US" altLang="x-none" baseline="0" dirty="0" smtClean="0"/>
              <a:t> completed include but not limited to ….</a:t>
            </a:r>
          </a:p>
          <a:p>
            <a:endParaRPr lang="en-US" altLang="x-none" baseline="0" dirty="0" smtClean="0"/>
          </a:p>
          <a:p>
            <a:endParaRPr lang="en-US" altLang="x-none" baseline="0" dirty="0" smtClean="0"/>
          </a:p>
          <a:p>
            <a:endParaRPr lang="x-none" altLang="x-none" dirty="0"/>
          </a:p>
        </p:txBody>
      </p:sp>
    </p:spTree>
    <p:extLst>
      <p:ext uri="{BB962C8B-B14F-4D97-AF65-F5344CB8AC3E}">
        <p14:creationId xmlns:p14="http://schemas.microsoft.com/office/powerpoint/2010/main" val="162186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1041" y="4473893"/>
            <a:ext cx="5606698"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906038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30</a:t>
            </a:fld>
            <a:endParaRPr lang="en-US" altLang="x-none" dirty="0"/>
          </a:p>
        </p:txBody>
      </p:sp>
      <p:sp>
        <p:nvSpPr>
          <p:cNvPr id="6145" name="Text Box 1"/>
          <p:cNvSpPr txBox="1">
            <a:spLocks noGrp="1" noRot="1" noChangeAspect="1" noChangeArrowheads="1"/>
          </p:cNvSpPr>
          <p:nvPr>
            <p:ph type="sldImg"/>
          </p:nvPr>
        </p:nvSpPr>
        <p:spPr bwMode="auto">
          <a:xfrm>
            <a:off x="777875" y="1200150"/>
            <a:ext cx="5757863" cy="3238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620578"/>
            <a:ext cx="7315200" cy="3778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700" dirty="0"/>
          </a:p>
          <a:p>
            <a:r>
              <a:rPr lang="en-US" altLang="x-none" sz="1700" dirty="0"/>
              <a:t>Once the review has been completed, a draft </a:t>
            </a:r>
          </a:p>
          <a:p>
            <a:r>
              <a:rPr lang="en-US" altLang="x-none" sz="1700" dirty="0"/>
              <a:t>package will be sent to the provider.</a:t>
            </a:r>
          </a:p>
          <a:p>
            <a:endParaRPr lang="en-US" altLang="x-none" sz="1700" dirty="0"/>
          </a:p>
          <a:p>
            <a:r>
              <a:rPr lang="en-US" altLang="x-none" sz="1700" dirty="0"/>
              <a:t>As a CPA firm, attestation requirements mandate we</a:t>
            </a:r>
          </a:p>
          <a:p>
            <a:r>
              <a:rPr lang="en-US" altLang="x-none" sz="1700" dirty="0"/>
              <a:t>obtain a standard representation form from the parties</a:t>
            </a:r>
          </a:p>
          <a:p>
            <a:r>
              <a:rPr lang="en-US" altLang="x-none" sz="1700" dirty="0"/>
              <a:t>response for completing the cost report (such as the providers). </a:t>
            </a:r>
          </a:p>
          <a:p>
            <a:r>
              <a:rPr lang="en-US" altLang="x-none" sz="1700" dirty="0"/>
              <a:t>This attestation form is required as part of our documentation</a:t>
            </a:r>
          </a:p>
          <a:p>
            <a:r>
              <a:rPr lang="en-US" altLang="x-none" sz="1700" dirty="0"/>
              <a:t>and evidence procedures under the AIPCA attestation standards.</a:t>
            </a:r>
          </a:p>
          <a:p>
            <a:endParaRPr lang="en-US" altLang="x-none" sz="1700" dirty="0"/>
          </a:p>
          <a:p>
            <a:r>
              <a:rPr lang="en-US" altLang="x-none" sz="1700" dirty="0"/>
              <a:t>Providers will likely have </a:t>
            </a:r>
            <a:r>
              <a:rPr lang="en-US" altLang="x-none" sz="1700" dirty="0" smtClean="0"/>
              <a:t>60 days to </a:t>
            </a:r>
            <a:r>
              <a:rPr lang="en-US" altLang="x-none" sz="1700" dirty="0"/>
              <a:t>respond to </a:t>
            </a:r>
          </a:p>
          <a:p>
            <a:r>
              <a:rPr lang="en-US" altLang="x-none" sz="1700" dirty="0"/>
              <a:t>the draft package.</a:t>
            </a:r>
          </a:p>
          <a:p>
            <a:endParaRPr lang="en-US" altLang="x-none" sz="1700" dirty="0"/>
          </a:p>
          <a:p>
            <a:r>
              <a:rPr lang="en-US" altLang="x-none" sz="1700" dirty="0"/>
              <a:t>Myers and Stauffer will work through the </a:t>
            </a:r>
          </a:p>
          <a:p>
            <a:r>
              <a:rPr lang="en-US" altLang="x-none" sz="1700" dirty="0"/>
              <a:t>disagreements in a timely manner.</a:t>
            </a:r>
            <a:endParaRPr lang="x-none" altLang="x-none" sz="1700" dirty="0"/>
          </a:p>
        </p:txBody>
      </p:sp>
    </p:spTree>
    <p:extLst>
      <p:ext uri="{BB962C8B-B14F-4D97-AF65-F5344CB8AC3E}">
        <p14:creationId xmlns:p14="http://schemas.microsoft.com/office/powerpoint/2010/main" val="2161699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31</a:t>
            </a:fld>
            <a:endParaRPr lang="en-US" altLang="x-none" dirty="0"/>
          </a:p>
        </p:txBody>
      </p:sp>
      <p:sp>
        <p:nvSpPr>
          <p:cNvPr id="6145" name="Text Box 1"/>
          <p:cNvSpPr txBox="1">
            <a:spLocks noGrp="1" noRot="1" noChangeAspect="1" noChangeArrowheads="1"/>
          </p:cNvSpPr>
          <p:nvPr>
            <p:ph type="sldImg"/>
          </p:nvPr>
        </p:nvSpPr>
        <p:spPr bwMode="auto">
          <a:xfrm>
            <a:off x="777875" y="1200150"/>
            <a:ext cx="5757863" cy="3238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620578"/>
            <a:ext cx="7313510" cy="3778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baseline="0" dirty="0" smtClean="0"/>
          </a:p>
          <a:p>
            <a:r>
              <a:rPr lang="en-US" altLang="x-none" dirty="0" smtClean="0"/>
              <a:t>Providers will likely have one business week</a:t>
            </a:r>
            <a:r>
              <a:rPr lang="en-US" altLang="x-none" baseline="0" dirty="0" smtClean="0"/>
              <a:t> to </a:t>
            </a:r>
          </a:p>
          <a:p>
            <a:r>
              <a:rPr lang="en-US" altLang="x-none" baseline="0" dirty="0" smtClean="0"/>
              <a:t>respond to the revised draft package.</a:t>
            </a:r>
            <a:endParaRPr lang="en-US" altLang="x-none" dirty="0" smtClean="0"/>
          </a:p>
          <a:p>
            <a:endParaRPr lang="en-US" altLang="x-none" dirty="0" smtClean="0"/>
          </a:p>
        </p:txBody>
      </p:sp>
    </p:spTree>
    <p:extLst>
      <p:ext uri="{BB962C8B-B14F-4D97-AF65-F5344CB8AC3E}">
        <p14:creationId xmlns:p14="http://schemas.microsoft.com/office/powerpoint/2010/main" val="2984098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32</a:t>
            </a:fld>
            <a:endParaRPr lang="en-US" altLang="x-none" dirty="0"/>
          </a:p>
        </p:txBody>
      </p:sp>
      <p:sp>
        <p:nvSpPr>
          <p:cNvPr id="6145" name="Text Box 1"/>
          <p:cNvSpPr txBox="1">
            <a:spLocks noGrp="1" noRot="1" noChangeAspect="1" noChangeArrowheads="1"/>
          </p:cNvSpPr>
          <p:nvPr>
            <p:ph type="sldImg"/>
          </p:nvPr>
        </p:nvSpPr>
        <p:spPr bwMode="auto">
          <a:xfrm>
            <a:off x="777875" y="1200150"/>
            <a:ext cx="5757863" cy="3238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620578"/>
            <a:ext cx="7313510" cy="43816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baseline="0" dirty="0" smtClean="0"/>
          </a:p>
          <a:p>
            <a:r>
              <a:rPr lang="en-US" altLang="x-none" dirty="0" smtClean="0"/>
              <a:t>The final cost report package will be uploaded to </a:t>
            </a:r>
          </a:p>
          <a:p>
            <a:r>
              <a:rPr lang="en-US" altLang="x-none" dirty="0" smtClean="0"/>
              <a:t>the web portal to be downloaded for the provider’s </a:t>
            </a:r>
          </a:p>
          <a:p>
            <a:r>
              <a:rPr lang="en-US" altLang="x-none" dirty="0" smtClean="0"/>
              <a:t>records. </a:t>
            </a:r>
          </a:p>
          <a:p>
            <a:endParaRPr lang="en-US" altLang="x-none" dirty="0" smtClean="0"/>
          </a:p>
          <a:p>
            <a:r>
              <a:rPr lang="en-US" altLang="x-none" dirty="0" smtClean="0"/>
              <a:t>MHD</a:t>
            </a:r>
            <a:r>
              <a:rPr lang="en-US" altLang="x-none" baseline="0" dirty="0" smtClean="0"/>
              <a:t> will also be informed of no rep letter if the </a:t>
            </a:r>
          </a:p>
          <a:p>
            <a:r>
              <a:rPr lang="en-US" altLang="x-none" baseline="0" dirty="0" smtClean="0"/>
              <a:t>provider does not respond to the draft.</a:t>
            </a:r>
          </a:p>
          <a:p>
            <a:endParaRPr lang="en-US" altLang="x-none" baseline="0" dirty="0" smtClean="0"/>
          </a:p>
          <a:p>
            <a:r>
              <a:rPr lang="en-US" altLang="x-none" baseline="0" dirty="0" smtClean="0"/>
              <a:t>If a provider needs more time to review the draft, </a:t>
            </a:r>
          </a:p>
          <a:p>
            <a:r>
              <a:rPr lang="en-US" altLang="x-none" baseline="0" dirty="0" smtClean="0"/>
              <a:t>that is an option. Please keep in communication </a:t>
            </a:r>
          </a:p>
          <a:p>
            <a:r>
              <a:rPr lang="en-US" altLang="x-none" baseline="0" dirty="0" smtClean="0"/>
              <a:t>with Myers and Stauffer. Up to a week’s extension </a:t>
            </a:r>
          </a:p>
          <a:p>
            <a:r>
              <a:rPr lang="en-US" altLang="x-none" baseline="0" dirty="0" smtClean="0"/>
              <a:t>may be granted.</a:t>
            </a:r>
          </a:p>
          <a:p>
            <a:endParaRPr lang="en-US" altLang="x-none" dirty="0" smtClean="0"/>
          </a:p>
        </p:txBody>
      </p:sp>
    </p:spTree>
    <p:extLst>
      <p:ext uri="{BB962C8B-B14F-4D97-AF65-F5344CB8AC3E}">
        <p14:creationId xmlns:p14="http://schemas.microsoft.com/office/powerpoint/2010/main" val="1494131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33</a:t>
            </a:fld>
            <a:endParaRPr lang="en-US" altLang="x-none" dirty="0"/>
          </a:p>
        </p:txBody>
      </p:sp>
      <p:sp>
        <p:nvSpPr>
          <p:cNvPr id="18433" name="Text Box 1"/>
          <p:cNvSpPr txBox="1">
            <a:spLocks noGrp="1" noRot="1" noChangeAspect="1" noChangeArrowheads="1"/>
          </p:cNvSpPr>
          <p:nvPr>
            <p:ph type="sldImg"/>
          </p:nvPr>
        </p:nvSpPr>
        <p:spPr bwMode="auto">
          <a:xfrm>
            <a:off x="779463" y="1200150"/>
            <a:ext cx="5753100" cy="32353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731522" y="4620578"/>
            <a:ext cx="5847081" cy="37754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690197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34</a:t>
            </a:fld>
            <a:endParaRPr lang="en-US" altLang="x-none" dirty="0"/>
          </a:p>
        </p:txBody>
      </p:sp>
      <p:sp>
        <p:nvSpPr>
          <p:cNvPr id="6145" name="Text Box 1"/>
          <p:cNvSpPr txBox="1">
            <a:spLocks noGrp="1" noRot="1" noChangeAspect="1" noChangeArrowheads="1"/>
          </p:cNvSpPr>
          <p:nvPr>
            <p:ph type="sldImg"/>
          </p:nvPr>
        </p:nvSpPr>
        <p:spPr bwMode="auto">
          <a:xfrm>
            <a:off x="777875" y="1200150"/>
            <a:ext cx="5757863" cy="3238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620578"/>
            <a:ext cx="7313510" cy="3778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baseline="0" dirty="0" smtClean="0"/>
          </a:p>
          <a:p>
            <a:endParaRPr lang="en-US" altLang="x-none" baseline="0" dirty="0" smtClean="0"/>
          </a:p>
          <a:p>
            <a:endParaRPr lang="x-none" altLang="x-none" dirty="0"/>
          </a:p>
        </p:txBody>
      </p:sp>
    </p:spTree>
    <p:extLst>
      <p:ext uri="{BB962C8B-B14F-4D97-AF65-F5344CB8AC3E}">
        <p14:creationId xmlns:p14="http://schemas.microsoft.com/office/powerpoint/2010/main" val="2745193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35</a:t>
            </a:fld>
            <a:endParaRPr lang="en-US" dirty="0"/>
          </a:p>
        </p:txBody>
      </p:sp>
    </p:spTree>
    <p:extLst>
      <p:ext uri="{BB962C8B-B14F-4D97-AF65-F5344CB8AC3E}">
        <p14:creationId xmlns:p14="http://schemas.microsoft.com/office/powerpoint/2010/main" val="1881978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36</a:t>
            </a:fld>
            <a:endParaRPr lang="en-US" altLang="x-none" dirty="0"/>
          </a:p>
        </p:txBody>
      </p:sp>
      <p:sp>
        <p:nvSpPr>
          <p:cNvPr id="18433" name="Text Box 1"/>
          <p:cNvSpPr txBox="1">
            <a:spLocks noGrp="1" noRot="1" noChangeAspect="1" noChangeArrowheads="1"/>
          </p:cNvSpPr>
          <p:nvPr>
            <p:ph type="sldImg"/>
          </p:nvPr>
        </p:nvSpPr>
        <p:spPr bwMode="auto">
          <a:xfrm>
            <a:off x="720725" y="1162050"/>
            <a:ext cx="5567363" cy="3132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701042" y="4473893"/>
            <a:ext cx="5603453" cy="36556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950616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37</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43560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1400" dirty="0"/>
          </a:p>
        </p:txBody>
      </p:sp>
    </p:spTree>
    <p:extLst>
      <p:ext uri="{BB962C8B-B14F-4D97-AF65-F5344CB8AC3E}">
        <p14:creationId xmlns:p14="http://schemas.microsoft.com/office/powerpoint/2010/main" val="1725644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38</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31395">
              <a:defRPr/>
            </a:pPr>
            <a:endParaRPr lang="en-US" altLang="x-none" sz="1400" dirty="0"/>
          </a:p>
        </p:txBody>
      </p:sp>
    </p:spTree>
    <p:extLst>
      <p:ext uri="{BB962C8B-B14F-4D97-AF65-F5344CB8AC3E}">
        <p14:creationId xmlns:p14="http://schemas.microsoft.com/office/powerpoint/2010/main" val="4186193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39</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1040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a:p>
            <a:endParaRPr lang="x-none" altLang="x-none" sz="1200" dirty="0"/>
          </a:p>
        </p:txBody>
      </p:sp>
    </p:spTree>
    <p:extLst>
      <p:ext uri="{BB962C8B-B14F-4D97-AF65-F5344CB8AC3E}">
        <p14:creationId xmlns:p14="http://schemas.microsoft.com/office/powerpoint/2010/main" val="353329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4</a:t>
            </a:fld>
            <a:endParaRPr lang="en-US" altLang="x-none" dirty="0"/>
          </a:p>
        </p:txBody>
      </p:sp>
      <p:sp>
        <p:nvSpPr>
          <p:cNvPr id="18433" name="Text Box 1"/>
          <p:cNvSpPr txBox="1">
            <a:spLocks noGrp="1" noRot="1" noChangeAspect="1" noChangeArrowheads="1"/>
          </p:cNvSpPr>
          <p:nvPr>
            <p:ph type="sldImg"/>
          </p:nvPr>
        </p:nvSpPr>
        <p:spPr bwMode="auto">
          <a:xfrm>
            <a:off x="720725" y="1162050"/>
            <a:ext cx="5567363" cy="3132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701042" y="4473893"/>
            <a:ext cx="5603453" cy="36556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744681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40</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400" dirty="0"/>
          </a:p>
        </p:txBody>
      </p:sp>
    </p:spTree>
    <p:extLst>
      <p:ext uri="{BB962C8B-B14F-4D97-AF65-F5344CB8AC3E}">
        <p14:creationId xmlns:p14="http://schemas.microsoft.com/office/powerpoint/2010/main" val="3457812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41</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400" dirty="0"/>
          </a:p>
        </p:txBody>
      </p:sp>
    </p:spTree>
    <p:extLst>
      <p:ext uri="{BB962C8B-B14F-4D97-AF65-F5344CB8AC3E}">
        <p14:creationId xmlns:p14="http://schemas.microsoft.com/office/powerpoint/2010/main" val="700828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42</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400" dirty="0"/>
          </a:p>
        </p:txBody>
      </p:sp>
    </p:spTree>
    <p:extLst>
      <p:ext uri="{BB962C8B-B14F-4D97-AF65-F5344CB8AC3E}">
        <p14:creationId xmlns:p14="http://schemas.microsoft.com/office/powerpoint/2010/main" val="2399948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43</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400" dirty="0"/>
          </a:p>
        </p:txBody>
      </p:sp>
    </p:spTree>
    <p:extLst>
      <p:ext uri="{BB962C8B-B14F-4D97-AF65-F5344CB8AC3E}">
        <p14:creationId xmlns:p14="http://schemas.microsoft.com/office/powerpoint/2010/main" val="1202913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44</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400" dirty="0"/>
          </a:p>
        </p:txBody>
      </p:sp>
    </p:spTree>
    <p:extLst>
      <p:ext uri="{BB962C8B-B14F-4D97-AF65-F5344CB8AC3E}">
        <p14:creationId xmlns:p14="http://schemas.microsoft.com/office/powerpoint/2010/main" val="4099382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45</a:t>
            </a:fld>
            <a:endParaRPr lang="en-US" dirty="0"/>
          </a:p>
        </p:txBody>
      </p:sp>
    </p:spTree>
    <p:extLst>
      <p:ext uri="{BB962C8B-B14F-4D97-AF65-F5344CB8AC3E}">
        <p14:creationId xmlns:p14="http://schemas.microsoft.com/office/powerpoint/2010/main" val="1636486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46</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1041" y="4473893"/>
            <a:ext cx="5606698"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195653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47</a:t>
            </a:fld>
            <a:endParaRPr lang="en-US" dirty="0"/>
          </a:p>
        </p:txBody>
      </p:sp>
    </p:spTree>
    <p:extLst>
      <p:ext uri="{BB962C8B-B14F-4D97-AF65-F5344CB8AC3E}">
        <p14:creationId xmlns:p14="http://schemas.microsoft.com/office/powerpoint/2010/main" val="1203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sz="1200" dirty="0"/>
          </a:p>
        </p:txBody>
      </p:sp>
    </p:spTree>
    <p:extLst>
      <p:ext uri="{BB962C8B-B14F-4D97-AF65-F5344CB8AC3E}">
        <p14:creationId xmlns:p14="http://schemas.microsoft.com/office/powerpoint/2010/main" val="35986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364185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272491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sz="1200" dirty="0"/>
          </a:p>
        </p:txBody>
      </p:sp>
    </p:spTree>
    <p:extLst>
      <p:ext uri="{BB962C8B-B14F-4D97-AF65-F5344CB8AC3E}">
        <p14:creationId xmlns:p14="http://schemas.microsoft.com/office/powerpoint/2010/main" val="155476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9</a:t>
            </a:fld>
            <a:endParaRPr lang="en-US" altLang="x-none" dirty="0"/>
          </a:p>
        </p:txBody>
      </p:sp>
      <p:sp>
        <p:nvSpPr>
          <p:cNvPr id="6145" name="Text Box 1"/>
          <p:cNvSpPr txBox="1">
            <a:spLocks noGrp="1" noRot="1" noChangeAspect="1" noChangeArrowheads="1"/>
          </p:cNvSpPr>
          <p:nvPr>
            <p:ph type="sldImg"/>
          </p:nvPr>
        </p:nvSpPr>
        <p:spPr bwMode="auto">
          <a:xfrm>
            <a:off x="717550" y="1162050"/>
            <a:ext cx="5573713"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0" y="4473893"/>
            <a:ext cx="7008780" cy="3658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sz="1400" dirty="0"/>
          </a:p>
        </p:txBody>
      </p:sp>
    </p:spTree>
    <p:extLst>
      <p:ext uri="{BB962C8B-B14F-4D97-AF65-F5344CB8AC3E}">
        <p14:creationId xmlns:p14="http://schemas.microsoft.com/office/powerpoint/2010/main" val="2396606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0A829F-BAE7-45FD-90BA-F1E928B6EB8E}"/>
              </a:ext>
            </a:extLst>
          </p:cNvPr>
          <p:cNvGrpSpPr/>
          <p:nvPr/>
        </p:nvGrpSpPr>
        <p:grpSpPr>
          <a:xfrm>
            <a:off x="12246847" y="-3998390"/>
            <a:ext cx="12137153" cy="14863615"/>
            <a:chOff x="25760358" y="4612685"/>
            <a:chExt cx="2190751" cy="2682877"/>
          </a:xfrm>
        </p:grpSpPr>
        <p:sp>
          <p:nvSpPr>
            <p:cNvPr id="4"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5"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6"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7"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8"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9"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0"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1"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2"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3"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grpSp>
      <p:sp>
        <p:nvSpPr>
          <p:cNvPr id="14" name="Title 9">
            <a:extLst>
              <a:ext uri="{FF2B5EF4-FFF2-40B4-BE49-F238E27FC236}">
                <a16:creationId xmlns:a16="http://schemas.microsoft.com/office/drawing/2014/main" id="{CBD4BB5C-F42C-46ED-82CC-7B3F0E8F3EB2}"/>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5" name="Text Placeholder 11">
            <a:extLst>
              <a:ext uri="{FF2B5EF4-FFF2-40B4-BE49-F238E27FC236}">
                <a16:creationId xmlns:a16="http://schemas.microsoft.com/office/drawing/2014/main" id="{F2885F32-0D7C-42C3-9E51-7C155BA3289E}"/>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7" name="Text Placeholder 14">
            <a:extLst>
              <a:ext uri="{FF2B5EF4-FFF2-40B4-BE49-F238E27FC236}">
                <a16:creationId xmlns:a16="http://schemas.microsoft.com/office/drawing/2014/main" id="{0930B56A-762B-424C-8997-F0F7639860AE}"/>
              </a:ext>
            </a:extLst>
          </p:cNvPr>
          <p:cNvSpPr>
            <a:spLocks noGrp="1"/>
          </p:cNvSpPr>
          <p:nvPr>
            <p:ph type="body" sz="quarter" idx="17" hasCustomPrompt="1"/>
          </p:nvPr>
        </p:nvSpPr>
        <p:spPr>
          <a:xfrm>
            <a:off x="1676401" y="10182455"/>
            <a:ext cx="7554913"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9" name="Text Placeholder 18">
            <a:extLst>
              <a:ext uri="{FF2B5EF4-FFF2-40B4-BE49-F238E27FC236}">
                <a16:creationId xmlns:a16="http://schemas.microsoft.com/office/drawing/2014/main" id="{00232BCC-6880-4233-8773-35DD5ECC53F1}"/>
              </a:ext>
            </a:extLst>
          </p:cNvPr>
          <p:cNvSpPr>
            <a:spLocks noGrp="1"/>
          </p:cNvSpPr>
          <p:nvPr>
            <p:ph type="body" sz="quarter" idx="18" hasCustomPrompt="1"/>
          </p:nvPr>
        </p:nvSpPr>
        <p:spPr>
          <a:xfrm>
            <a:off x="1676400" y="10865224"/>
            <a:ext cx="7555136"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grpSp>
        <p:nvGrpSpPr>
          <p:cNvPr id="18" name="Group 17">
            <a:extLst>
              <a:ext uri="{FF2B5EF4-FFF2-40B4-BE49-F238E27FC236}">
                <a16:creationId xmlns:a16="http://schemas.microsoft.com/office/drawing/2014/main" id="{730A829F-BAE7-45FD-90BA-F1E928B6EB8E}"/>
              </a:ext>
            </a:extLst>
          </p:cNvPr>
          <p:cNvGrpSpPr/>
          <p:nvPr/>
        </p:nvGrpSpPr>
        <p:grpSpPr>
          <a:xfrm>
            <a:off x="12246847" y="-3998390"/>
            <a:ext cx="12137153" cy="14863615"/>
            <a:chOff x="25760358" y="4612685"/>
            <a:chExt cx="2190751" cy="2682877"/>
          </a:xfrm>
        </p:grpSpPr>
        <p:sp>
          <p:nvSpPr>
            <p:cNvPr id="20"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1"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2"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3"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4"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5"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6"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7"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8"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9"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grpSp>
        <p:nvGrpSpPr>
          <p:cNvPr id="30" name="Group 29">
            <a:extLst>
              <a:ext uri="{FF2B5EF4-FFF2-40B4-BE49-F238E27FC236}">
                <a16:creationId xmlns:a16="http://schemas.microsoft.com/office/drawing/2014/main" id="{730A829F-BAE7-45FD-90BA-F1E928B6EB8E}"/>
              </a:ext>
            </a:extLst>
          </p:cNvPr>
          <p:cNvGrpSpPr/>
          <p:nvPr userDrawn="1"/>
        </p:nvGrpSpPr>
        <p:grpSpPr>
          <a:xfrm>
            <a:off x="12246847" y="-3998391"/>
            <a:ext cx="12137153" cy="14863615"/>
            <a:chOff x="25760358" y="4612685"/>
            <a:chExt cx="2190751" cy="2682877"/>
          </a:xfrm>
        </p:grpSpPr>
        <p:sp>
          <p:nvSpPr>
            <p:cNvPr id="31"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21287922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CA6D-28E2-4D2C-A5AA-CB3E2A7733D2}"/>
              </a:ext>
            </a:extLst>
          </p:cNvPr>
          <p:cNvSpPr>
            <a:spLocks noChangeArrowheads="1"/>
          </p:cNvSpPr>
          <p:nvPr/>
        </p:nvSpPr>
        <p:spPr bwMode="auto">
          <a:xfrm>
            <a:off x="1" y="-148687"/>
            <a:ext cx="24384000" cy="13911292"/>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endParaRPr lang="en-GB" sz="4200" dirty="0"/>
          </a:p>
        </p:txBody>
      </p:sp>
      <p:grpSp>
        <p:nvGrpSpPr>
          <p:cNvPr id="18" name="Group 17">
            <a:extLst>
              <a:ext uri="{FF2B5EF4-FFF2-40B4-BE49-F238E27FC236}">
                <a16:creationId xmlns:a16="http://schemas.microsoft.com/office/drawing/2014/main" id="{0FB10666-497F-4A53-909B-3316F8302B26}"/>
              </a:ext>
            </a:extLst>
          </p:cNvPr>
          <p:cNvGrpSpPr/>
          <p:nvPr/>
        </p:nvGrpSpPr>
        <p:grpSpPr>
          <a:xfrm>
            <a:off x="9027381" y="9127482"/>
            <a:ext cx="13955716" cy="1993251"/>
            <a:chOff x="9027381" y="9127481"/>
            <a:chExt cx="13955716" cy="1993251"/>
          </a:xfrm>
        </p:grpSpPr>
        <p:sp>
          <p:nvSpPr>
            <p:cNvPr id="9" name="Freeform 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0" name="Freeform 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1" name="Freeform 1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2" name="Freeform 1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sp>
          <p:nvSpPr>
            <p:cNvPr id="13" name="Freeform 1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200" dirty="0"/>
            </a:p>
          </p:txBody>
        </p:sp>
      </p:grpSp>
      <p:sp>
        <p:nvSpPr>
          <p:cNvPr id="14" name="Freeform 13">
            <a:extLst>
              <a:ext uri="{FF2B5EF4-FFF2-40B4-BE49-F238E27FC236}">
                <a16:creationId xmlns:a16="http://schemas.microsoft.com/office/drawing/2014/main" id="{487D6587-53FD-4221-95D2-C8E5E5A39215}"/>
              </a:ext>
            </a:extLst>
          </p:cNvPr>
          <p:cNvSpPr>
            <a:spLocks noEditPoints="1"/>
          </p:cNvSpPr>
          <p:nvPr/>
        </p:nvSpPr>
        <p:spPr bwMode="auto">
          <a:xfrm>
            <a:off x="4460380" y="-1001667"/>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en-GB" sz="4200" dirty="0"/>
          </a:p>
        </p:txBody>
      </p:sp>
      <p:sp>
        <p:nvSpPr>
          <p:cNvPr id="15" name="Freeform 14">
            <a:extLst>
              <a:ext uri="{FF2B5EF4-FFF2-40B4-BE49-F238E27FC236}">
                <a16:creationId xmlns:a16="http://schemas.microsoft.com/office/drawing/2014/main" id="{B88CDCF4-D633-4A80-B240-7EB93AA43FE4}"/>
              </a:ext>
            </a:extLst>
          </p:cNvPr>
          <p:cNvSpPr>
            <a:spLocks noEditPoints="1"/>
          </p:cNvSpPr>
          <p:nvPr/>
        </p:nvSpPr>
        <p:spPr bwMode="auto">
          <a:xfrm>
            <a:off x="2" y="-148687"/>
            <a:ext cx="17663812"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en-GB" sz="4200" dirty="0"/>
          </a:p>
        </p:txBody>
      </p:sp>
      <p:sp>
        <p:nvSpPr>
          <p:cNvPr id="16" name="Rectangle 15">
            <a:extLst>
              <a:ext uri="{FF2B5EF4-FFF2-40B4-BE49-F238E27FC236}">
                <a16:creationId xmlns:a16="http://schemas.microsoft.com/office/drawing/2014/main" id="{2F46CA6D-28E2-4D2C-A5AA-CB3E2A7733D2}"/>
              </a:ext>
            </a:extLst>
          </p:cNvPr>
          <p:cNvSpPr>
            <a:spLocks noChangeArrowheads="1"/>
          </p:cNvSpPr>
          <p:nvPr/>
        </p:nvSpPr>
        <p:spPr bwMode="auto">
          <a:xfrm>
            <a:off x="1" y="-148687"/>
            <a:ext cx="24384000" cy="13911292"/>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nvGrpSpPr>
          <p:cNvPr id="17" name="Group 16">
            <a:extLst>
              <a:ext uri="{FF2B5EF4-FFF2-40B4-BE49-F238E27FC236}">
                <a16:creationId xmlns:a16="http://schemas.microsoft.com/office/drawing/2014/main" id="{0FB10666-497F-4A53-909B-3316F8302B26}"/>
              </a:ext>
            </a:extLst>
          </p:cNvPr>
          <p:cNvGrpSpPr/>
          <p:nvPr/>
        </p:nvGrpSpPr>
        <p:grpSpPr>
          <a:xfrm>
            <a:off x="9027381" y="9127482"/>
            <a:ext cx="13955716" cy="1993251"/>
            <a:chOff x="9027381" y="9127481"/>
            <a:chExt cx="13955716" cy="1993251"/>
          </a:xfrm>
        </p:grpSpPr>
        <p:sp>
          <p:nvSpPr>
            <p:cNvPr id="19" name="Freeform 1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0" name="Freeform 1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1" name="Freeform 2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2" name="Freeform 2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3" name="Freeform 2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24" name="Freeform 23">
            <a:extLst>
              <a:ext uri="{FF2B5EF4-FFF2-40B4-BE49-F238E27FC236}">
                <a16:creationId xmlns:a16="http://schemas.microsoft.com/office/drawing/2014/main" id="{487D6587-53FD-4221-95D2-C8E5E5A39215}"/>
              </a:ext>
            </a:extLst>
          </p:cNvPr>
          <p:cNvSpPr>
            <a:spLocks noEditPoints="1"/>
          </p:cNvSpPr>
          <p:nvPr/>
        </p:nvSpPr>
        <p:spPr bwMode="auto">
          <a:xfrm>
            <a:off x="4460380" y="-1001667"/>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5" name="Freeform 24">
            <a:extLst>
              <a:ext uri="{FF2B5EF4-FFF2-40B4-BE49-F238E27FC236}">
                <a16:creationId xmlns:a16="http://schemas.microsoft.com/office/drawing/2014/main" id="{B88CDCF4-D633-4A80-B240-7EB93AA43FE4}"/>
              </a:ext>
            </a:extLst>
          </p:cNvPr>
          <p:cNvSpPr>
            <a:spLocks noEditPoints="1"/>
          </p:cNvSpPr>
          <p:nvPr/>
        </p:nvSpPr>
        <p:spPr bwMode="auto">
          <a:xfrm>
            <a:off x="2" y="-148687"/>
            <a:ext cx="17663812"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26" name="Rectangle 25">
            <a:extLst>
              <a:ext uri="{FF2B5EF4-FFF2-40B4-BE49-F238E27FC236}">
                <a16:creationId xmlns:a16="http://schemas.microsoft.com/office/drawing/2014/main" id="{2F46CA6D-28E2-4D2C-A5AA-CB3E2A7733D2}"/>
              </a:ext>
            </a:extLst>
          </p:cNvPr>
          <p:cNvSpPr>
            <a:spLocks noChangeArrowheads="1"/>
          </p:cNvSpPr>
          <p:nvPr userDrawn="1"/>
        </p:nvSpPr>
        <p:spPr bwMode="auto">
          <a:xfrm>
            <a:off x="0" y="-148687"/>
            <a:ext cx="24384000" cy="13911291"/>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7" name="Group 26">
            <a:extLst>
              <a:ext uri="{FF2B5EF4-FFF2-40B4-BE49-F238E27FC236}">
                <a16:creationId xmlns:a16="http://schemas.microsoft.com/office/drawing/2014/main" id="{0FB10666-497F-4A53-909B-3316F8302B26}"/>
              </a:ext>
            </a:extLst>
          </p:cNvPr>
          <p:cNvGrpSpPr/>
          <p:nvPr userDrawn="1"/>
        </p:nvGrpSpPr>
        <p:grpSpPr>
          <a:xfrm>
            <a:off x="9027381" y="9127481"/>
            <a:ext cx="13955716" cy="1993251"/>
            <a:chOff x="9027381" y="9127481"/>
            <a:chExt cx="13955716" cy="1993251"/>
          </a:xfrm>
        </p:grpSpPr>
        <p:sp>
          <p:nvSpPr>
            <p:cNvPr id="28" name="Freeform 27">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28">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29">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30">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31">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3" name="Freeform 32">
            <a:extLst>
              <a:ext uri="{FF2B5EF4-FFF2-40B4-BE49-F238E27FC236}">
                <a16:creationId xmlns:a16="http://schemas.microsoft.com/office/drawing/2014/main" id="{487D6587-53FD-4221-95D2-C8E5E5A39215}"/>
              </a:ext>
            </a:extLst>
          </p:cNvPr>
          <p:cNvSpPr>
            <a:spLocks noEditPoints="1"/>
          </p:cNvSpPr>
          <p:nvPr userDrawn="1"/>
        </p:nvSpPr>
        <p:spPr bwMode="auto">
          <a:xfrm>
            <a:off x="4460379" y="-1001668"/>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33">
            <a:extLst>
              <a:ext uri="{FF2B5EF4-FFF2-40B4-BE49-F238E27FC236}">
                <a16:creationId xmlns:a16="http://schemas.microsoft.com/office/drawing/2014/main" id="{B88CDCF4-D633-4A80-B240-7EB93AA43FE4}"/>
              </a:ext>
            </a:extLst>
          </p:cNvPr>
          <p:cNvSpPr>
            <a:spLocks noEditPoints="1"/>
          </p:cNvSpPr>
          <p:nvPr userDrawn="1"/>
        </p:nvSpPr>
        <p:spPr bwMode="auto">
          <a:xfrm>
            <a:off x="0" y="-148687"/>
            <a:ext cx="17663813"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538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3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63" presetClass="path" presetSubtype="0" decel="100000" fill="hold" nodeType="withEffect">
                                  <p:stCondLst>
                                    <p:cond delay="500"/>
                                  </p:stCondLst>
                                  <p:childTnLst>
                                    <p:animMotion origin="layout" path="M -0.01471 2.96296E-6 L -0.00019 2.96296E-6 " pathEditMode="relative" rAng="0" ptsTypes="AA">
                                      <p:cBhvr>
                                        <p:cTn id="17" dur="1000" fill="hold"/>
                                        <p:tgtEl>
                                          <p:spTgt spid="18"/>
                                        </p:tgtEl>
                                        <p:attrNameLst>
                                          <p:attrName>ppt_x</p:attrName>
                                          <p:attrName>ppt_y</p:attrName>
                                        </p:attrNameLst>
                                      </p:cBhvr>
                                      <p:rCtr x="723" y="0"/>
                                    </p:animMotion>
                                  </p:childTnLst>
                                </p:cTn>
                              </p:par>
                              <p:par>
                                <p:cTn id="18" presetID="2" presetClass="entr" presetSubtype="1" decel="100000" fill="hold" grpId="0" nodeType="withEffect">
                                  <p:stCondLst>
                                    <p:cond delay="35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63" presetClass="path" presetSubtype="0" decel="100000" fill="hold" nodeType="withEffect">
                                  <p:stCondLst>
                                    <p:cond delay="500"/>
                                  </p:stCondLst>
                                  <p:childTnLst>
                                    <p:animMotion origin="layout" path="M -0.01471 2.96296E-6 L -0.00019 2.96296E-6 " pathEditMode="relative" rAng="0" ptsTypes="AA">
                                      <p:cBhvr>
                                        <p:cTn id="30" dur="1000" fill="hold"/>
                                        <p:tgtEl>
                                          <p:spTgt spid="17"/>
                                        </p:tgtEl>
                                        <p:attrNameLst>
                                          <p:attrName>ppt_x</p:attrName>
                                          <p:attrName>ppt_y</p:attrName>
                                        </p:attrNameLst>
                                      </p:cBhvr>
                                      <p:rCtr x="723" y="0"/>
                                    </p:animMotion>
                                  </p:childTnLst>
                                </p:cTn>
                              </p:par>
                              <p:par>
                                <p:cTn id="31" presetID="2" presetClass="entr" presetSubtype="1" decel="100000" fill="hold" grpId="0" nodeType="withEffect">
                                  <p:stCondLst>
                                    <p:cond delay="35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0-#ppt_h/2"/>
                                          </p:val>
                                        </p:tav>
                                        <p:tav tm="100000">
                                          <p:val>
                                            <p:strVal val="#ppt_y"/>
                                          </p:val>
                                        </p:tav>
                                      </p:tavLst>
                                    </p:anim>
                                  </p:childTnLst>
                                </p:cTn>
                              </p:par>
                              <p:par>
                                <p:cTn id="35" presetID="2" presetClass="entr" presetSubtype="1" decel="10000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par>
                                <p:cTn id="39" presetID="10" presetClass="entr" presetSubtype="0" fill="hold" nodeType="withEffect">
                                  <p:stCondLst>
                                    <p:cond delay="5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childTnLst>
                                </p:cTn>
                              </p:par>
                              <p:par>
                                <p:cTn id="42" presetID="63" presetClass="path" presetSubtype="0" decel="100000" fill="hold" nodeType="withEffect">
                                  <p:stCondLst>
                                    <p:cond delay="500"/>
                                  </p:stCondLst>
                                  <p:childTnLst>
                                    <p:animMotion origin="layout" path="M -0.01471 2.96296E-6 L -0.00019 2.96296E-6 " pathEditMode="relative" rAng="0" ptsTypes="AA">
                                      <p:cBhvr>
                                        <p:cTn id="43" dur="1000" fill="hold"/>
                                        <p:tgtEl>
                                          <p:spTgt spid="27"/>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4" grpId="0" animBg="1"/>
      <p:bldP spid="25" grpId="0" animBg="1"/>
      <p:bldP spid="33" grpId="0" animBg="1"/>
      <p:bldP spid="34"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92001"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7" name="Title 4">
            <a:extLst>
              <a:ext uri="{FF2B5EF4-FFF2-40B4-BE49-F238E27FC236}">
                <a16:creationId xmlns:a16="http://schemas.microsoft.com/office/drawing/2014/main" id="{CCC74CB3-FAC2-46B9-A8DE-33D66F45F38C}"/>
              </a:ext>
            </a:extLst>
          </p:cNvPr>
          <p:cNvSpPr>
            <a:spLocks noGrp="1"/>
          </p:cNvSpPr>
          <p:nvPr>
            <p:ph type="title" hasCustomPrompt="1"/>
          </p:nvPr>
        </p:nvSpPr>
        <p:spPr>
          <a:xfrm>
            <a:off x="13279347" y="1705324"/>
            <a:ext cx="9335990" cy="1007574"/>
          </a:xfrm>
          <a:noFill/>
        </p:spPr>
        <p:txBody>
          <a:bodyPr wrap="none" lIns="108000" tIns="36000" rIns="108000" bIns="36000" rtlCol="0">
            <a:spAutoFit/>
          </a:bodyPr>
          <a:lstStyle>
            <a:lvl1pPr>
              <a:defRPr lang="en-GB" sz="6750" b="1" spc="300">
                <a:solidFill>
                  <a:schemeClr val="accent1"/>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8" name="Text Placeholder 6">
            <a:extLst>
              <a:ext uri="{FF2B5EF4-FFF2-40B4-BE49-F238E27FC236}">
                <a16:creationId xmlns:a16="http://schemas.microsoft.com/office/drawing/2014/main" id="{488127BC-3919-4820-91A6-7BF9956FEFAC}"/>
              </a:ext>
            </a:extLst>
          </p:cNvPr>
          <p:cNvSpPr>
            <a:spLocks noGrp="1"/>
          </p:cNvSpPr>
          <p:nvPr>
            <p:ph type="body" sz="quarter" idx="10" hasCustomPrompt="1"/>
          </p:nvPr>
        </p:nvSpPr>
        <p:spPr>
          <a:xfrm>
            <a:off x="15527200" y="261557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713624778"/>
      </p:ext>
    </p:extLst>
  </p:cSld>
  <p:clrMapOvr>
    <a:masterClrMapping/>
  </p:clrMapOvr>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1" y="0"/>
            <a:ext cx="24384000"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Tree>
    <p:extLst>
      <p:ext uri="{BB962C8B-B14F-4D97-AF65-F5344CB8AC3E}">
        <p14:creationId xmlns:p14="http://schemas.microsoft.com/office/powerpoint/2010/main" val="32399165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0A829F-BAE7-45FD-90BA-F1E928B6EB8E}"/>
              </a:ext>
            </a:extLst>
          </p:cNvPr>
          <p:cNvGrpSpPr/>
          <p:nvPr/>
        </p:nvGrpSpPr>
        <p:grpSpPr>
          <a:xfrm>
            <a:off x="12246847" y="-3998390"/>
            <a:ext cx="12137153" cy="14863615"/>
            <a:chOff x="25760358" y="4612685"/>
            <a:chExt cx="2190751" cy="2682877"/>
          </a:xfrm>
        </p:grpSpPr>
        <p:sp>
          <p:nvSpPr>
            <p:cNvPr id="4"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6"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Title 9">
            <a:extLst>
              <a:ext uri="{FF2B5EF4-FFF2-40B4-BE49-F238E27FC236}">
                <a16:creationId xmlns:a16="http://schemas.microsoft.com/office/drawing/2014/main" id="{CBD4BB5C-F42C-46ED-82CC-7B3F0E8F3EB2}"/>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5" name="Text Placeholder 11">
            <a:extLst>
              <a:ext uri="{FF2B5EF4-FFF2-40B4-BE49-F238E27FC236}">
                <a16:creationId xmlns:a16="http://schemas.microsoft.com/office/drawing/2014/main" id="{F2885F32-0D7C-42C3-9E51-7C155BA3289E}"/>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7" name="Text Placeholder 14">
            <a:extLst>
              <a:ext uri="{FF2B5EF4-FFF2-40B4-BE49-F238E27FC236}">
                <a16:creationId xmlns:a16="http://schemas.microsoft.com/office/drawing/2014/main" id="{0930B56A-762B-424C-8997-F0F7639860AE}"/>
              </a:ext>
            </a:extLst>
          </p:cNvPr>
          <p:cNvSpPr>
            <a:spLocks noGrp="1"/>
          </p:cNvSpPr>
          <p:nvPr>
            <p:ph type="body" sz="quarter" idx="17" hasCustomPrompt="1"/>
          </p:nvPr>
        </p:nvSpPr>
        <p:spPr>
          <a:xfrm>
            <a:off x="1676401" y="10182455"/>
            <a:ext cx="7554913"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9" name="Text Placeholder 18">
            <a:extLst>
              <a:ext uri="{FF2B5EF4-FFF2-40B4-BE49-F238E27FC236}">
                <a16:creationId xmlns:a16="http://schemas.microsoft.com/office/drawing/2014/main" id="{00232BCC-6880-4233-8773-35DD5ECC53F1}"/>
              </a:ext>
            </a:extLst>
          </p:cNvPr>
          <p:cNvSpPr>
            <a:spLocks noGrp="1"/>
          </p:cNvSpPr>
          <p:nvPr>
            <p:ph type="body" sz="quarter" idx="18" hasCustomPrompt="1"/>
          </p:nvPr>
        </p:nvSpPr>
        <p:spPr>
          <a:xfrm>
            <a:off x="1676400" y="10865224"/>
            <a:ext cx="7555136"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grpSp>
        <p:nvGrpSpPr>
          <p:cNvPr id="20" name="Group 19">
            <a:extLst>
              <a:ext uri="{FF2B5EF4-FFF2-40B4-BE49-F238E27FC236}">
                <a16:creationId xmlns:a16="http://schemas.microsoft.com/office/drawing/2014/main" id="{730A829F-BAE7-45FD-90BA-F1E928B6EB8E}"/>
              </a:ext>
            </a:extLst>
          </p:cNvPr>
          <p:cNvGrpSpPr/>
          <p:nvPr userDrawn="1"/>
        </p:nvGrpSpPr>
        <p:grpSpPr>
          <a:xfrm>
            <a:off x="12246847" y="-3998391"/>
            <a:ext cx="12137153" cy="14863615"/>
            <a:chOff x="25760358" y="4612685"/>
            <a:chExt cx="2190751" cy="2682877"/>
          </a:xfrm>
        </p:grpSpPr>
        <p:sp>
          <p:nvSpPr>
            <p:cNvPr id="21"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82869078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asic layout with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7524007" y="475805"/>
            <a:ext cx="9335990" cy="1007574"/>
          </a:xfrm>
          <a:noFill/>
        </p:spPr>
        <p:txBody>
          <a:bodyPr wrap="none" lIns="108000" tIns="36000" rIns="108000" bIns="36000" rtlCol="0">
            <a:spAutoFit/>
          </a:bodyPr>
          <a:lstStyle>
            <a:lvl1pPr>
              <a:defRPr lang="en-GB" sz="6750" b="1" spc="300">
                <a:solidFill>
                  <a:schemeClr val="accent1"/>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221853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CA6D-28E2-4D2C-A5AA-CB3E2A7733D2}"/>
              </a:ext>
            </a:extLst>
          </p:cNvPr>
          <p:cNvSpPr>
            <a:spLocks noChangeArrowheads="1"/>
          </p:cNvSpPr>
          <p:nvPr/>
        </p:nvSpPr>
        <p:spPr bwMode="auto">
          <a:xfrm>
            <a:off x="1" y="-148687"/>
            <a:ext cx="24384000" cy="13911292"/>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nvGrpSpPr>
          <p:cNvPr id="18" name="Group 17">
            <a:extLst>
              <a:ext uri="{FF2B5EF4-FFF2-40B4-BE49-F238E27FC236}">
                <a16:creationId xmlns:a16="http://schemas.microsoft.com/office/drawing/2014/main" id="{0FB10666-497F-4A53-909B-3316F8302B26}"/>
              </a:ext>
            </a:extLst>
          </p:cNvPr>
          <p:cNvGrpSpPr/>
          <p:nvPr/>
        </p:nvGrpSpPr>
        <p:grpSpPr>
          <a:xfrm>
            <a:off x="9027381" y="9127482"/>
            <a:ext cx="13955716" cy="1993251"/>
            <a:chOff x="9027381" y="9127481"/>
            <a:chExt cx="13955716" cy="1993251"/>
          </a:xfrm>
        </p:grpSpPr>
        <p:sp>
          <p:nvSpPr>
            <p:cNvPr id="9" name="Freeform 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1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1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1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Freeform 13">
            <a:extLst>
              <a:ext uri="{FF2B5EF4-FFF2-40B4-BE49-F238E27FC236}">
                <a16:creationId xmlns:a16="http://schemas.microsoft.com/office/drawing/2014/main" id="{487D6587-53FD-4221-95D2-C8E5E5A39215}"/>
              </a:ext>
            </a:extLst>
          </p:cNvPr>
          <p:cNvSpPr>
            <a:spLocks noEditPoints="1"/>
          </p:cNvSpPr>
          <p:nvPr/>
        </p:nvSpPr>
        <p:spPr bwMode="auto">
          <a:xfrm>
            <a:off x="4460380" y="-1001667"/>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5" name="Freeform 14">
            <a:extLst>
              <a:ext uri="{FF2B5EF4-FFF2-40B4-BE49-F238E27FC236}">
                <a16:creationId xmlns:a16="http://schemas.microsoft.com/office/drawing/2014/main" id="{B88CDCF4-D633-4A80-B240-7EB93AA43FE4}"/>
              </a:ext>
            </a:extLst>
          </p:cNvPr>
          <p:cNvSpPr>
            <a:spLocks noEditPoints="1"/>
          </p:cNvSpPr>
          <p:nvPr/>
        </p:nvSpPr>
        <p:spPr bwMode="auto">
          <a:xfrm>
            <a:off x="2" y="-148687"/>
            <a:ext cx="17663812"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6" name="Rectangle 15">
            <a:extLst>
              <a:ext uri="{FF2B5EF4-FFF2-40B4-BE49-F238E27FC236}">
                <a16:creationId xmlns:a16="http://schemas.microsoft.com/office/drawing/2014/main" id="{2F46CA6D-28E2-4D2C-A5AA-CB3E2A7733D2}"/>
              </a:ext>
            </a:extLst>
          </p:cNvPr>
          <p:cNvSpPr>
            <a:spLocks noChangeArrowheads="1"/>
          </p:cNvSpPr>
          <p:nvPr userDrawn="1"/>
        </p:nvSpPr>
        <p:spPr bwMode="auto">
          <a:xfrm>
            <a:off x="0" y="-148687"/>
            <a:ext cx="24384000" cy="13911291"/>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17" name="Group 16">
            <a:extLst>
              <a:ext uri="{FF2B5EF4-FFF2-40B4-BE49-F238E27FC236}">
                <a16:creationId xmlns:a16="http://schemas.microsoft.com/office/drawing/2014/main" id="{0FB10666-497F-4A53-909B-3316F8302B26}"/>
              </a:ext>
            </a:extLst>
          </p:cNvPr>
          <p:cNvGrpSpPr/>
          <p:nvPr userDrawn="1"/>
        </p:nvGrpSpPr>
        <p:grpSpPr>
          <a:xfrm>
            <a:off x="9027381" y="9127481"/>
            <a:ext cx="13955716" cy="1993251"/>
            <a:chOff x="9027381" y="9127481"/>
            <a:chExt cx="13955716" cy="1993251"/>
          </a:xfrm>
        </p:grpSpPr>
        <p:sp>
          <p:nvSpPr>
            <p:cNvPr id="19" name="Freeform 1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2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2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4" name="Freeform 23">
            <a:extLst>
              <a:ext uri="{FF2B5EF4-FFF2-40B4-BE49-F238E27FC236}">
                <a16:creationId xmlns:a16="http://schemas.microsoft.com/office/drawing/2014/main" id="{487D6587-53FD-4221-95D2-C8E5E5A39215}"/>
              </a:ext>
            </a:extLst>
          </p:cNvPr>
          <p:cNvSpPr>
            <a:spLocks noEditPoints="1"/>
          </p:cNvSpPr>
          <p:nvPr userDrawn="1"/>
        </p:nvSpPr>
        <p:spPr bwMode="auto">
          <a:xfrm>
            <a:off x="4460379" y="-1001668"/>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a:extLst>
              <a:ext uri="{FF2B5EF4-FFF2-40B4-BE49-F238E27FC236}">
                <a16:creationId xmlns:a16="http://schemas.microsoft.com/office/drawing/2014/main" id="{B88CDCF4-D633-4A80-B240-7EB93AA43FE4}"/>
              </a:ext>
            </a:extLst>
          </p:cNvPr>
          <p:cNvSpPr>
            <a:spLocks noEditPoints="1"/>
          </p:cNvSpPr>
          <p:nvPr userDrawn="1"/>
        </p:nvSpPr>
        <p:spPr bwMode="auto">
          <a:xfrm>
            <a:off x="0" y="-148687"/>
            <a:ext cx="17663813"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01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3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63" presetClass="path" presetSubtype="0" decel="100000" fill="hold" nodeType="withEffect">
                                  <p:stCondLst>
                                    <p:cond delay="500"/>
                                  </p:stCondLst>
                                  <p:childTnLst>
                                    <p:animMotion origin="layout" path="M -0.01471 2.96296E-6 L -0.00019 2.96296E-6 " pathEditMode="relative" rAng="0" ptsTypes="AA">
                                      <p:cBhvr>
                                        <p:cTn id="17" dur="1000" fill="hold"/>
                                        <p:tgtEl>
                                          <p:spTgt spid="18"/>
                                        </p:tgtEl>
                                        <p:attrNameLst>
                                          <p:attrName>ppt_x</p:attrName>
                                          <p:attrName>ppt_y</p:attrName>
                                        </p:attrNameLst>
                                      </p:cBhvr>
                                      <p:rCtr x="723" y="0"/>
                                    </p:animMotion>
                                  </p:childTnLst>
                                </p:cTn>
                              </p:par>
                              <p:par>
                                <p:cTn id="18" presetID="2" presetClass="entr" presetSubtype="1" decel="100000" fill="hold" grpId="0" nodeType="withEffect">
                                  <p:stCondLst>
                                    <p:cond delay="35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63" presetClass="path" presetSubtype="0" decel="100000" fill="hold" nodeType="withEffect">
                                  <p:stCondLst>
                                    <p:cond delay="500"/>
                                  </p:stCondLst>
                                  <p:childTnLst>
                                    <p:animMotion origin="layout" path="M -0.01471 2.96296E-6 L -0.00019 2.96296E-6 " pathEditMode="relative" rAng="0" ptsTypes="AA">
                                      <p:cBhvr>
                                        <p:cTn id="30" dur="1000" fill="hold"/>
                                        <p:tgtEl>
                                          <p:spTgt spid="17"/>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with photo">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8044" y="0"/>
            <a:ext cx="14259409" cy="13716000"/>
          </a:xfrm>
          <a:prstGeom prst="rect">
            <a:avLst/>
          </a:pr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9">
            <a:extLst>
              <a:ext uri="{FF2B5EF4-FFF2-40B4-BE49-F238E27FC236}">
                <a16:creationId xmlns:a16="http://schemas.microsoft.com/office/drawing/2014/main" id="{993BA831-167E-4245-A080-E31BF98E7A03}"/>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2" name="Text Placeholder 11">
            <a:extLst>
              <a:ext uri="{FF2B5EF4-FFF2-40B4-BE49-F238E27FC236}">
                <a16:creationId xmlns:a16="http://schemas.microsoft.com/office/drawing/2014/main" id="{259E1796-0778-4719-BD92-B2AB6F600AC2}"/>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6" name="Text Placeholder 14">
            <a:extLst>
              <a:ext uri="{FF2B5EF4-FFF2-40B4-BE49-F238E27FC236}">
                <a16:creationId xmlns:a16="http://schemas.microsoft.com/office/drawing/2014/main" id="{873960D2-E9CC-4EA9-BD2F-20DB156F00FE}"/>
              </a:ext>
            </a:extLst>
          </p:cNvPr>
          <p:cNvSpPr>
            <a:spLocks noGrp="1"/>
          </p:cNvSpPr>
          <p:nvPr>
            <p:ph type="body" sz="quarter" idx="17" hasCustomPrompt="1"/>
          </p:nvPr>
        </p:nvSpPr>
        <p:spPr>
          <a:xfrm>
            <a:off x="1676400" y="10182455"/>
            <a:ext cx="7554690"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7" name="Text Placeholder 18">
            <a:extLst>
              <a:ext uri="{FF2B5EF4-FFF2-40B4-BE49-F238E27FC236}">
                <a16:creationId xmlns:a16="http://schemas.microsoft.com/office/drawing/2014/main" id="{156E43C5-710C-4DB3-9C4A-D651B8D277B2}"/>
              </a:ext>
            </a:extLst>
          </p:cNvPr>
          <p:cNvSpPr>
            <a:spLocks noGrp="1"/>
          </p:cNvSpPr>
          <p:nvPr>
            <p:ph type="body" sz="quarter" idx="18" hasCustomPrompt="1"/>
          </p:nvPr>
        </p:nvSpPr>
        <p:spPr>
          <a:xfrm>
            <a:off x="1676401" y="10865224"/>
            <a:ext cx="7554912"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28333193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esktop feature">
    <p:spTree>
      <p:nvGrpSpPr>
        <p:cNvPr id="1" name=""/>
        <p:cNvGrpSpPr/>
        <p:nvPr/>
      </p:nvGrpSpPr>
      <p:grpSpPr>
        <a:xfrm>
          <a:off x="0" y="0"/>
          <a:ext cx="0" cy="0"/>
          <a:chOff x="0" y="0"/>
          <a:chExt cx="0" cy="0"/>
        </a:xfrm>
      </p:grpSpPr>
      <p:sp>
        <p:nvSpPr>
          <p:cNvPr id="8" name="Freeform 72">
            <a:extLst>
              <a:ext uri="{FF2B5EF4-FFF2-40B4-BE49-F238E27FC236}">
                <a16:creationId xmlns:a16="http://schemas.microsoft.com/office/drawing/2014/main" id="{F068E42D-931B-442D-8860-A7EF2021F563}"/>
              </a:ext>
            </a:extLst>
          </p:cNvPr>
          <p:cNvSpPr>
            <a:spLocks/>
          </p:cNvSpPr>
          <p:nvPr/>
        </p:nvSpPr>
        <p:spPr bwMode="auto">
          <a:xfrm>
            <a:off x="6763528"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a:extLst>
              <a:ext uri="{FF2B5EF4-FFF2-40B4-BE49-F238E27FC236}">
                <a16:creationId xmlns:a16="http://schemas.microsoft.com/office/drawing/2014/main" id="{7D08A892-242B-43D9-A5B7-4EA0117B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10" y="2263798"/>
            <a:ext cx="12441382" cy="13596360"/>
          </a:xfrm>
          <a:prstGeom prst="rect">
            <a:avLst/>
          </a:prstGeom>
        </p:spPr>
      </p:pic>
      <p:sp>
        <p:nvSpPr>
          <p:cNvPr id="3" name="Picture Placeholder 2">
            <a:extLst>
              <a:ext uri="{FF2B5EF4-FFF2-40B4-BE49-F238E27FC236}">
                <a16:creationId xmlns:a16="http://schemas.microsoft.com/office/drawing/2014/main" id="{57921CEA-B074-4EDF-8113-0F90F6CCE506}"/>
              </a:ext>
            </a:extLst>
          </p:cNvPr>
          <p:cNvSpPr>
            <a:spLocks noGrp="1"/>
          </p:cNvSpPr>
          <p:nvPr>
            <p:ph type="pic" sz="quarter" idx="11"/>
          </p:nvPr>
        </p:nvSpPr>
        <p:spPr>
          <a:xfrm>
            <a:off x="6763529" y="3022552"/>
            <a:ext cx="10745819" cy="6423120"/>
          </a:xfrm>
          <a:solidFill>
            <a:schemeClr val="bg1">
              <a:lumMod val="95000"/>
            </a:schemeClr>
          </a:solidFill>
          <a:effectLst/>
        </p:spPr>
        <p:txBody>
          <a:bodyPr vert="horz" lIns="182843" tIns="91422" rIns="182843" bIns="91422" rtlCol="0">
            <a:normAutofit/>
          </a:bodyPr>
          <a:lstStyle>
            <a:lvl1pPr>
              <a:defRPr lang="en-GB" sz="260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9" name="Freeform 73">
            <a:extLst>
              <a:ext uri="{FF2B5EF4-FFF2-40B4-BE49-F238E27FC236}">
                <a16:creationId xmlns:a16="http://schemas.microsoft.com/office/drawing/2014/main" id="{8A2B7459-B474-4B89-9DD0-EFABD0582FC3}"/>
              </a:ext>
            </a:extLst>
          </p:cNvPr>
          <p:cNvSpPr>
            <a:spLocks/>
          </p:cNvSpPr>
          <p:nvPr/>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7">
            <a:extLst>
              <a:ext uri="{FF2B5EF4-FFF2-40B4-BE49-F238E27FC236}">
                <a16:creationId xmlns:a16="http://schemas.microsoft.com/office/drawing/2014/main" id="{5240798D-284C-4D82-9F6C-A37A39D0FC96}"/>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79">
            <a:extLst>
              <a:ext uri="{FF2B5EF4-FFF2-40B4-BE49-F238E27FC236}">
                <a16:creationId xmlns:a16="http://schemas.microsoft.com/office/drawing/2014/main" id="{41185350-B434-4245-BD82-914DC460C25C}"/>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4" name="Freeform 80">
            <a:extLst>
              <a:ext uri="{FF2B5EF4-FFF2-40B4-BE49-F238E27FC236}">
                <a16:creationId xmlns:a16="http://schemas.microsoft.com/office/drawing/2014/main" id="{F9A990CA-0EAE-4873-8C60-E102946D699F}"/>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
        <p:nvSpPr>
          <p:cNvPr id="15" name="Freeform 72">
            <a:extLst>
              <a:ext uri="{FF2B5EF4-FFF2-40B4-BE49-F238E27FC236}">
                <a16:creationId xmlns:a16="http://schemas.microsoft.com/office/drawing/2014/main" id="{F068E42D-931B-442D-8860-A7EF2021F563}"/>
              </a:ext>
            </a:extLst>
          </p:cNvPr>
          <p:cNvSpPr>
            <a:spLocks/>
          </p:cNvSpPr>
          <p:nvPr userDrawn="1"/>
        </p:nvSpPr>
        <p:spPr bwMode="auto">
          <a:xfrm>
            <a:off x="6763528" y="906197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pic>
        <p:nvPicPr>
          <p:cNvPr id="16" name="Picture 15">
            <a:extLst>
              <a:ext uri="{FF2B5EF4-FFF2-40B4-BE49-F238E27FC236}">
                <a16:creationId xmlns:a16="http://schemas.microsoft.com/office/drawing/2014/main" id="{7D08A892-242B-43D9-A5B7-4EA0117BF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1309" y="2263797"/>
            <a:ext cx="12441382" cy="13596360"/>
          </a:xfrm>
          <a:prstGeom prst="rect">
            <a:avLst/>
          </a:prstGeom>
        </p:spPr>
      </p:pic>
      <p:sp>
        <p:nvSpPr>
          <p:cNvPr id="17" name="Freeform 73">
            <a:extLst>
              <a:ext uri="{FF2B5EF4-FFF2-40B4-BE49-F238E27FC236}">
                <a16:creationId xmlns:a16="http://schemas.microsoft.com/office/drawing/2014/main" id="{8A2B7459-B474-4B89-9DD0-EFABD0582FC3}"/>
              </a:ext>
            </a:extLst>
          </p:cNvPr>
          <p:cNvSpPr>
            <a:spLocks/>
          </p:cNvSpPr>
          <p:nvPr userDrawn="1"/>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8" name="Freeform 77">
            <a:extLst>
              <a:ext uri="{FF2B5EF4-FFF2-40B4-BE49-F238E27FC236}">
                <a16:creationId xmlns:a16="http://schemas.microsoft.com/office/drawing/2014/main" id="{5240798D-284C-4D82-9F6C-A37A39D0FC96}"/>
              </a:ext>
            </a:extLst>
          </p:cNvPr>
          <p:cNvSpPr>
            <a:spLocks/>
          </p:cNvSpPr>
          <p:nvPr userDrawn="1"/>
        </p:nvSpPr>
        <p:spPr bwMode="auto">
          <a:xfrm>
            <a:off x="-450910" y="9801032"/>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9">
            <a:extLst>
              <a:ext uri="{FF2B5EF4-FFF2-40B4-BE49-F238E27FC236}">
                <a16:creationId xmlns:a16="http://schemas.microsoft.com/office/drawing/2014/main" id="{41185350-B434-4245-BD82-914DC460C25C}"/>
              </a:ext>
            </a:extLst>
          </p:cNvPr>
          <p:cNvSpPr>
            <a:spLocks/>
          </p:cNvSpPr>
          <p:nvPr userDrawn="1"/>
        </p:nvSpPr>
        <p:spPr bwMode="auto">
          <a:xfrm>
            <a:off x="1866928" y="342814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0">
            <a:extLst>
              <a:ext uri="{FF2B5EF4-FFF2-40B4-BE49-F238E27FC236}">
                <a16:creationId xmlns:a16="http://schemas.microsoft.com/office/drawing/2014/main" id="{F9A990CA-0EAE-4873-8C60-E102946D699F}"/>
              </a:ext>
            </a:extLst>
          </p:cNvPr>
          <p:cNvSpPr>
            <a:spLocks/>
          </p:cNvSpPr>
          <p:nvPr userDrawn="1"/>
        </p:nvSpPr>
        <p:spPr bwMode="auto">
          <a:xfrm>
            <a:off x="21890986" y="3428143"/>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00609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Mobile feature">
    <p:spTree>
      <p:nvGrpSpPr>
        <p:cNvPr id="1" name=""/>
        <p:cNvGrpSpPr/>
        <p:nvPr/>
      </p:nvGrpSpPr>
      <p:grpSpPr>
        <a:xfrm>
          <a:off x="0" y="0"/>
          <a:ext cx="0" cy="0"/>
          <a:chOff x="0" y="0"/>
          <a:chExt cx="0" cy="0"/>
        </a:xfrm>
      </p:grpSpPr>
      <p:sp>
        <p:nvSpPr>
          <p:cNvPr id="9" name="Freeform 72">
            <a:extLst>
              <a:ext uri="{FF2B5EF4-FFF2-40B4-BE49-F238E27FC236}">
                <a16:creationId xmlns:a16="http://schemas.microsoft.com/office/drawing/2014/main" id="{6CEE828A-85A7-421A-AD4E-115919888070}"/>
              </a:ext>
            </a:extLst>
          </p:cNvPr>
          <p:cNvSpPr>
            <a:spLocks/>
          </p:cNvSpPr>
          <p:nvPr/>
        </p:nvSpPr>
        <p:spPr bwMode="auto">
          <a:xfrm>
            <a:off x="7948092"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a:extLst>
              <a:ext uri="{FF2B5EF4-FFF2-40B4-BE49-F238E27FC236}">
                <a16:creationId xmlns:a16="http://schemas.microsoft.com/office/drawing/2014/main" id="{157487BD-D014-4270-82ED-5D68346022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323" y="3074289"/>
            <a:ext cx="4586918" cy="8963258"/>
          </a:xfrm>
          <a:prstGeom prst="rect">
            <a:avLst/>
          </a:prstGeom>
        </p:spPr>
      </p:pic>
      <p:sp>
        <p:nvSpPr>
          <p:cNvPr id="8" name="Picture Placeholder 2">
            <a:extLst>
              <a:ext uri="{FF2B5EF4-FFF2-40B4-BE49-F238E27FC236}">
                <a16:creationId xmlns:a16="http://schemas.microsoft.com/office/drawing/2014/main" id="{1D1D6D98-C216-44DE-AD41-343546C191B9}"/>
              </a:ext>
            </a:extLst>
          </p:cNvPr>
          <p:cNvSpPr>
            <a:spLocks noGrp="1"/>
          </p:cNvSpPr>
          <p:nvPr>
            <p:ph type="pic" sz="quarter" idx="29"/>
          </p:nvPr>
        </p:nvSpPr>
        <p:spPr>
          <a:xfrm>
            <a:off x="10347115" y="4251529"/>
            <a:ext cx="3726809" cy="6523629"/>
          </a:xfrm>
          <a:solidFill>
            <a:schemeClr val="bg1">
              <a:lumMod val="95000"/>
            </a:schemeClr>
          </a:solidFill>
          <a:effectLst/>
        </p:spPr>
        <p:txBody>
          <a:bodyPr vert="horz" lIns="182843" tIns="91422" rIns="182843" bIns="91422" rtlCol="0">
            <a:normAutofit/>
          </a:bodyPr>
          <a:lstStyle>
            <a:lvl1pPr>
              <a:defRPr lang="en-GB" sz="2600" dirty="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10" name="Freeform 73">
            <a:extLst>
              <a:ext uri="{FF2B5EF4-FFF2-40B4-BE49-F238E27FC236}">
                <a16:creationId xmlns:a16="http://schemas.microsoft.com/office/drawing/2014/main" id="{8C67A078-B26C-4D8E-8E28-37EB97A56B0F}"/>
              </a:ext>
            </a:extLst>
          </p:cNvPr>
          <p:cNvSpPr>
            <a:spLocks/>
          </p:cNvSpPr>
          <p:nvPr/>
        </p:nvSpPr>
        <p:spPr bwMode="auto">
          <a:xfrm>
            <a:off x="16567081" y="651040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7">
            <a:extLst>
              <a:ext uri="{FF2B5EF4-FFF2-40B4-BE49-F238E27FC236}">
                <a16:creationId xmlns:a16="http://schemas.microsoft.com/office/drawing/2014/main" id="{989A95CB-F082-45DF-A02E-786FF1E06290}"/>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9">
            <a:extLst>
              <a:ext uri="{FF2B5EF4-FFF2-40B4-BE49-F238E27FC236}">
                <a16:creationId xmlns:a16="http://schemas.microsoft.com/office/drawing/2014/main" id="{218C9C41-0B79-4AD3-97E7-F3EFC2E2374D}"/>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80">
            <a:extLst>
              <a:ext uri="{FF2B5EF4-FFF2-40B4-BE49-F238E27FC236}">
                <a16:creationId xmlns:a16="http://schemas.microsoft.com/office/drawing/2014/main" id="{753B3840-7100-4531-B41C-2DE717FCF3F8}"/>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
        <p:nvSpPr>
          <p:cNvPr id="15" name="Freeform 72">
            <a:extLst>
              <a:ext uri="{FF2B5EF4-FFF2-40B4-BE49-F238E27FC236}">
                <a16:creationId xmlns:a16="http://schemas.microsoft.com/office/drawing/2014/main" id="{6CEE828A-85A7-421A-AD4E-115919888070}"/>
              </a:ext>
            </a:extLst>
          </p:cNvPr>
          <p:cNvSpPr>
            <a:spLocks/>
          </p:cNvSpPr>
          <p:nvPr userDrawn="1"/>
        </p:nvSpPr>
        <p:spPr bwMode="auto">
          <a:xfrm>
            <a:off x="7948091" y="906197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pic>
        <p:nvPicPr>
          <p:cNvPr id="16" name="Picture 15">
            <a:extLst>
              <a:ext uri="{FF2B5EF4-FFF2-40B4-BE49-F238E27FC236}">
                <a16:creationId xmlns:a16="http://schemas.microsoft.com/office/drawing/2014/main" id="{157487BD-D014-4270-82ED-5D683460225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19323" y="3074288"/>
            <a:ext cx="4586918" cy="8963258"/>
          </a:xfrm>
          <a:prstGeom prst="rect">
            <a:avLst/>
          </a:prstGeom>
        </p:spPr>
      </p:pic>
      <p:sp>
        <p:nvSpPr>
          <p:cNvPr id="17" name="Freeform 73">
            <a:extLst>
              <a:ext uri="{FF2B5EF4-FFF2-40B4-BE49-F238E27FC236}">
                <a16:creationId xmlns:a16="http://schemas.microsoft.com/office/drawing/2014/main" id="{8C67A078-B26C-4D8E-8E28-37EB97A56B0F}"/>
              </a:ext>
            </a:extLst>
          </p:cNvPr>
          <p:cNvSpPr>
            <a:spLocks/>
          </p:cNvSpPr>
          <p:nvPr userDrawn="1"/>
        </p:nvSpPr>
        <p:spPr bwMode="auto">
          <a:xfrm>
            <a:off x="16567081" y="6510406"/>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8" name="Freeform 77">
            <a:extLst>
              <a:ext uri="{FF2B5EF4-FFF2-40B4-BE49-F238E27FC236}">
                <a16:creationId xmlns:a16="http://schemas.microsoft.com/office/drawing/2014/main" id="{989A95CB-F082-45DF-A02E-786FF1E06290}"/>
              </a:ext>
            </a:extLst>
          </p:cNvPr>
          <p:cNvSpPr>
            <a:spLocks/>
          </p:cNvSpPr>
          <p:nvPr userDrawn="1"/>
        </p:nvSpPr>
        <p:spPr bwMode="auto">
          <a:xfrm>
            <a:off x="-450910" y="9801032"/>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9">
            <a:extLst>
              <a:ext uri="{FF2B5EF4-FFF2-40B4-BE49-F238E27FC236}">
                <a16:creationId xmlns:a16="http://schemas.microsoft.com/office/drawing/2014/main" id="{218C9C41-0B79-4AD3-97E7-F3EFC2E2374D}"/>
              </a:ext>
            </a:extLst>
          </p:cNvPr>
          <p:cNvSpPr>
            <a:spLocks/>
          </p:cNvSpPr>
          <p:nvPr userDrawn="1"/>
        </p:nvSpPr>
        <p:spPr bwMode="auto">
          <a:xfrm>
            <a:off x="1866928" y="342814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0">
            <a:extLst>
              <a:ext uri="{FF2B5EF4-FFF2-40B4-BE49-F238E27FC236}">
                <a16:creationId xmlns:a16="http://schemas.microsoft.com/office/drawing/2014/main" id="{753B3840-7100-4531-B41C-2DE717FCF3F8}"/>
              </a:ext>
            </a:extLst>
          </p:cNvPr>
          <p:cNvSpPr>
            <a:spLocks/>
          </p:cNvSpPr>
          <p:nvPr userDrawn="1"/>
        </p:nvSpPr>
        <p:spPr bwMode="auto">
          <a:xfrm>
            <a:off x="21890986" y="3428143"/>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61869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Key message">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C00F91-C60C-4B67-A0C4-B0C240B78FCE}"/>
              </a:ext>
            </a:extLst>
          </p:cNvPr>
          <p:cNvSpPr/>
          <p:nvPr/>
        </p:nvSpPr>
        <p:spPr>
          <a:xfrm rot="1748091">
            <a:off x="9985672" y="2621058"/>
            <a:ext cx="19919674" cy="4832805"/>
          </a:xfrm>
          <a:prstGeom prst="parallelogram">
            <a:avLst>
              <a:gd name="adj" fmla="val 56558"/>
            </a:avLst>
          </a:prstGeom>
          <a:solidFill>
            <a:schemeClr val="accent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5" name="Parallelogram 4">
            <a:extLst>
              <a:ext uri="{FF2B5EF4-FFF2-40B4-BE49-F238E27FC236}">
                <a16:creationId xmlns:a16="http://schemas.microsoft.com/office/drawing/2014/main" id="{589BD1EF-6ED3-4B23-B114-477FD33FFED2}"/>
              </a:ext>
            </a:extLst>
          </p:cNvPr>
          <p:cNvSpPr/>
          <p:nvPr/>
        </p:nvSpPr>
        <p:spPr>
          <a:xfrm rot="16200000">
            <a:off x="7130492" y="5621174"/>
            <a:ext cx="10661905" cy="4832805"/>
          </a:xfrm>
          <a:prstGeom prst="parallelogram">
            <a:avLst>
              <a:gd name="adj" fmla="val 56558"/>
            </a:avLst>
          </a:prstGeom>
          <a:solidFill>
            <a:schemeClr val="bg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3" name="Text Placeholder 2">
            <a:extLst>
              <a:ext uri="{FF2B5EF4-FFF2-40B4-BE49-F238E27FC236}">
                <a16:creationId xmlns:a16="http://schemas.microsoft.com/office/drawing/2014/main" id="{68FC4935-9387-4E11-AFF6-C95F90F92634}"/>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13" name="Text Placeholder 12">
            <a:extLst>
              <a:ext uri="{FF2B5EF4-FFF2-40B4-BE49-F238E27FC236}">
                <a16:creationId xmlns:a16="http://schemas.microsoft.com/office/drawing/2014/main" id="{FB68CDDF-3848-41A8-B46A-7CE2B38FEFC6}"/>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15" name="Text Placeholder 14">
            <a:extLst>
              <a:ext uri="{FF2B5EF4-FFF2-40B4-BE49-F238E27FC236}">
                <a16:creationId xmlns:a16="http://schemas.microsoft.com/office/drawing/2014/main" id="{30F2ACC1-9882-4027-B3A1-B48661CF15AF}"/>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
        <p:nvSpPr>
          <p:cNvPr id="8" name="Parallelogram 7">
            <a:extLst>
              <a:ext uri="{FF2B5EF4-FFF2-40B4-BE49-F238E27FC236}">
                <a16:creationId xmlns:a16="http://schemas.microsoft.com/office/drawing/2014/main" id="{A6C00F91-C60C-4B67-A0C4-B0C240B78FCE}"/>
              </a:ext>
            </a:extLst>
          </p:cNvPr>
          <p:cNvSpPr/>
          <p:nvPr userDrawn="1"/>
        </p:nvSpPr>
        <p:spPr>
          <a:xfrm rot="1748091">
            <a:off x="9985671" y="2621057"/>
            <a:ext cx="19919674" cy="4832804"/>
          </a:xfrm>
          <a:prstGeom prst="parallelogram">
            <a:avLst>
              <a:gd name="adj" fmla="val 56558"/>
            </a:avLst>
          </a:prstGeom>
          <a:solidFill>
            <a:schemeClr val="accent1"/>
          </a:solidFill>
          <a:effectLst/>
        </p:spPr>
        <p:txBody>
          <a:bodyPr vert="horz" wrap="square" lIns="182843" tIns="91422" rIns="182843" bIns="91422"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
        <p:nvSpPr>
          <p:cNvPr id="9" name="Parallelogram 8">
            <a:extLst>
              <a:ext uri="{FF2B5EF4-FFF2-40B4-BE49-F238E27FC236}">
                <a16:creationId xmlns:a16="http://schemas.microsoft.com/office/drawing/2014/main" id="{589BD1EF-6ED3-4B23-B114-477FD33FFED2}"/>
              </a:ext>
            </a:extLst>
          </p:cNvPr>
          <p:cNvSpPr/>
          <p:nvPr userDrawn="1"/>
        </p:nvSpPr>
        <p:spPr>
          <a:xfrm rot="16200000">
            <a:off x="7130490" y="5621174"/>
            <a:ext cx="10661905" cy="4832804"/>
          </a:xfrm>
          <a:prstGeom prst="parallelogram">
            <a:avLst>
              <a:gd name="adj" fmla="val 56558"/>
            </a:avLst>
          </a:prstGeom>
          <a:solidFill>
            <a:schemeClr val="bg1"/>
          </a:solidFill>
          <a:effectLst/>
        </p:spPr>
        <p:txBody>
          <a:bodyPr vert="horz" wrap="square" lIns="182843" tIns="91422" rIns="182843" bIns="91422"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Tree>
    <p:extLst>
      <p:ext uri="{BB962C8B-B14F-4D97-AF65-F5344CB8AC3E}">
        <p14:creationId xmlns:p14="http://schemas.microsoft.com/office/powerpoint/2010/main" val="3766830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3">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13">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15">
                                            <p:txEl>
                                              <p:pRg st="0" end="0"/>
                                            </p:txEl>
                                          </p:spTgt>
                                        </p:tgtEl>
                                        <p:attrNameLst>
                                          <p:attrName>ppt_x</p:attrName>
                                          <p:attrName>ppt_y</p:attrName>
                                        </p:attrNameLst>
                                      </p:cBhvr>
                                      <p:rCtr x="723" y="0"/>
                                    </p:animMotion>
                                  </p:childTnLst>
                                </p:cTn>
                              </p:par>
                              <p:par>
                                <p:cTn id="28" presetID="2" presetClass="entr" presetSubtype="3" decel="10000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par>
                                <p:cTn id="32" presetID="2" presetClass="entr" presetSubtype="4" decel="100000" fill="hold" grpId="0" nodeType="withEffect">
                                  <p:stCondLst>
                                    <p:cond delay="2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3"/>
                        </p:tgtEl>
                        <p:attrNameLst>
                          <p:attrName>ppt_x</p:attrName>
                          <p:attrName>ppt_y</p:attrName>
                        </p:attrNameLst>
                      </p:cBhvr>
                      <p:rCtr x="723" y="0"/>
                    </p:animMotion>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3"/>
                        </p:tgtEl>
                        <p:attrNameLst>
                          <p:attrName>ppt_x</p:attrName>
                          <p:attrName>ppt_y</p:attrName>
                        </p:attrNameLst>
                      </p:cBhvr>
                      <p:rCtr x="723" y="0"/>
                    </p:animMotion>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5"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5"/>
                        </p:tgtEl>
                        <p:attrNameLst>
                          <p:attrName>ppt_x</p:attrName>
                          <p:attrName>ppt_y</p:attrName>
                        </p:attrNameLst>
                      </p:cBhvr>
                      <p:rCtr x="723" y="0"/>
                    </p:animMotion>
                  </p:childTnLst>
                </p:cTn>
              </p:par>
            </p:tnLst>
          </p:tmpl>
        </p:tmplLst>
      </p:bldP>
      <p:bldP spid="8"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8044" y="0"/>
            <a:ext cx="14259409" cy="13716000"/>
          </a:xfrm>
          <a:prstGeom prst="rect">
            <a:avLst/>
          </a:pr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9">
            <a:extLst>
              <a:ext uri="{FF2B5EF4-FFF2-40B4-BE49-F238E27FC236}">
                <a16:creationId xmlns:a16="http://schemas.microsoft.com/office/drawing/2014/main" id="{993BA831-167E-4245-A080-E31BF98E7A03}"/>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2" name="Text Placeholder 11">
            <a:extLst>
              <a:ext uri="{FF2B5EF4-FFF2-40B4-BE49-F238E27FC236}">
                <a16:creationId xmlns:a16="http://schemas.microsoft.com/office/drawing/2014/main" id="{259E1796-0778-4719-BD92-B2AB6F600AC2}"/>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6" name="Text Placeholder 14">
            <a:extLst>
              <a:ext uri="{FF2B5EF4-FFF2-40B4-BE49-F238E27FC236}">
                <a16:creationId xmlns:a16="http://schemas.microsoft.com/office/drawing/2014/main" id="{873960D2-E9CC-4EA9-BD2F-20DB156F00FE}"/>
              </a:ext>
            </a:extLst>
          </p:cNvPr>
          <p:cNvSpPr>
            <a:spLocks noGrp="1"/>
          </p:cNvSpPr>
          <p:nvPr>
            <p:ph type="body" sz="quarter" idx="17" hasCustomPrompt="1"/>
          </p:nvPr>
        </p:nvSpPr>
        <p:spPr>
          <a:xfrm>
            <a:off x="1676400" y="10182455"/>
            <a:ext cx="7554690"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7" name="Text Placeholder 18">
            <a:extLst>
              <a:ext uri="{FF2B5EF4-FFF2-40B4-BE49-F238E27FC236}">
                <a16:creationId xmlns:a16="http://schemas.microsoft.com/office/drawing/2014/main" id="{156E43C5-710C-4DB3-9C4A-D651B8D277B2}"/>
              </a:ext>
            </a:extLst>
          </p:cNvPr>
          <p:cNvSpPr>
            <a:spLocks noGrp="1"/>
          </p:cNvSpPr>
          <p:nvPr>
            <p:ph type="body" sz="quarter" idx="18" hasCustomPrompt="1"/>
          </p:nvPr>
        </p:nvSpPr>
        <p:spPr>
          <a:xfrm>
            <a:off x="1676401" y="10865224"/>
            <a:ext cx="7554912"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59178703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Key message with photo">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A764DCD-D6C9-4972-824B-D0D5FEE51AA4}"/>
              </a:ext>
            </a:extLst>
          </p:cNvPr>
          <p:cNvSpPr>
            <a:spLocks noGrp="1"/>
          </p:cNvSpPr>
          <p:nvPr>
            <p:ph type="pic" sz="quarter" idx="18"/>
          </p:nvPr>
        </p:nvSpPr>
        <p:spPr>
          <a:xfrm>
            <a:off x="10069362" y="-591553"/>
            <a:ext cx="19752293" cy="11258024"/>
          </a:xfrm>
          <a:custGeom>
            <a:avLst/>
            <a:gdLst>
              <a:gd name="connsiteX0" fmla="*/ 4740437 w 19752293"/>
              <a:gd name="connsiteY0" fmla="*/ 0 h 11258024"/>
              <a:gd name="connsiteX1" fmla="*/ 19752293 w 19752293"/>
              <a:gd name="connsiteY1" fmla="*/ 8367456 h 11258024"/>
              <a:gd name="connsiteX2" fmla="*/ 15011857 w 19752293"/>
              <a:gd name="connsiteY2" fmla="*/ 11258024 h 11258024"/>
              <a:gd name="connsiteX3" fmla="*/ 0 w 19752293"/>
              <a:gd name="connsiteY3" fmla="*/ 2890569 h 11258024"/>
            </a:gdLst>
            <a:ahLst/>
            <a:cxnLst>
              <a:cxn ang="0">
                <a:pos x="connsiteX0" y="connsiteY0"/>
              </a:cxn>
              <a:cxn ang="0">
                <a:pos x="connsiteX1" y="connsiteY1"/>
              </a:cxn>
              <a:cxn ang="0">
                <a:pos x="connsiteX2" y="connsiteY2"/>
              </a:cxn>
              <a:cxn ang="0">
                <a:pos x="connsiteX3" y="connsiteY3"/>
              </a:cxn>
            </a:cxnLst>
            <a:rect l="l" t="t" r="r" b="b"/>
            <a:pathLst>
              <a:path w="19752293" h="11258024">
                <a:moveTo>
                  <a:pt x="4740437" y="0"/>
                </a:moveTo>
                <a:lnTo>
                  <a:pt x="19752293" y="8367456"/>
                </a:lnTo>
                <a:lnTo>
                  <a:pt x="15011857" y="11258024"/>
                </a:lnTo>
                <a:lnTo>
                  <a:pt x="0" y="2890569"/>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2" name="Picture Placeholder 21">
            <a:extLst>
              <a:ext uri="{FF2B5EF4-FFF2-40B4-BE49-F238E27FC236}">
                <a16:creationId xmlns:a16="http://schemas.microsoft.com/office/drawing/2014/main" id="{2F6761C3-F330-4652-B731-0AC518E0C2B2}"/>
              </a:ext>
            </a:extLst>
          </p:cNvPr>
          <p:cNvSpPr>
            <a:spLocks noGrp="1"/>
          </p:cNvSpPr>
          <p:nvPr>
            <p:ph type="pic" sz="quarter" idx="17"/>
          </p:nvPr>
        </p:nvSpPr>
        <p:spPr>
          <a:xfrm>
            <a:off x="10045040" y="2706625"/>
            <a:ext cx="4832805" cy="10661903"/>
          </a:xfrm>
          <a:custGeom>
            <a:avLst/>
            <a:gdLst>
              <a:gd name="connsiteX0" fmla="*/ 0 w 4832804"/>
              <a:gd name="connsiteY0" fmla="*/ 0 h 10661904"/>
              <a:gd name="connsiteX1" fmla="*/ 4832804 w 4832804"/>
              <a:gd name="connsiteY1" fmla="*/ 2733337 h 10661904"/>
              <a:gd name="connsiteX2" fmla="*/ 4832804 w 4832804"/>
              <a:gd name="connsiteY2" fmla="*/ 10661904 h 10661904"/>
              <a:gd name="connsiteX3" fmla="*/ 0 w 4832804"/>
              <a:gd name="connsiteY3" fmla="*/ 7928568 h 10661904"/>
            </a:gdLst>
            <a:ahLst/>
            <a:cxnLst>
              <a:cxn ang="0">
                <a:pos x="connsiteX0" y="connsiteY0"/>
              </a:cxn>
              <a:cxn ang="0">
                <a:pos x="connsiteX1" y="connsiteY1"/>
              </a:cxn>
              <a:cxn ang="0">
                <a:pos x="connsiteX2" y="connsiteY2"/>
              </a:cxn>
              <a:cxn ang="0">
                <a:pos x="connsiteX3" y="connsiteY3"/>
              </a:cxn>
            </a:cxnLst>
            <a:rect l="l" t="t" r="r" b="b"/>
            <a:pathLst>
              <a:path w="4832804" h="10661904">
                <a:moveTo>
                  <a:pt x="0" y="0"/>
                </a:moveTo>
                <a:lnTo>
                  <a:pt x="4832804" y="2733337"/>
                </a:lnTo>
                <a:lnTo>
                  <a:pt x="4832804" y="10661904"/>
                </a:lnTo>
                <a:lnTo>
                  <a:pt x="0" y="7928568"/>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8" name="Text Placeholder 2">
            <a:extLst>
              <a:ext uri="{FF2B5EF4-FFF2-40B4-BE49-F238E27FC236}">
                <a16:creationId xmlns:a16="http://schemas.microsoft.com/office/drawing/2014/main" id="{28F69F49-8E3F-43E9-B0DA-1CCF72A84BB5}"/>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29" name="Text Placeholder 12">
            <a:extLst>
              <a:ext uri="{FF2B5EF4-FFF2-40B4-BE49-F238E27FC236}">
                <a16:creationId xmlns:a16="http://schemas.microsoft.com/office/drawing/2014/main" id="{F4FA9FE3-1FE6-43B0-89F8-4A597F3653EB}"/>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30" name="Text Placeholder 14">
            <a:extLst>
              <a:ext uri="{FF2B5EF4-FFF2-40B4-BE49-F238E27FC236}">
                <a16:creationId xmlns:a16="http://schemas.microsoft.com/office/drawing/2014/main" id="{8A3FAC50-832B-4F83-ADF8-F11A588A34B6}"/>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127108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28">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29">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1000"/>
                                        <p:tgtEl>
                                          <p:spTgt spid="30">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30">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28"/>
                        </p:tgtEl>
                        <p:attrNameLst>
                          <p:attrName>ppt_x</p:attrName>
                          <p:attrName>ppt_y</p:attrName>
                        </p:attrNameLst>
                      </p:cBhvr>
                      <p:rCtr x="723" y="0"/>
                    </p:animMotion>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29"/>
                        </p:tgtEl>
                        <p:attrNameLst>
                          <p:attrName>ppt_x</p:attrName>
                          <p:attrName>ppt_y</p:attrName>
                        </p:attrNameLst>
                      </p:cBhvr>
                      <p:rCtr x="723" y="0"/>
                    </p:animMotion>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30"/>
                        </p:tgtEl>
                        <p:attrNameLst>
                          <p:attrName>ppt_x</p:attrName>
                          <p:attrName>ppt_y</p:attrName>
                        </p:attrNameLst>
                      </p:cBhvr>
                      <p:rCtr x="723" y="0"/>
                    </p:animMotion>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Righ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91999" y="0"/>
            <a:ext cx="12192001"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 name="Title 4">
            <a:extLst>
              <a:ext uri="{FF2B5EF4-FFF2-40B4-BE49-F238E27FC236}">
                <a16:creationId xmlns:a16="http://schemas.microsoft.com/office/drawing/2014/main" id="{BEAC3C91-621F-46EF-BAE8-71E2EB5A639B}"/>
              </a:ext>
            </a:extLst>
          </p:cNvPr>
          <p:cNvSpPr>
            <a:spLocks noGrp="1"/>
          </p:cNvSpPr>
          <p:nvPr>
            <p:ph type="title" hasCustomPrompt="1"/>
          </p:nvPr>
        </p:nvSpPr>
        <p:spPr>
          <a:xfrm>
            <a:off x="1724656" y="1705324"/>
            <a:ext cx="9335990" cy="1007574"/>
          </a:xfrm>
          <a:noFill/>
        </p:spPr>
        <p:txBody>
          <a:bodyPr wrap="none" lIns="108000" tIns="36000" rIns="108000" bIns="36000" rtlCol="0">
            <a:spAutoFit/>
          </a:bodyPr>
          <a:lstStyle>
            <a:lvl1pPr>
              <a:defRPr lang="en-GB" sz="6750" b="1" spc="300">
                <a:solidFill>
                  <a:schemeClr val="accent1"/>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4" name="Text Placeholder 6">
            <a:extLst>
              <a:ext uri="{FF2B5EF4-FFF2-40B4-BE49-F238E27FC236}">
                <a16:creationId xmlns:a16="http://schemas.microsoft.com/office/drawing/2014/main" id="{4FCD706B-0476-4299-9883-85B466EF2216}"/>
              </a:ext>
            </a:extLst>
          </p:cNvPr>
          <p:cNvSpPr>
            <a:spLocks noGrp="1"/>
          </p:cNvSpPr>
          <p:nvPr>
            <p:ph type="body" sz="quarter" idx="10" hasCustomPrompt="1"/>
          </p:nvPr>
        </p:nvSpPr>
        <p:spPr>
          <a:xfrm>
            <a:off x="3972509" y="261557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5044095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43575"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1" name="Picture Placeholder 13"/>
          <p:cNvSpPr>
            <a:spLocks noGrp="1"/>
          </p:cNvSpPr>
          <p:nvPr>
            <p:ph type="pic" sz="quarter" idx="19"/>
          </p:nvPr>
        </p:nvSpPr>
        <p:spPr>
          <a:xfrm>
            <a:off x="12401138"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2" name="Picture Placeholder 13"/>
          <p:cNvSpPr>
            <a:spLocks noGrp="1"/>
          </p:cNvSpPr>
          <p:nvPr>
            <p:ph type="pic" sz="quarter" idx="20"/>
          </p:nvPr>
        </p:nvSpPr>
        <p:spPr>
          <a:xfrm>
            <a:off x="7158701"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3" name="Picture Placeholder 13"/>
          <p:cNvSpPr>
            <a:spLocks noGrp="1"/>
          </p:cNvSpPr>
          <p:nvPr>
            <p:ph type="pic" sz="quarter" idx="21"/>
          </p:nvPr>
        </p:nvSpPr>
        <p:spPr>
          <a:xfrm>
            <a:off x="1916264"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4" name="Picture Placeholder 13"/>
          <p:cNvSpPr>
            <a:spLocks noGrp="1"/>
          </p:cNvSpPr>
          <p:nvPr>
            <p:ph type="pic" sz="quarter" idx="22"/>
          </p:nvPr>
        </p:nvSpPr>
        <p:spPr>
          <a:xfrm>
            <a:off x="17643575"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5" name="Picture Placeholder 13"/>
          <p:cNvSpPr>
            <a:spLocks noGrp="1"/>
          </p:cNvSpPr>
          <p:nvPr>
            <p:ph type="pic" sz="quarter" idx="23"/>
          </p:nvPr>
        </p:nvSpPr>
        <p:spPr>
          <a:xfrm>
            <a:off x="12401138"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6" name="Picture Placeholder 13"/>
          <p:cNvSpPr>
            <a:spLocks noGrp="1"/>
          </p:cNvSpPr>
          <p:nvPr>
            <p:ph type="pic" sz="quarter" idx="24"/>
          </p:nvPr>
        </p:nvSpPr>
        <p:spPr>
          <a:xfrm>
            <a:off x="7158701"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7" name="Picture Placeholder 13"/>
          <p:cNvSpPr>
            <a:spLocks noGrp="1"/>
          </p:cNvSpPr>
          <p:nvPr>
            <p:ph type="pic" sz="quarter" idx="25"/>
          </p:nvPr>
        </p:nvSpPr>
        <p:spPr>
          <a:xfrm>
            <a:off x="1916264"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4">
            <a:extLst>
              <a:ext uri="{FF2B5EF4-FFF2-40B4-BE49-F238E27FC236}">
                <a16:creationId xmlns:a16="http://schemas.microsoft.com/office/drawing/2014/main" id="{0EE2856E-A5BF-43DE-AD51-A41FF09718CA}"/>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11" name="Text Placeholder 6">
            <a:extLst>
              <a:ext uri="{FF2B5EF4-FFF2-40B4-BE49-F238E27FC236}">
                <a16:creationId xmlns:a16="http://schemas.microsoft.com/office/drawing/2014/main" id="{A0B16CAB-F510-4154-9A28-66ACF95867CC}"/>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632816"/>
            <a:ext cx="3038998" cy="761715"/>
          </a:xfrm>
          <a:prstGeom prst="rect">
            <a:avLst/>
          </a:prstGeom>
        </p:spPr>
      </p:pic>
    </p:spTree>
    <p:extLst>
      <p:ext uri="{BB962C8B-B14F-4D97-AF65-F5344CB8AC3E}">
        <p14:creationId xmlns:p14="http://schemas.microsoft.com/office/powerpoint/2010/main" val="4120456751"/>
      </p:ext>
    </p:extLst>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203283"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7" name="Picture Placeholder 13"/>
          <p:cNvSpPr>
            <a:spLocks noGrp="1"/>
          </p:cNvSpPr>
          <p:nvPr>
            <p:ph type="pic" sz="quarter" idx="26"/>
          </p:nvPr>
        </p:nvSpPr>
        <p:spPr>
          <a:xfrm>
            <a:off x="216390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8" name="Picture Placeholder 13"/>
          <p:cNvSpPr>
            <a:spLocks noGrp="1"/>
          </p:cNvSpPr>
          <p:nvPr>
            <p:ph type="pic" sz="quarter" idx="27"/>
          </p:nvPr>
        </p:nvSpPr>
        <p:spPr>
          <a:xfrm>
            <a:off x="918359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5" name="Title 4">
            <a:extLst>
              <a:ext uri="{FF2B5EF4-FFF2-40B4-BE49-F238E27FC236}">
                <a16:creationId xmlns:a16="http://schemas.microsoft.com/office/drawing/2014/main" id="{0A4FBF21-C87D-456C-BF3E-0EBB2A6676D5}"/>
              </a:ext>
            </a:extLst>
          </p:cNvPr>
          <p:cNvSpPr>
            <a:spLocks noGrp="1"/>
          </p:cNvSpPr>
          <p:nvPr>
            <p:ph type="title" hasCustomPrompt="1"/>
          </p:nvPr>
        </p:nvSpPr>
        <p:spPr>
          <a:xfrm>
            <a:off x="7524007" y="475805"/>
            <a:ext cx="9335990" cy="1007574"/>
          </a:xfrm>
          <a:noFill/>
        </p:spPr>
        <p:txBody>
          <a:bodyPr wrap="none" lIns="108000" tIns="36000" rIns="108000" bIns="36000" rtlCol="0">
            <a:spAutoFit/>
          </a:bodyPr>
          <a:lstStyle>
            <a:lvl1pPr>
              <a:defRPr lang="en-GB" sz="6750" b="1" spc="300">
                <a:solidFill>
                  <a:schemeClr val="accent1"/>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6" name="Text Placeholder 6">
            <a:extLst>
              <a:ext uri="{FF2B5EF4-FFF2-40B4-BE49-F238E27FC236}">
                <a16:creationId xmlns:a16="http://schemas.microsoft.com/office/drawing/2014/main" id="{2D7E8D18-6F4B-4648-9FC1-027A1E259B57}"/>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3597638922"/>
      </p:ext>
    </p:extLst>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8017"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11" name="Picture Placeholder 13"/>
          <p:cNvSpPr>
            <a:spLocks noGrp="1"/>
          </p:cNvSpPr>
          <p:nvPr>
            <p:ph type="pic" sz="quarter" idx="27"/>
          </p:nvPr>
        </p:nvSpPr>
        <p:spPr>
          <a:xfrm>
            <a:off x="2386983"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4" name="Title 4">
            <a:extLst>
              <a:ext uri="{FF2B5EF4-FFF2-40B4-BE49-F238E27FC236}">
                <a16:creationId xmlns:a16="http://schemas.microsoft.com/office/drawing/2014/main" id="{927ED93A-617D-4129-8DD3-8FB10B9D706D}"/>
              </a:ext>
            </a:extLst>
          </p:cNvPr>
          <p:cNvSpPr>
            <a:spLocks noGrp="1"/>
          </p:cNvSpPr>
          <p:nvPr>
            <p:ph type="title" hasCustomPrompt="1"/>
          </p:nvPr>
        </p:nvSpPr>
        <p:spPr>
          <a:xfrm>
            <a:off x="7524007" y="475805"/>
            <a:ext cx="9335990" cy="1007574"/>
          </a:xfrm>
          <a:noFill/>
        </p:spPr>
        <p:txBody>
          <a:bodyPr wrap="none" lIns="108000" tIns="36000" rIns="108000" bIns="36000" rtlCol="0">
            <a:spAutoFit/>
          </a:bodyPr>
          <a:lstStyle>
            <a:lvl1pPr>
              <a:defRPr lang="en-GB" sz="6750" b="1" spc="300">
                <a:solidFill>
                  <a:schemeClr val="accent1"/>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5" name="Text Placeholder 6">
            <a:extLst>
              <a:ext uri="{FF2B5EF4-FFF2-40B4-BE49-F238E27FC236}">
                <a16:creationId xmlns:a16="http://schemas.microsoft.com/office/drawing/2014/main" id="{D4850B26-049F-44E6-B629-A2196877C789}"/>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2688271516"/>
      </p:ext>
    </p:extLst>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0A829F-BAE7-45FD-90BA-F1E928B6EB8E}"/>
              </a:ext>
            </a:extLst>
          </p:cNvPr>
          <p:cNvGrpSpPr/>
          <p:nvPr/>
        </p:nvGrpSpPr>
        <p:grpSpPr>
          <a:xfrm>
            <a:off x="12246847" y="-3998390"/>
            <a:ext cx="12137153" cy="14863615"/>
            <a:chOff x="25760358" y="4612685"/>
            <a:chExt cx="2190751" cy="2682877"/>
          </a:xfrm>
        </p:grpSpPr>
        <p:sp>
          <p:nvSpPr>
            <p:cNvPr id="4"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6"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Title 9">
            <a:extLst>
              <a:ext uri="{FF2B5EF4-FFF2-40B4-BE49-F238E27FC236}">
                <a16:creationId xmlns:a16="http://schemas.microsoft.com/office/drawing/2014/main" id="{CBD4BB5C-F42C-46ED-82CC-7B3F0E8F3EB2}"/>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5" name="Text Placeholder 11">
            <a:extLst>
              <a:ext uri="{FF2B5EF4-FFF2-40B4-BE49-F238E27FC236}">
                <a16:creationId xmlns:a16="http://schemas.microsoft.com/office/drawing/2014/main" id="{F2885F32-0D7C-42C3-9E51-7C155BA3289E}"/>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7" name="Text Placeholder 14">
            <a:extLst>
              <a:ext uri="{FF2B5EF4-FFF2-40B4-BE49-F238E27FC236}">
                <a16:creationId xmlns:a16="http://schemas.microsoft.com/office/drawing/2014/main" id="{0930B56A-762B-424C-8997-F0F7639860AE}"/>
              </a:ext>
            </a:extLst>
          </p:cNvPr>
          <p:cNvSpPr>
            <a:spLocks noGrp="1"/>
          </p:cNvSpPr>
          <p:nvPr>
            <p:ph type="body" sz="quarter" idx="17" hasCustomPrompt="1"/>
          </p:nvPr>
        </p:nvSpPr>
        <p:spPr>
          <a:xfrm>
            <a:off x="1676401" y="10182455"/>
            <a:ext cx="7554913"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9" name="Text Placeholder 18">
            <a:extLst>
              <a:ext uri="{FF2B5EF4-FFF2-40B4-BE49-F238E27FC236}">
                <a16:creationId xmlns:a16="http://schemas.microsoft.com/office/drawing/2014/main" id="{00232BCC-6880-4233-8773-35DD5ECC53F1}"/>
              </a:ext>
            </a:extLst>
          </p:cNvPr>
          <p:cNvSpPr>
            <a:spLocks noGrp="1"/>
          </p:cNvSpPr>
          <p:nvPr>
            <p:ph type="body" sz="quarter" idx="18" hasCustomPrompt="1"/>
          </p:nvPr>
        </p:nvSpPr>
        <p:spPr>
          <a:xfrm>
            <a:off x="1676400" y="10865224"/>
            <a:ext cx="7555136"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213280032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Basic layout with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24851374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CA6D-28E2-4D2C-A5AA-CB3E2A7733D2}"/>
              </a:ext>
            </a:extLst>
          </p:cNvPr>
          <p:cNvSpPr>
            <a:spLocks noChangeArrowheads="1"/>
          </p:cNvSpPr>
          <p:nvPr/>
        </p:nvSpPr>
        <p:spPr bwMode="auto">
          <a:xfrm>
            <a:off x="1" y="-148687"/>
            <a:ext cx="24384000" cy="13911292"/>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nvGrpSpPr>
          <p:cNvPr id="18" name="Group 17">
            <a:extLst>
              <a:ext uri="{FF2B5EF4-FFF2-40B4-BE49-F238E27FC236}">
                <a16:creationId xmlns:a16="http://schemas.microsoft.com/office/drawing/2014/main" id="{0FB10666-497F-4A53-909B-3316F8302B26}"/>
              </a:ext>
            </a:extLst>
          </p:cNvPr>
          <p:cNvGrpSpPr/>
          <p:nvPr/>
        </p:nvGrpSpPr>
        <p:grpSpPr>
          <a:xfrm>
            <a:off x="9027381" y="9127482"/>
            <a:ext cx="13955716" cy="1993251"/>
            <a:chOff x="9027381" y="9127481"/>
            <a:chExt cx="13955716" cy="1993251"/>
          </a:xfrm>
        </p:grpSpPr>
        <p:sp>
          <p:nvSpPr>
            <p:cNvPr id="9" name="Freeform 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1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1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1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Freeform 13">
            <a:extLst>
              <a:ext uri="{FF2B5EF4-FFF2-40B4-BE49-F238E27FC236}">
                <a16:creationId xmlns:a16="http://schemas.microsoft.com/office/drawing/2014/main" id="{487D6587-53FD-4221-95D2-C8E5E5A39215}"/>
              </a:ext>
            </a:extLst>
          </p:cNvPr>
          <p:cNvSpPr>
            <a:spLocks noEditPoints="1"/>
          </p:cNvSpPr>
          <p:nvPr/>
        </p:nvSpPr>
        <p:spPr bwMode="auto">
          <a:xfrm>
            <a:off x="4460380" y="-1001667"/>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5" name="Freeform 14">
            <a:extLst>
              <a:ext uri="{FF2B5EF4-FFF2-40B4-BE49-F238E27FC236}">
                <a16:creationId xmlns:a16="http://schemas.microsoft.com/office/drawing/2014/main" id="{B88CDCF4-D633-4A80-B240-7EB93AA43FE4}"/>
              </a:ext>
            </a:extLst>
          </p:cNvPr>
          <p:cNvSpPr>
            <a:spLocks noEditPoints="1"/>
          </p:cNvSpPr>
          <p:nvPr/>
        </p:nvSpPr>
        <p:spPr bwMode="auto">
          <a:xfrm>
            <a:off x="2" y="-148687"/>
            <a:ext cx="17663812"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19043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3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63" presetClass="path" presetSubtype="0" decel="100000" fill="hold" nodeType="withEffect">
                                  <p:stCondLst>
                                    <p:cond delay="500"/>
                                  </p:stCondLst>
                                  <p:childTnLst>
                                    <p:animMotion origin="layout" path="M -0.01471 2.96296E-6 L -0.00019 2.96296E-6 " pathEditMode="relative" rAng="0" ptsTypes="AA">
                                      <p:cBhvr>
                                        <p:cTn id="17" dur="1000" fill="hold"/>
                                        <p:tgtEl>
                                          <p:spTgt spid="18"/>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with photo">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8044" y="0"/>
            <a:ext cx="14259409" cy="13716000"/>
          </a:xfrm>
          <a:prstGeom prst="rect">
            <a:avLst/>
          </a:pr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9">
            <a:extLst>
              <a:ext uri="{FF2B5EF4-FFF2-40B4-BE49-F238E27FC236}">
                <a16:creationId xmlns:a16="http://schemas.microsoft.com/office/drawing/2014/main" id="{993BA831-167E-4245-A080-E31BF98E7A03}"/>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2" name="Text Placeholder 11">
            <a:extLst>
              <a:ext uri="{FF2B5EF4-FFF2-40B4-BE49-F238E27FC236}">
                <a16:creationId xmlns:a16="http://schemas.microsoft.com/office/drawing/2014/main" id="{259E1796-0778-4719-BD92-B2AB6F600AC2}"/>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6" name="Text Placeholder 14">
            <a:extLst>
              <a:ext uri="{FF2B5EF4-FFF2-40B4-BE49-F238E27FC236}">
                <a16:creationId xmlns:a16="http://schemas.microsoft.com/office/drawing/2014/main" id="{873960D2-E9CC-4EA9-BD2F-20DB156F00FE}"/>
              </a:ext>
            </a:extLst>
          </p:cNvPr>
          <p:cNvSpPr>
            <a:spLocks noGrp="1"/>
          </p:cNvSpPr>
          <p:nvPr>
            <p:ph type="body" sz="quarter" idx="17" hasCustomPrompt="1"/>
          </p:nvPr>
        </p:nvSpPr>
        <p:spPr>
          <a:xfrm>
            <a:off x="1676400" y="10182455"/>
            <a:ext cx="7554690"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7" name="Text Placeholder 18">
            <a:extLst>
              <a:ext uri="{FF2B5EF4-FFF2-40B4-BE49-F238E27FC236}">
                <a16:creationId xmlns:a16="http://schemas.microsoft.com/office/drawing/2014/main" id="{156E43C5-710C-4DB3-9C4A-D651B8D277B2}"/>
              </a:ext>
            </a:extLst>
          </p:cNvPr>
          <p:cNvSpPr>
            <a:spLocks noGrp="1"/>
          </p:cNvSpPr>
          <p:nvPr>
            <p:ph type="body" sz="quarter" idx="18" hasCustomPrompt="1"/>
          </p:nvPr>
        </p:nvSpPr>
        <p:spPr>
          <a:xfrm>
            <a:off x="1676401" y="10865224"/>
            <a:ext cx="7554912"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1023646702"/>
      </p:ext>
    </p:extLst>
  </p:cSld>
  <p:clrMapOvr>
    <a:masterClrMapping/>
  </p:clrMapOv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Desktop feature">
    <p:spTree>
      <p:nvGrpSpPr>
        <p:cNvPr id="1" name=""/>
        <p:cNvGrpSpPr/>
        <p:nvPr/>
      </p:nvGrpSpPr>
      <p:grpSpPr>
        <a:xfrm>
          <a:off x="0" y="0"/>
          <a:ext cx="0" cy="0"/>
          <a:chOff x="0" y="0"/>
          <a:chExt cx="0" cy="0"/>
        </a:xfrm>
      </p:grpSpPr>
      <p:sp>
        <p:nvSpPr>
          <p:cNvPr id="8" name="Freeform 72">
            <a:extLst>
              <a:ext uri="{FF2B5EF4-FFF2-40B4-BE49-F238E27FC236}">
                <a16:creationId xmlns:a16="http://schemas.microsoft.com/office/drawing/2014/main" id="{F068E42D-931B-442D-8860-A7EF2021F563}"/>
              </a:ext>
            </a:extLst>
          </p:cNvPr>
          <p:cNvSpPr>
            <a:spLocks/>
          </p:cNvSpPr>
          <p:nvPr/>
        </p:nvSpPr>
        <p:spPr bwMode="auto">
          <a:xfrm>
            <a:off x="6763528"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a:extLst>
              <a:ext uri="{FF2B5EF4-FFF2-40B4-BE49-F238E27FC236}">
                <a16:creationId xmlns:a16="http://schemas.microsoft.com/office/drawing/2014/main" id="{7D08A892-242B-43D9-A5B7-4EA0117B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10" y="2263798"/>
            <a:ext cx="12441382" cy="13596360"/>
          </a:xfrm>
          <a:prstGeom prst="rect">
            <a:avLst/>
          </a:prstGeom>
        </p:spPr>
      </p:pic>
      <p:sp>
        <p:nvSpPr>
          <p:cNvPr id="3" name="Picture Placeholder 2">
            <a:extLst>
              <a:ext uri="{FF2B5EF4-FFF2-40B4-BE49-F238E27FC236}">
                <a16:creationId xmlns:a16="http://schemas.microsoft.com/office/drawing/2014/main" id="{57921CEA-B074-4EDF-8113-0F90F6CCE506}"/>
              </a:ext>
            </a:extLst>
          </p:cNvPr>
          <p:cNvSpPr>
            <a:spLocks noGrp="1"/>
          </p:cNvSpPr>
          <p:nvPr>
            <p:ph type="pic" sz="quarter" idx="11"/>
          </p:nvPr>
        </p:nvSpPr>
        <p:spPr>
          <a:xfrm>
            <a:off x="6763529" y="3022552"/>
            <a:ext cx="10745819" cy="6423120"/>
          </a:xfrm>
          <a:solidFill>
            <a:schemeClr val="bg1">
              <a:lumMod val="95000"/>
            </a:schemeClr>
          </a:solidFill>
          <a:effectLst/>
        </p:spPr>
        <p:txBody>
          <a:bodyPr vert="horz" lIns="182843" tIns="91422" rIns="182843" bIns="91422" rtlCol="0">
            <a:normAutofit/>
          </a:bodyPr>
          <a:lstStyle>
            <a:lvl1pPr>
              <a:defRPr lang="en-GB" sz="260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9" name="Freeform 73">
            <a:extLst>
              <a:ext uri="{FF2B5EF4-FFF2-40B4-BE49-F238E27FC236}">
                <a16:creationId xmlns:a16="http://schemas.microsoft.com/office/drawing/2014/main" id="{8A2B7459-B474-4B89-9DD0-EFABD0582FC3}"/>
              </a:ext>
            </a:extLst>
          </p:cNvPr>
          <p:cNvSpPr>
            <a:spLocks/>
          </p:cNvSpPr>
          <p:nvPr/>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7">
            <a:extLst>
              <a:ext uri="{FF2B5EF4-FFF2-40B4-BE49-F238E27FC236}">
                <a16:creationId xmlns:a16="http://schemas.microsoft.com/office/drawing/2014/main" id="{5240798D-284C-4D82-9F6C-A37A39D0FC96}"/>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79">
            <a:extLst>
              <a:ext uri="{FF2B5EF4-FFF2-40B4-BE49-F238E27FC236}">
                <a16:creationId xmlns:a16="http://schemas.microsoft.com/office/drawing/2014/main" id="{41185350-B434-4245-BD82-914DC460C25C}"/>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4" name="Freeform 80">
            <a:extLst>
              <a:ext uri="{FF2B5EF4-FFF2-40B4-BE49-F238E27FC236}">
                <a16:creationId xmlns:a16="http://schemas.microsoft.com/office/drawing/2014/main" id="{F9A990CA-0EAE-4873-8C60-E102946D699F}"/>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11945415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798095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Mobile feature">
    <p:spTree>
      <p:nvGrpSpPr>
        <p:cNvPr id="1" name=""/>
        <p:cNvGrpSpPr/>
        <p:nvPr/>
      </p:nvGrpSpPr>
      <p:grpSpPr>
        <a:xfrm>
          <a:off x="0" y="0"/>
          <a:ext cx="0" cy="0"/>
          <a:chOff x="0" y="0"/>
          <a:chExt cx="0" cy="0"/>
        </a:xfrm>
      </p:grpSpPr>
      <p:sp>
        <p:nvSpPr>
          <p:cNvPr id="9" name="Freeform 72">
            <a:extLst>
              <a:ext uri="{FF2B5EF4-FFF2-40B4-BE49-F238E27FC236}">
                <a16:creationId xmlns:a16="http://schemas.microsoft.com/office/drawing/2014/main" id="{6CEE828A-85A7-421A-AD4E-115919888070}"/>
              </a:ext>
            </a:extLst>
          </p:cNvPr>
          <p:cNvSpPr>
            <a:spLocks/>
          </p:cNvSpPr>
          <p:nvPr/>
        </p:nvSpPr>
        <p:spPr bwMode="auto">
          <a:xfrm>
            <a:off x="7948092"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a:extLst>
              <a:ext uri="{FF2B5EF4-FFF2-40B4-BE49-F238E27FC236}">
                <a16:creationId xmlns:a16="http://schemas.microsoft.com/office/drawing/2014/main" id="{157487BD-D014-4270-82ED-5D68346022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323" y="3074289"/>
            <a:ext cx="4586918" cy="8963258"/>
          </a:xfrm>
          <a:prstGeom prst="rect">
            <a:avLst/>
          </a:prstGeom>
        </p:spPr>
      </p:pic>
      <p:sp>
        <p:nvSpPr>
          <p:cNvPr id="8" name="Picture Placeholder 2">
            <a:extLst>
              <a:ext uri="{FF2B5EF4-FFF2-40B4-BE49-F238E27FC236}">
                <a16:creationId xmlns:a16="http://schemas.microsoft.com/office/drawing/2014/main" id="{1D1D6D98-C216-44DE-AD41-343546C191B9}"/>
              </a:ext>
            </a:extLst>
          </p:cNvPr>
          <p:cNvSpPr>
            <a:spLocks noGrp="1"/>
          </p:cNvSpPr>
          <p:nvPr>
            <p:ph type="pic" sz="quarter" idx="29"/>
          </p:nvPr>
        </p:nvSpPr>
        <p:spPr>
          <a:xfrm>
            <a:off x="10347115" y="4251529"/>
            <a:ext cx="3726809" cy="6523629"/>
          </a:xfrm>
          <a:solidFill>
            <a:schemeClr val="bg1">
              <a:lumMod val="95000"/>
            </a:schemeClr>
          </a:solidFill>
          <a:effectLst/>
        </p:spPr>
        <p:txBody>
          <a:bodyPr vert="horz" lIns="182843" tIns="91422" rIns="182843" bIns="91422" rtlCol="0">
            <a:normAutofit/>
          </a:bodyPr>
          <a:lstStyle>
            <a:lvl1pPr>
              <a:defRPr lang="en-GB" sz="2600" dirty="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10" name="Freeform 73">
            <a:extLst>
              <a:ext uri="{FF2B5EF4-FFF2-40B4-BE49-F238E27FC236}">
                <a16:creationId xmlns:a16="http://schemas.microsoft.com/office/drawing/2014/main" id="{8C67A078-B26C-4D8E-8E28-37EB97A56B0F}"/>
              </a:ext>
            </a:extLst>
          </p:cNvPr>
          <p:cNvSpPr>
            <a:spLocks/>
          </p:cNvSpPr>
          <p:nvPr/>
        </p:nvSpPr>
        <p:spPr bwMode="auto">
          <a:xfrm>
            <a:off x="16567081" y="651040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7">
            <a:extLst>
              <a:ext uri="{FF2B5EF4-FFF2-40B4-BE49-F238E27FC236}">
                <a16:creationId xmlns:a16="http://schemas.microsoft.com/office/drawing/2014/main" id="{989A95CB-F082-45DF-A02E-786FF1E06290}"/>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9">
            <a:extLst>
              <a:ext uri="{FF2B5EF4-FFF2-40B4-BE49-F238E27FC236}">
                <a16:creationId xmlns:a16="http://schemas.microsoft.com/office/drawing/2014/main" id="{218C9C41-0B79-4AD3-97E7-F3EFC2E2374D}"/>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80">
            <a:extLst>
              <a:ext uri="{FF2B5EF4-FFF2-40B4-BE49-F238E27FC236}">
                <a16:creationId xmlns:a16="http://schemas.microsoft.com/office/drawing/2014/main" id="{753B3840-7100-4531-B41C-2DE717FCF3F8}"/>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375072319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Key message">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C00F91-C60C-4B67-A0C4-B0C240B78FCE}"/>
              </a:ext>
            </a:extLst>
          </p:cNvPr>
          <p:cNvSpPr/>
          <p:nvPr/>
        </p:nvSpPr>
        <p:spPr>
          <a:xfrm rot="1748091">
            <a:off x="9985672" y="2621058"/>
            <a:ext cx="19919674" cy="4832805"/>
          </a:xfrm>
          <a:prstGeom prst="parallelogram">
            <a:avLst>
              <a:gd name="adj" fmla="val 56558"/>
            </a:avLst>
          </a:prstGeom>
          <a:solidFill>
            <a:schemeClr val="accent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5" name="Parallelogram 4">
            <a:extLst>
              <a:ext uri="{FF2B5EF4-FFF2-40B4-BE49-F238E27FC236}">
                <a16:creationId xmlns:a16="http://schemas.microsoft.com/office/drawing/2014/main" id="{589BD1EF-6ED3-4B23-B114-477FD33FFED2}"/>
              </a:ext>
            </a:extLst>
          </p:cNvPr>
          <p:cNvSpPr/>
          <p:nvPr/>
        </p:nvSpPr>
        <p:spPr>
          <a:xfrm rot="16200000">
            <a:off x="7130492" y="5621174"/>
            <a:ext cx="10661905" cy="4832805"/>
          </a:xfrm>
          <a:prstGeom prst="parallelogram">
            <a:avLst>
              <a:gd name="adj" fmla="val 56558"/>
            </a:avLst>
          </a:prstGeom>
          <a:solidFill>
            <a:schemeClr val="bg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3" name="Text Placeholder 2">
            <a:extLst>
              <a:ext uri="{FF2B5EF4-FFF2-40B4-BE49-F238E27FC236}">
                <a16:creationId xmlns:a16="http://schemas.microsoft.com/office/drawing/2014/main" id="{68FC4935-9387-4E11-AFF6-C95F90F92634}"/>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13" name="Text Placeholder 12">
            <a:extLst>
              <a:ext uri="{FF2B5EF4-FFF2-40B4-BE49-F238E27FC236}">
                <a16:creationId xmlns:a16="http://schemas.microsoft.com/office/drawing/2014/main" id="{FB68CDDF-3848-41A8-B46A-7CE2B38FEFC6}"/>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15" name="Text Placeholder 14">
            <a:extLst>
              <a:ext uri="{FF2B5EF4-FFF2-40B4-BE49-F238E27FC236}">
                <a16:creationId xmlns:a16="http://schemas.microsoft.com/office/drawing/2014/main" id="{30F2ACC1-9882-4027-B3A1-B48661CF15AF}"/>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69472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3">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13">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15">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3"/>
                        </p:tgtEl>
                        <p:attrNameLst>
                          <p:attrName>ppt_x</p:attrName>
                          <p:attrName>ppt_y</p:attrName>
                        </p:attrNameLst>
                      </p:cBhvr>
                      <p:rCtr x="723" y="0"/>
                    </p:animMotion>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3"/>
                        </p:tgtEl>
                        <p:attrNameLst>
                          <p:attrName>ppt_x</p:attrName>
                          <p:attrName>ppt_y</p:attrName>
                        </p:attrNameLst>
                      </p:cBhvr>
                      <p:rCtr x="723" y="0"/>
                    </p:animMotion>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5"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5"/>
                        </p:tgtEl>
                        <p:attrNameLst>
                          <p:attrName>ppt_x</p:attrName>
                          <p:attrName>ppt_y</p:attrName>
                        </p:attrNameLst>
                      </p:cBhvr>
                      <p:rCtr x="723" y="0"/>
                    </p:animMotion>
                  </p:childTnLst>
                </p:cTn>
              </p:par>
            </p:tnLst>
          </p:tmpl>
        </p:tmplLst>
      </p:bldP>
    </p:bld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Key message with photo">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A764DCD-D6C9-4972-824B-D0D5FEE51AA4}"/>
              </a:ext>
            </a:extLst>
          </p:cNvPr>
          <p:cNvSpPr>
            <a:spLocks noGrp="1"/>
          </p:cNvSpPr>
          <p:nvPr>
            <p:ph type="pic" sz="quarter" idx="18"/>
          </p:nvPr>
        </p:nvSpPr>
        <p:spPr>
          <a:xfrm>
            <a:off x="10069362" y="-591553"/>
            <a:ext cx="19752293" cy="11258024"/>
          </a:xfrm>
          <a:custGeom>
            <a:avLst/>
            <a:gdLst>
              <a:gd name="connsiteX0" fmla="*/ 4740437 w 19752293"/>
              <a:gd name="connsiteY0" fmla="*/ 0 h 11258024"/>
              <a:gd name="connsiteX1" fmla="*/ 19752293 w 19752293"/>
              <a:gd name="connsiteY1" fmla="*/ 8367456 h 11258024"/>
              <a:gd name="connsiteX2" fmla="*/ 15011857 w 19752293"/>
              <a:gd name="connsiteY2" fmla="*/ 11258024 h 11258024"/>
              <a:gd name="connsiteX3" fmla="*/ 0 w 19752293"/>
              <a:gd name="connsiteY3" fmla="*/ 2890569 h 11258024"/>
            </a:gdLst>
            <a:ahLst/>
            <a:cxnLst>
              <a:cxn ang="0">
                <a:pos x="connsiteX0" y="connsiteY0"/>
              </a:cxn>
              <a:cxn ang="0">
                <a:pos x="connsiteX1" y="connsiteY1"/>
              </a:cxn>
              <a:cxn ang="0">
                <a:pos x="connsiteX2" y="connsiteY2"/>
              </a:cxn>
              <a:cxn ang="0">
                <a:pos x="connsiteX3" y="connsiteY3"/>
              </a:cxn>
            </a:cxnLst>
            <a:rect l="l" t="t" r="r" b="b"/>
            <a:pathLst>
              <a:path w="19752293" h="11258024">
                <a:moveTo>
                  <a:pt x="4740437" y="0"/>
                </a:moveTo>
                <a:lnTo>
                  <a:pt x="19752293" y="8367456"/>
                </a:lnTo>
                <a:lnTo>
                  <a:pt x="15011857" y="11258024"/>
                </a:lnTo>
                <a:lnTo>
                  <a:pt x="0" y="2890569"/>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2" name="Picture Placeholder 21">
            <a:extLst>
              <a:ext uri="{FF2B5EF4-FFF2-40B4-BE49-F238E27FC236}">
                <a16:creationId xmlns:a16="http://schemas.microsoft.com/office/drawing/2014/main" id="{2F6761C3-F330-4652-B731-0AC518E0C2B2}"/>
              </a:ext>
            </a:extLst>
          </p:cNvPr>
          <p:cNvSpPr>
            <a:spLocks noGrp="1"/>
          </p:cNvSpPr>
          <p:nvPr>
            <p:ph type="pic" sz="quarter" idx="17"/>
          </p:nvPr>
        </p:nvSpPr>
        <p:spPr>
          <a:xfrm>
            <a:off x="10045040" y="2706625"/>
            <a:ext cx="4832805" cy="10661903"/>
          </a:xfrm>
          <a:custGeom>
            <a:avLst/>
            <a:gdLst>
              <a:gd name="connsiteX0" fmla="*/ 0 w 4832804"/>
              <a:gd name="connsiteY0" fmla="*/ 0 h 10661904"/>
              <a:gd name="connsiteX1" fmla="*/ 4832804 w 4832804"/>
              <a:gd name="connsiteY1" fmla="*/ 2733337 h 10661904"/>
              <a:gd name="connsiteX2" fmla="*/ 4832804 w 4832804"/>
              <a:gd name="connsiteY2" fmla="*/ 10661904 h 10661904"/>
              <a:gd name="connsiteX3" fmla="*/ 0 w 4832804"/>
              <a:gd name="connsiteY3" fmla="*/ 7928568 h 10661904"/>
            </a:gdLst>
            <a:ahLst/>
            <a:cxnLst>
              <a:cxn ang="0">
                <a:pos x="connsiteX0" y="connsiteY0"/>
              </a:cxn>
              <a:cxn ang="0">
                <a:pos x="connsiteX1" y="connsiteY1"/>
              </a:cxn>
              <a:cxn ang="0">
                <a:pos x="connsiteX2" y="connsiteY2"/>
              </a:cxn>
              <a:cxn ang="0">
                <a:pos x="connsiteX3" y="connsiteY3"/>
              </a:cxn>
            </a:cxnLst>
            <a:rect l="l" t="t" r="r" b="b"/>
            <a:pathLst>
              <a:path w="4832804" h="10661904">
                <a:moveTo>
                  <a:pt x="0" y="0"/>
                </a:moveTo>
                <a:lnTo>
                  <a:pt x="4832804" y="2733337"/>
                </a:lnTo>
                <a:lnTo>
                  <a:pt x="4832804" y="10661904"/>
                </a:lnTo>
                <a:lnTo>
                  <a:pt x="0" y="7928568"/>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8" name="Text Placeholder 2">
            <a:extLst>
              <a:ext uri="{FF2B5EF4-FFF2-40B4-BE49-F238E27FC236}">
                <a16:creationId xmlns:a16="http://schemas.microsoft.com/office/drawing/2014/main" id="{28F69F49-8E3F-43E9-B0DA-1CCF72A84BB5}"/>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29" name="Text Placeholder 12">
            <a:extLst>
              <a:ext uri="{FF2B5EF4-FFF2-40B4-BE49-F238E27FC236}">
                <a16:creationId xmlns:a16="http://schemas.microsoft.com/office/drawing/2014/main" id="{F4FA9FE3-1FE6-43B0-89F8-4A597F3653EB}"/>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30" name="Text Placeholder 14">
            <a:extLst>
              <a:ext uri="{FF2B5EF4-FFF2-40B4-BE49-F238E27FC236}">
                <a16:creationId xmlns:a16="http://schemas.microsoft.com/office/drawing/2014/main" id="{8A3FAC50-832B-4F83-ADF8-F11A588A34B6}"/>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111343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28">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29">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1000"/>
                                        <p:tgtEl>
                                          <p:spTgt spid="30">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30">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28"/>
                        </p:tgtEl>
                        <p:attrNameLst>
                          <p:attrName>ppt_x</p:attrName>
                          <p:attrName>ppt_y</p:attrName>
                        </p:attrNameLst>
                      </p:cBhvr>
                      <p:rCtr x="723" y="0"/>
                    </p:animMotion>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29"/>
                        </p:tgtEl>
                        <p:attrNameLst>
                          <p:attrName>ppt_x</p:attrName>
                          <p:attrName>ppt_y</p:attrName>
                        </p:attrNameLst>
                      </p:cBhvr>
                      <p:rCtr x="723" y="0"/>
                    </p:animMotion>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30"/>
                        </p:tgtEl>
                        <p:attrNameLst>
                          <p:attrName>ppt_x</p:attrName>
                          <p:attrName>ppt_y</p:attrName>
                        </p:attrNameLst>
                      </p:cBhvr>
                      <p:rCtr x="723" y="0"/>
                    </p:animMotion>
                  </p:childTnLst>
                </p:cTn>
              </p:par>
            </p:tnLst>
          </p:tmpl>
        </p:tmplLst>
      </p:bldP>
    </p:bld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92001"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7" name="Title 4">
            <a:extLst>
              <a:ext uri="{FF2B5EF4-FFF2-40B4-BE49-F238E27FC236}">
                <a16:creationId xmlns:a16="http://schemas.microsoft.com/office/drawing/2014/main" id="{CCC74CB3-FAC2-46B9-A8DE-33D66F45F38C}"/>
              </a:ext>
            </a:extLst>
          </p:cNvPr>
          <p:cNvSpPr>
            <a:spLocks noGrp="1"/>
          </p:cNvSpPr>
          <p:nvPr>
            <p:ph type="title" hasCustomPrompt="1"/>
          </p:nvPr>
        </p:nvSpPr>
        <p:spPr>
          <a:xfrm>
            <a:off x="14500835" y="1840425"/>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8" name="Text Placeholder 6">
            <a:extLst>
              <a:ext uri="{FF2B5EF4-FFF2-40B4-BE49-F238E27FC236}">
                <a16:creationId xmlns:a16="http://schemas.microsoft.com/office/drawing/2014/main" id="{488127BC-3919-4820-91A6-7BF9956FEFAC}"/>
              </a:ext>
            </a:extLst>
          </p:cNvPr>
          <p:cNvSpPr>
            <a:spLocks noGrp="1"/>
          </p:cNvSpPr>
          <p:nvPr>
            <p:ph type="body" sz="quarter" idx="10" hasCustomPrompt="1"/>
          </p:nvPr>
        </p:nvSpPr>
        <p:spPr>
          <a:xfrm>
            <a:off x="15527200" y="261557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3981152606"/>
      </p:ext>
    </p:extLst>
  </p:cSld>
  <p:clrMapOvr>
    <a:masterClrMapping/>
  </p:clrMapOvr>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Righ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91999" y="0"/>
            <a:ext cx="12192001"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 name="Title 4">
            <a:extLst>
              <a:ext uri="{FF2B5EF4-FFF2-40B4-BE49-F238E27FC236}">
                <a16:creationId xmlns:a16="http://schemas.microsoft.com/office/drawing/2014/main" id="{BEAC3C91-621F-46EF-BAE8-71E2EB5A639B}"/>
              </a:ext>
            </a:extLst>
          </p:cNvPr>
          <p:cNvSpPr>
            <a:spLocks noGrp="1"/>
          </p:cNvSpPr>
          <p:nvPr>
            <p:ph type="title" hasCustomPrompt="1"/>
          </p:nvPr>
        </p:nvSpPr>
        <p:spPr>
          <a:xfrm>
            <a:off x="2946144" y="1840425"/>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4" name="Text Placeholder 6">
            <a:extLst>
              <a:ext uri="{FF2B5EF4-FFF2-40B4-BE49-F238E27FC236}">
                <a16:creationId xmlns:a16="http://schemas.microsoft.com/office/drawing/2014/main" id="{4FCD706B-0476-4299-9883-85B466EF2216}"/>
              </a:ext>
            </a:extLst>
          </p:cNvPr>
          <p:cNvSpPr>
            <a:spLocks noGrp="1"/>
          </p:cNvSpPr>
          <p:nvPr>
            <p:ph type="body" sz="quarter" idx="10" hasCustomPrompt="1"/>
          </p:nvPr>
        </p:nvSpPr>
        <p:spPr>
          <a:xfrm>
            <a:off x="3972509" y="261557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18929207"/>
      </p:ext>
    </p:extLst>
  </p:cSld>
  <p:clrMapOvr>
    <a:masterClrMapping/>
  </p:clrMapOvr>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43575"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1" name="Picture Placeholder 13"/>
          <p:cNvSpPr>
            <a:spLocks noGrp="1"/>
          </p:cNvSpPr>
          <p:nvPr>
            <p:ph type="pic" sz="quarter" idx="19"/>
          </p:nvPr>
        </p:nvSpPr>
        <p:spPr>
          <a:xfrm>
            <a:off x="12401138"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2" name="Picture Placeholder 13"/>
          <p:cNvSpPr>
            <a:spLocks noGrp="1"/>
          </p:cNvSpPr>
          <p:nvPr>
            <p:ph type="pic" sz="quarter" idx="20"/>
          </p:nvPr>
        </p:nvSpPr>
        <p:spPr>
          <a:xfrm>
            <a:off x="7158701"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3" name="Picture Placeholder 13"/>
          <p:cNvSpPr>
            <a:spLocks noGrp="1"/>
          </p:cNvSpPr>
          <p:nvPr>
            <p:ph type="pic" sz="quarter" idx="21"/>
          </p:nvPr>
        </p:nvSpPr>
        <p:spPr>
          <a:xfrm>
            <a:off x="1916264"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4" name="Picture Placeholder 13"/>
          <p:cNvSpPr>
            <a:spLocks noGrp="1"/>
          </p:cNvSpPr>
          <p:nvPr>
            <p:ph type="pic" sz="quarter" idx="22"/>
          </p:nvPr>
        </p:nvSpPr>
        <p:spPr>
          <a:xfrm>
            <a:off x="17643575"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5" name="Picture Placeholder 13"/>
          <p:cNvSpPr>
            <a:spLocks noGrp="1"/>
          </p:cNvSpPr>
          <p:nvPr>
            <p:ph type="pic" sz="quarter" idx="23"/>
          </p:nvPr>
        </p:nvSpPr>
        <p:spPr>
          <a:xfrm>
            <a:off x="12401138"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6" name="Picture Placeholder 13"/>
          <p:cNvSpPr>
            <a:spLocks noGrp="1"/>
          </p:cNvSpPr>
          <p:nvPr>
            <p:ph type="pic" sz="quarter" idx="24"/>
          </p:nvPr>
        </p:nvSpPr>
        <p:spPr>
          <a:xfrm>
            <a:off x="7158701"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7" name="Picture Placeholder 13"/>
          <p:cNvSpPr>
            <a:spLocks noGrp="1"/>
          </p:cNvSpPr>
          <p:nvPr>
            <p:ph type="pic" sz="quarter" idx="25"/>
          </p:nvPr>
        </p:nvSpPr>
        <p:spPr>
          <a:xfrm>
            <a:off x="1916264"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4">
            <a:extLst>
              <a:ext uri="{FF2B5EF4-FFF2-40B4-BE49-F238E27FC236}">
                <a16:creationId xmlns:a16="http://schemas.microsoft.com/office/drawing/2014/main" id="{0EE2856E-A5BF-43DE-AD51-A41FF09718CA}"/>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11" name="Text Placeholder 6">
            <a:extLst>
              <a:ext uri="{FF2B5EF4-FFF2-40B4-BE49-F238E27FC236}">
                <a16:creationId xmlns:a16="http://schemas.microsoft.com/office/drawing/2014/main" id="{A0B16CAB-F510-4154-9A28-66ACF95867CC}"/>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1661495425"/>
      </p:ext>
    </p:extLst>
  </p:cSld>
  <p:clrMapOvr>
    <a:masterClrMapping/>
  </p:clrMapOvr>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203283"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7" name="Picture Placeholder 13"/>
          <p:cNvSpPr>
            <a:spLocks noGrp="1"/>
          </p:cNvSpPr>
          <p:nvPr>
            <p:ph type="pic" sz="quarter" idx="26"/>
          </p:nvPr>
        </p:nvSpPr>
        <p:spPr>
          <a:xfrm>
            <a:off x="216390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8" name="Picture Placeholder 13"/>
          <p:cNvSpPr>
            <a:spLocks noGrp="1"/>
          </p:cNvSpPr>
          <p:nvPr>
            <p:ph type="pic" sz="quarter" idx="27"/>
          </p:nvPr>
        </p:nvSpPr>
        <p:spPr>
          <a:xfrm>
            <a:off x="918359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5" name="Title 4">
            <a:extLst>
              <a:ext uri="{FF2B5EF4-FFF2-40B4-BE49-F238E27FC236}">
                <a16:creationId xmlns:a16="http://schemas.microsoft.com/office/drawing/2014/main" id="{0A4FBF21-C87D-456C-BF3E-0EBB2A6676D5}"/>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6" name="Text Placeholder 6">
            <a:extLst>
              <a:ext uri="{FF2B5EF4-FFF2-40B4-BE49-F238E27FC236}">
                <a16:creationId xmlns:a16="http://schemas.microsoft.com/office/drawing/2014/main" id="{2D7E8D18-6F4B-4648-9FC1-027A1E259B57}"/>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772524551"/>
      </p:ext>
    </p:extLst>
  </p:cSld>
  <p:clrMapOvr>
    <a:masterClrMapping/>
  </p:clrMapOvr>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8017"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11" name="Picture Placeholder 13"/>
          <p:cNvSpPr>
            <a:spLocks noGrp="1"/>
          </p:cNvSpPr>
          <p:nvPr>
            <p:ph type="pic" sz="quarter" idx="27"/>
          </p:nvPr>
        </p:nvSpPr>
        <p:spPr>
          <a:xfrm>
            <a:off x="2386983"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4" name="Title 4">
            <a:extLst>
              <a:ext uri="{FF2B5EF4-FFF2-40B4-BE49-F238E27FC236}">
                <a16:creationId xmlns:a16="http://schemas.microsoft.com/office/drawing/2014/main" id="{927ED93A-617D-4129-8DD3-8FB10B9D706D}"/>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5" name="Text Placeholder 6">
            <a:extLst>
              <a:ext uri="{FF2B5EF4-FFF2-40B4-BE49-F238E27FC236}">
                <a16:creationId xmlns:a16="http://schemas.microsoft.com/office/drawing/2014/main" id="{D4850B26-049F-44E6-B629-A2196877C789}"/>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452715100"/>
      </p:ext>
    </p:extLst>
  </p:cSld>
  <p:clrMapOvr>
    <a:masterClrMapping/>
  </p:clrMapOvr>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0A829F-BAE7-45FD-90BA-F1E928B6EB8E}"/>
              </a:ext>
            </a:extLst>
          </p:cNvPr>
          <p:cNvGrpSpPr/>
          <p:nvPr/>
        </p:nvGrpSpPr>
        <p:grpSpPr>
          <a:xfrm>
            <a:off x="12246847" y="-3998390"/>
            <a:ext cx="12137153" cy="14863615"/>
            <a:chOff x="25760358" y="4612685"/>
            <a:chExt cx="2190751" cy="2682877"/>
          </a:xfrm>
        </p:grpSpPr>
        <p:sp>
          <p:nvSpPr>
            <p:cNvPr id="4"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6"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Title 9">
            <a:extLst>
              <a:ext uri="{FF2B5EF4-FFF2-40B4-BE49-F238E27FC236}">
                <a16:creationId xmlns:a16="http://schemas.microsoft.com/office/drawing/2014/main" id="{CBD4BB5C-F42C-46ED-82CC-7B3F0E8F3EB2}"/>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5" name="Text Placeholder 11">
            <a:extLst>
              <a:ext uri="{FF2B5EF4-FFF2-40B4-BE49-F238E27FC236}">
                <a16:creationId xmlns:a16="http://schemas.microsoft.com/office/drawing/2014/main" id="{F2885F32-0D7C-42C3-9E51-7C155BA3289E}"/>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7" name="Text Placeholder 14">
            <a:extLst>
              <a:ext uri="{FF2B5EF4-FFF2-40B4-BE49-F238E27FC236}">
                <a16:creationId xmlns:a16="http://schemas.microsoft.com/office/drawing/2014/main" id="{0930B56A-762B-424C-8997-F0F7639860AE}"/>
              </a:ext>
            </a:extLst>
          </p:cNvPr>
          <p:cNvSpPr>
            <a:spLocks noGrp="1"/>
          </p:cNvSpPr>
          <p:nvPr>
            <p:ph type="body" sz="quarter" idx="17" hasCustomPrompt="1"/>
          </p:nvPr>
        </p:nvSpPr>
        <p:spPr>
          <a:xfrm>
            <a:off x="1676401" y="10182455"/>
            <a:ext cx="7554913"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9" name="Text Placeholder 18">
            <a:extLst>
              <a:ext uri="{FF2B5EF4-FFF2-40B4-BE49-F238E27FC236}">
                <a16:creationId xmlns:a16="http://schemas.microsoft.com/office/drawing/2014/main" id="{00232BCC-6880-4233-8773-35DD5ECC53F1}"/>
              </a:ext>
            </a:extLst>
          </p:cNvPr>
          <p:cNvSpPr>
            <a:spLocks noGrp="1"/>
          </p:cNvSpPr>
          <p:nvPr>
            <p:ph type="body" sz="quarter" idx="18" hasCustomPrompt="1"/>
          </p:nvPr>
        </p:nvSpPr>
        <p:spPr>
          <a:xfrm>
            <a:off x="1676400" y="10865224"/>
            <a:ext cx="7555136"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56535615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with photo">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8044" y="0"/>
            <a:ext cx="14259409" cy="13716000"/>
          </a:xfrm>
          <a:prstGeom prst="rect">
            <a:avLst/>
          </a:pr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9">
            <a:extLst>
              <a:ext uri="{FF2B5EF4-FFF2-40B4-BE49-F238E27FC236}">
                <a16:creationId xmlns:a16="http://schemas.microsoft.com/office/drawing/2014/main" id="{993BA831-167E-4245-A080-E31BF98E7A03}"/>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2" name="Text Placeholder 11">
            <a:extLst>
              <a:ext uri="{FF2B5EF4-FFF2-40B4-BE49-F238E27FC236}">
                <a16:creationId xmlns:a16="http://schemas.microsoft.com/office/drawing/2014/main" id="{259E1796-0778-4719-BD92-B2AB6F600AC2}"/>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6" name="Text Placeholder 14">
            <a:extLst>
              <a:ext uri="{FF2B5EF4-FFF2-40B4-BE49-F238E27FC236}">
                <a16:creationId xmlns:a16="http://schemas.microsoft.com/office/drawing/2014/main" id="{873960D2-E9CC-4EA9-BD2F-20DB156F00FE}"/>
              </a:ext>
            </a:extLst>
          </p:cNvPr>
          <p:cNvSpPr>
            <a:spLocks noGrp="1"/>
          </p:cNvSpPr>
          <p:nvPr>
            <p:ph type="body" sz="quarter" idx="17" hasCustomPrompt="1"/>
          </p:nvPr>
        </p:nvSpPr>
        <p:spPr>
          <a:xfrm>
            <a:off x="1676400" y="10182455"/>
            <a:ext cx="7554690"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7" name="Text Placeholder 18">
            <a:extLst>
              <a:ext uri="{FF2B5EF4-FFF2-40B4-BE49-F238E27FC236}">
                <a16:creationId xmlns:a16="http://schemas.microsoft.com/office/drawing/2014/main" id="{156E43C5-710C-4DB3-9C4A-D651B8D277B2}"/>
              </a:ext>
            </a:extLst>
          </p:cNvPr>
          <p:cNvSpPr>
            <a:spLocks noGrp="1"/>
          </p:cNvSpPr>
          <p:nvPr>
            <p:ph type="body" sz="quarter" idx="18" hasCustomPrompt="1"/>
          </p:nvPr>
        </p:nvSpPr>
        <p:spPr>
          <a:xfrm>
            <a:off x="1676401" y="10865224"/>
            <a:ext cx="7554912"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435836499"/>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layout with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7524007" y="475805"/>
            <a:ext cx="9335990" cy="1007574"/>
          </a:xfrm>
          <a:noFill/>
        </p:spPr>
        <p:txBody>
          <a:bodyPr wrap="none" lIns="108000" tIns="36000" rIns="108000" bIns="36000" rtlCol="0">
            <a:spAutoFit/>
          </a:bodyPr>
          <a:lstStyle>
            <a:lvl1pPr>
              <a:defRPr lang="en-GB" sz="6750" b="1" spc="300">
                <a:solidFill>
                  <a:schemeClr val="accent1"/>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3655056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Basic layout with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355873445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Desktop feature">
    <p:spTree>
      <p:nvGrpSpPr>
        <p:cNvPr id="1" name=""/>
        <p:cNvGrpSpPr/>
        <p:nvPr/>
      </p:nvGrpSpPr>
      <p:grpSpPr>
        <a:xfrm>
          <a:off x="0" y="0"/>
          <a:ext cx="0" cy="0"/>
          <a:chOff x="0" y="0"/>
          <a:chExt cx="0" cy="0"/>
        </a:xfrm>
      </p:grpSpPr>
      <p:sp>
        <p:nvSpPr>
          <p:cNvPr id="8" name="Freeform 72">
            <a:extLst>
              <a:ext uri="{FF2B5EF4-FFF2-40B4-BE49-F238E27FC236}">
                <a16:creationId xmlns:a16="http://schemas.microsoft.com/office/drawing/2014/main" id="{F068E42D-931B-442D-8860-A7EF2021F563}"/>
              </a:ext>
            </a:extLst>
          </p:cNvPr>
          <p:cNvSpPr>
            <a:spLocks/>
          </p:cNvSpPr>
          <p:nvPr/>
        </p:nvSpPr>
        <p:spPr bwMode="auto">
          <a:xfrm>
            <a:off x="6763528"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a:extLst>
              <a:ext uri="{FF2B5EF4-FFF2-40B4-BE49-F238E27FC236}">
                <a16:creationId xmlns:a16="http://schemas.microsoft.com/office/drawing/2014/main" id="{7D08A892-242B-43D9-A5B7-4EA0117B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10" y="2263798"/>
            <a:ext cx="12441382" cy="13596360"/>
          </a:xfrm>
          <a:prstGeom prst="rect">
            <a:avLst/>
          </a:prstGeom>
        </p:spPr>
      </p:pic>
      <p:sp>
        <p:nvSpPr>
          <p:cNvPr id="3" name="Picture Placeholder 2">
            <a:extLst>
              <a:ext uri="{FF2B5EF4-FFF2-40B4-BE49-F238E27FC236}">
                <a16:creationId xmlns:a16="http://schemas.microsoft.com/office/drawing/2014/main" id="{57921CEA-B074-4EDF-8113-0F90F6CCE506}"/>
              </a:ext>
            </a:extLst>
          </p:cNvPr>
          <p:cNvSpPr>
            <a:spLocks noGrp="1"/>
          </p:cNvSpPr>
          <p:nvPr>
            <p:ph type="pic" sz="quarter" idx="11"/>
          </p:nvPr>
        </p:nvSpPr>
        <p:spPr>
          <a:xfrm>
            <a:off x="6763529" y="3022552"/>
            <a:ext cx="10745819" cy="6423120"/>
          </a:xfrm>
          <a:solidFill>
            <a:schemeClr val="bg1">
              <a:lumMod val="95000"/>
            </a:schemeClr>
          </a:solidFill>
          <a:effectLst/>
        </p:spPr>
        <p:txBody>
          <a:bodyPr vert="horz" lIns="182843" tIns="91422" rIns="182843" bIns="91422" rtlCol="0">
            <a:normAutofit/>
          </a:bodyPr>
          <a:lstStyle>
            <a:lvl1pPr>
              <a:defRPr lang="en-GB" sz="260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9" name="Freeform 73">
            <a:extLst>
              <a:ext uri="{FF2B5EF4-FFF2-40B4-BE49-F238E27FC236}">
                <a16:creationId xmlns:a16="http://schemas.microsoft.com/office/drawing/2014/main" id="{8A2B7459-B474-4B89-9DD0-EFABD0582FC3}"/>
              </a:ext>
            </a:extLst>
          </p:cNvPr>
          <p:cNvSpPr>
            <a:spLocks/>
          </p:cNvSpPr>
          <p:nvPr/>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7">
            <a:extLst>
              <a:ext uri="{FF2B5EF4-FFF2-40B4-BE49-F238E27FC236}">
                <a16:creationId xmlns:a16="http://schemas.microsoft.com/office/drawing/2014/main" id="{5240798D-284C-4D82-9F6C-A37A39D0FC96}"/>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79">
            <a:extLst>
              <a:ext uri="{FF2B5EF4-FFF2-40B4-BE49-F238E27FC236}">
                <a16:creationId xmlns:a16="http://schemas.microsoft.com/office/drawing/2014/main" id="{41185350-B434-4245-BD82-914DC460C25C}"/>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4" name="Freeform 80">
            <a:extLst>
              <a:ext uri="{FF2B5EF4-FFF2-40B4-BE49-F238E27FC236}">
                <a16:creationId xmlns:a16="http://schemas.microsoft.com/office/drawing/2014/main" id="{F9A990CA-0EAE-4873-8C60-E102946D699F}"/>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173410559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Mobile feature">
    <p:spTree>
      <p:nvGrpSpPr>
        <p:cNvPr id="1" name=""/>
        <p:cNvGrpSpPr/>
        <p:nvPr/>
      </p:nvGrpSpPr>
      <p:grpSpPr>
        <a:xfrm>
          <a:off x="0" y="0"/>
          <a:ext cx="0" cy="0"/>
          <a:chOff x="0" y="0"/>
          <a:chExt cx="0" cy="0"/>
        </a:xfrm>
      </p:grpSpPr>
      <p:sp>
        <p:nvSpPr>
          <p:cNvPr id="9" name="Freeform 72">
            <a:extLst>
              <a:ext uri="{FF2B5EF4-FFF2-40B4-BE49-F238E27FC236}">
                <a16:creationId xmlns:a16="http://schemas.microsoft.com/office/drawing/2014/main" id="{6CEE828A-85A7-421A-AD4E-115919888070}"/>
              </a:ext>
            </a:extLst>
          </p:cNvPr>
          <p:cNvSpPr>
            <a:spLocks/>
          </p:cNvSpPr>
          <p:nvPr/>
        </p:nvSpPr>
        <p:spPr bwMode="auto">
          <a:xfrm>
            <a:off x="7948092"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a:extLst>
              <a:ext uri="{FF2B5EF4-FFF2-40B4-BE49-F238E27FC236}">
                <a16:creationId xmlns:a16="http://schemas.microsoft.com/office/drawing/2014/main" id="{157487BD-D014-4270-82ED-5D68346022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323" y="3074289"/>
            <a:ext cx="4586918" cy="8963258"/>
          </a:xfrm>
          <a:prstGeom prst="rect">
            <a:avLst/>
          </a:prstGeom>
        </p:spPr>
      </p:pic>
      <p:sp>
        <p:nvSpPr>
          <p:cNvPr id="8" name="Picture Placeholder 2">
            <a:extLst>
              <a:ext uri="{FF2B5EF4-FFF2-40B4-BE49-F238E27FC236}">
                <a16:creationId xmlns:a16="http://schemas.microsoft.com/office/drawing/2014/main" id="{1D1D6D98-C216-44DE-AD41-343546C191B9}"/>
              </a:ext>
            </a:extLst>
          </p:cNvPr>
          <p:cNvSpPr>
            <a:spLocks noGrp="1"/>
          </p:cNvSpPr>
          <p:nvPr>
            <p:ph type="pic" sz="quarter" idx="29"/>
          </p:nvPr>
        </p:nvSpPr>
        <p:spPr>
          <a:xfrm>
            <a:off x="10347115" y="4251529"/>
            <a:ext cx="3726809" cy="6523629"/>
          </a:xfrm>
          <a:solidFill>
            <a:schemeClr val="bg1">
              <a:lumMod val="95000"/>
            </a:schemeClr>
          </a:solidFill>
          <a:effectLst/>
        </p:spPr>
        <p:txBody>
          <a:bodyPr vert="horz" lIns="182843" tIns="91422" rIns="182843" bIns="91422" rtlCol="0">
            <a:normAutofit/>
          </a:bodyPr>
          <a:lstStyle>
            <a:lvl1pPr>
              <a:defRPr lang="en-GB" sz="2600" dirty="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10" name="Freeform 73">
            <a:extLst>
              <a:ext uri="{FF2B5EF4-FFF2-40B4-BE49-F238E27FC236}">
                <a16:creationId xmlns:a16="http://schemas.microsoft.com/office/drawing/2014/main" id="{8C67A078-B26C-4D8E-8E28-37EB97A56B0F}"/>
              </a:ext>
            </a:extLst>
          </p:cNvPr>
          <p:cNvSpPr>
            <a:spLocks/>
          </p:cNvSpPr>
          <p:nvPr/>
        </p:nvSpPr>
        <p:spPr bwMode="auto">
          <a:xfrm>
            <a:off x="16567081" y="651040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7">
            <a:extLst>
              <a:ext uri="{FF2B5EF4-FFF2-40B4-BE49-F238E27FC236}">
                <a16:creationId xmlns:a16="http://schemas.microsoft.com/office/drawing/2014/main" id="{989A95CB-F082-45DF-A02E-786FF1E06290}"/>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9">
            <a:extLst>
              <a:ext uri="{FF2B5EF4-FFF2-40B4-BE49-F238E27FC236}">
                <a16:creationId xmlns:a16="http://schemas.microsoft.com/office/drawing/2014/main" id="{218C9C41-0B79-4AD3-97E7-F3EFC2E2374D}"/>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80">
            <a:extLst>
              <a:ext uri="{FF2B5EF4-FFF2-40B4-BE49-F238E27FC236}">
                <a16:creationId xmlns:a16="http://schemas.microsoft.com/office/drawing/2014/main" id="{753B3840-7100-4531-B41C-2DE717FCF3F8}"/>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254090780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Key message">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C00F91-C60C-4B67-A0C4-B0C240B78FCE}"/>
              </a:ext>
            </a:extLst>
          </p:cNvPr>
          <p:cNvSpPr/>
          <p:nvPr/>
        </p:nvSpPr>
        <p:spPr>
          <a:xfrm rot="1748091">
            <a:off x="9985672" y="2621058"/>
            <a:ext cx="19919674" cy="4832805"/>
          </a:xfrm>
          <a:prstGeom prst="parallelogram">
            <a:avLst>
              <a:gd name="adj" fmla="val 56558"/>
            </a:avLst>
          </a:prstGeom>
          <a:solidFill>
            <a:schemeClr val="accent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5" name="Parallelogram 4">
            <a:extLst>
              <a:ext uri="{FF2B5EF4-FFF2-40B4-BE49-F238E27FC236}">
                <a16:creationId xmlns:a16="http://schemas.microsoft.com/office/drawing/2014/main" id="{589BD1EF-6ED3-4B23-B114-477FD33FFED2}"/>
              </a:ext>
            </a:extLst>
          </p:cNvPr>
          <p:cNvSpPr/>
          <p:nvPr/>
        </p:nvSpPr>
        <p:spPr>
          <a:xfrm rot="16200000">
            <a:off x="7130492" y="5621174"/>
            <a:ext cx="10661905" cy="4832805"/>
          </a:xfrm>
          <a:prstGeom prst="parallelogram">
            <a:avLst>
              <a:gd name="adj" fmla="val 56558"/>
            </a:avLst>
          </a:prstGeom>
          <a:solidFill>
            <a:schemeClr val="bg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3" name="Text Placeholder 2">
            <a:extLst>
              <a:ext uri="{FF2B5EF4-FFF2-40B4-BE49-F238E27FC236}">
                <a16:creationId xmlns:a16="http://schemas.microsoft.com/office/drawing/2014/main" id="{68FC4935-9387-4E11-AFF6-C95F90F92634}"/>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13" name="Text Placeholder 12">
            <a:extLst>
              <a:ext uri="{FF2B5EF4-FFF2-40B4-BE49-F238E27FC236}">
                <a16:creationId xmlns:a16="http://schemas.microsoft.com/office/drawing/2014/main" id="{FB68CDDF-3848-41A8-B46A-7CE2B38FEFC6}"/>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15" name="Text Placeholder 14">
            <a:extLst>
              <a:ext uri="{FF2B5EF4-FFF2-40B4-BE49-F238E27FC236}">
                <a16:creationId xmlns:a16="http://schemas.microsoft.com/office/drawing/2014/main" id="{30F2ACC1-9882-4027-B3A1-B48661CF15AF}"/>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1983475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3">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13">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15">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3"/>
                        </p:tgtEl>
                        <p:attrNameLst>
                          <p:attrName>ppt_x</p:attrName>
                          <p:attrName>ppt_y</p:attrName>
                        </p:attrNameLst>
                      </p:cBhvr>
                      <p:rCtr x="723" y="0"/>
                    </p:animMotion>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3"/>
                        </p:tgtEl>
                        <p:attrNameLst>
                          <p:attrName>ppt_x</p:attrName>
                          <p:attrName>ppt_y</p:attrName>
                        </p:attrNameLst>
                      </p:cBhvr>
                      <p:rCtr x="723" y="0"/>
                    </p:animMotion>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5"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5"/>
                        </p:tgtEl>
                        <p:attrNameLst>
                          <p:attrName>ppt_x</p:attrName>
                          <p:attrName>ppt_y</p:attrName>
                        </p:attrNameLst>
                      </p:cBhvr>
                      <p:rCtr x="723" y="0"/>
                    </p:animMotion>
                  </p:childTnLst>
                </p:cTn>
              </p:par>
            </p:tnLst>
          </p:tmpl>
        </p:tmplLst>
      </p:bldP>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Key message with photo">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A764DCD-D6C9-4972-824B-D0D5FEE51AA4}"/>
              </a:ext>
            </a:extLst>
          </p:cNvPr>
          <p:cNvSpPr>
            <a:spLocks noGrp="1"/>
          </p:cNvSpPr>
          <p:nvPr>
            <p:ph type="pic" sz="quarter" idx="18"/>
          </p:nvPr>
        </p:nvSpPr>
        <p:spPr>
          <a:xfrm>
            <a:off x="10069362" y="-591553"/>
            <a:ext cx="19752293" cy="11258024"/>
          </a:xfrm>
          <a:custGeom>
            <a:avLst/>
            <a:gdLst>
              <a:gd name="connsiteX0" fmla="*/ 4740437 w 19752293"/>
              <a:gd name="connsiteY0" fmla="*/ 0 h 11258024"/>
              <a:gd name="connsiteX1" fmla="*/ 19752293 w 19752293"/>
              <a:gd name="connsiteY1" fmla="*/ 8367456 h 11258024"/>
              <a:gd name="connsiteX2" fmla="*/ 15011857 w 19752293"/>
              <a:gd name="connsiteY2" fmla="*/ 11258024 h 11258024"/>
              <a:gd name="connsiteX3" fmla="*/ 0 w 19752293"/>
              <a:gd name="connsiteY3" fmla="*/ 2890569 h 11258024"/>
            </a:gdLst>
            <a:ahLst/>
            <a:cxnLst>
              <a:cxn ang="0">
                <a:pos x="connsiteX0" y="connsiteY0"/>
              </a:cxn>
              <a:cxn ang="0">
                <a:pos x="connsiteX1" y="connsiteY1"/>
              </a:cxn>
              <a:cxn ang="0">
                <a:pos x="connsiteX2" y="connsiteY2"/>
              </a:cxn>
              <a:cxn ang="0">
                <a:pos x="connsiteX3" y="connsiteY3"/>
              </a:cxn>
            </a:cxnLst>
            <a:rect l="l" t="t" r="r" b="b"/>
            <a:pathLst>
              <a:path w="19752293" h="11258024">
                <a:moveTo>
                  <a:pt x="4740437" y="0"/>
                </a:moveTo>
                <a:lnTo>
                  <a:pt x="19752293" y="8367456"/>
                </a:lnTo>
                <a:lnTo>
                  <a:pt x="15011857" y="11258024"/>
                </a:lnTo>
                <a:lnTo>
                  <a:pt x="0" y="2890569"/>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2" name="Picture Placeholder 21">
            <a:extLst>
              <a:ext uri="{FF2B5EF4-FFF2-40B4-BE49-F238E27FC236}">
                <a16:creationId xmlns:a16="http://schemas.microsoft.com/office/drawing/2014/main" id="{2F6761C3-F330-4652-B731-0AC518E0C2B2}"/>
              </a:ext>
            </a:extLst>
          </p:cNvPr>
          <p:cNvSpPr>
            <a:spLocks noGrp="1"/>
          </p:cNvSpPr>
          <p:nvPr>
            <p:ph type="pic" sz="quarter" idx="17"/>
          </p:nvPr>
        </p:nvSpPr>
        <p:spPr>
          <a:xfrm>
            <a:off x="10045040" y="2706625"/>
            <a:ext cx="4832805" cy="10661903"/>
          </a:xfrm>
          <a:custGeom>
            <a:avLst/>
            <a:gdLst>
              <a:gd name="connsiteX0" fmla="*/ 0 w 4832804"/>
              <a:gd name="connsiteY0" fmla="*/ 0 h 10661904"/>
              <a:gd name="connsiteX1" fmla="*/ 4832804 w 4832804"/>
              <a:gd name="connsiteY1" fmla="*/ 2733337 h 10661904"/>
              <a:gd name="connsiteX2" fmla="*/ 4832804 w 4832804"/>
              <a:gd name="connsiteY2" fmla="*/ 10661904 h 10661904"/>
              <a:gd name="connsiteX3" fmla="*/ 0 w 4832804"/>
              <a:gd name="connsiteY3" fmla="*/ 7928568 h 10661904"/>
            </a:gdLst>
            <a:ahLst/>
            <a:cxnLst>
              <a:cxn ang="0">
                <a:pos x="connsiteX0" y="connsiteY0"/>
              </a:cxn>
              <a:cxn ang="0">
                <a:pos x="connsiteX1" y="connsiteY1"/>
              </a:cxn>
              <a:cxn ang="0">
                <a:pos x="connsiteX2" y="connsiteY2"/>
              </a:cxn>
              <a:cxn ang="0">
                <a:pos x="connsiteX3" y="connsiteY3"/>
              </a:cxn>
            </a:cxnLst>
            <a:rect l="l" t="t" r="r" b="b"/>
            <a:pathLst>
              <a:path w="4832804" h="10661904">
                <a:moveTo>
                  <a:pt x="0" y="0"/>
                </a:moveTo>
                <a:lnTo>
                  <a:pt x="4832804" y="2733337"/>
                </a:lnTo>
                <a:lnTo>
                  <a:pt x="4832804" y="10661904"/>
                </a:lnTo>
                <a:lnTo>
                  <a:pt x="0" y="7928568"/>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8" name="Text Placeholder 2">
            <a:extLst>
              <a:ext uri="{FF2B5EF4-FFF2-40B4-BE49-F238E27FC236}">
                <a16:creationId xmlns:a16="http://schemas.microsoft.com/office/drawing/2014/main" id="{28F69F49-8E3F-43E9-B0DA-1CCF72A84BB5}"/>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29" name="Text Placeholder 12">
            <a:extLst>
              <a:ext uri="{FF2B5EF4-FFF2-40B4-BE49-F238E27FC236}">
                <a16:creationId xmlns:a16="http://schemas.microsoft.com/office/drawing/2014/main" id="{F4FA9FE3-1FE6-43B0-89F8-4A597F3653EB}"/>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30" name="Text Placeholder 14">
            <a:extLst>
              <a:ext uri="{FF2B5EF4-FFF2-40B4-BE49-F238E27FC236}">
                <a16:creationId xmlns:a16="http://schemas.microsoft.com/office/drawing/2014/main" id="{8A3FAC50-832B-4F83-ADF8-F11A588A34B6}"/>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277927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28">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29">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1000"/>
                                        <p:tgtEl>
                                          <p:spTgt spid="30">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30">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28"/>
                        </p:tgtEl>
                        <p:attrNameLst>
                          <p:attrName>ppt_x</p:attrName>
                          <p:attrName>ppt_y</p:attrName>
                        </p:attrNameLst>
                      </p:cBhvr>
                      <p:rCtr x="723" y="0"/>
                    </p:animMotion>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29"/>
                        </p:tgtEl>
                        <p:attrNameLst>
                          <p:attrName>ppt_x</p:attrName>
                          <p:attrName>ppt_y</p:attrName>
                        </p:attrNameLst>
                      </p:cBhvr>
                      <p:rCtr x="723" y="0"/>
                    </p:animMotion>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30"/>
                        </p:tgtEl>
                        <p:attrNameLst>
                          <p:attrName>ppt_x</p:attrName>
                          <p:attrName>ppt_y</p:attrName>
                        </p:attrNameLst>
                      </p:cBhvr>
                      <p:rCtr x="723" y="0"/>
                    </p:animMotion>
                  </p:childTnLst>
                </p:cTn>
              </p:par>
            </p:tnLst>
          </p:tmpl>
        </p:tmplLst>
      </p:bldP>
    </p:bld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Righ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91999" y="0"/>
            <a:ext cx="12192001"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 name="Title 4">
            <a:extLst>
              <a:ext uri="{FF2B5EF4-FFF2-40B4-BE49-F238E27FC236}">
                <a16:creationId xmlns:a16="http://schemas.microsoft.com/office/drawing/2014/main" id="{BEAC3C91-621F-46EF-BAE8-71E2EB5A639B}"/>
              </a:ext>
            </a:extLst>
          </p:cNvPr>
          <p:cNvSpPr>
            <a:spLocks noGrp="1"/>
          </p:cNvSpPr>
          <p:nvPr>
            <p:ph type="title" hasCustomPrompt="1"/>
          </p:nvPr>
        </p:nvSpPr>
        <p:spPr>
          <a:xfrm>
            <a:off x="2946144" y="1840425"/>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4" name="Text Placeholder 6">
            <a:extLst>
              <a:ext uri="{FF2B5EF4-FFF2-40B4-BE49-F238E27FC236}">
                <a16:creationId xmlns:a16="http://schemas.microsoft.com/office/drawing/2014/main" id="{4FCD706B-0476-4299-9883-85B466EF2216}"/>
              </a:ext>
            </a:extLst>
          </p:cNvPr>
          <p:cNvSpPr>
            <a:spLocks noGrp="1"/>
          </p:cNvSpPr>
          <p:nvPr>
            <p:ph type="body" sz="quarter" idx="10" hasCustomPrompt="1"/>
          </p:nvPr>
        </p:nvSpPr>
        <p:spPr>
          <a:xfrm>
            <a:off x="3972509" y="261557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400356256"/>
      </p:ext>
    </p:extLst>
  </p:cSld>
  <p:clrMapOvr>
    <a:masterClrMapping/>
  </p:clrMapOv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CA6D-28E2-4D2C-A5AA-CB3E2A7733D2}"/>
              </a:ext>
            </a:extLst>
          </p:cNvPr>
          <p:cNvSpPr>
            <a:spLocks noChangeArrowheads="1"/>
          </p:cNvSpPr>
          <p:nvPr/>
        </p:nvSpPr>
        <p:spPr bwMode="auto">
          <a:xfrm>
            <a:off x="1" y="-148687"/>
            <a:ext cx="24384000" cy="13911292"/>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nvGrpSpPr>
          <p:cNvPr id="18" name="Group 17">
            <a:extLst>
              <a:ext uri="{FF2B5EF4-FFF2-40B4-BE49-F238E27FC236}">
                <a16:creationId xmlns:a16="http://schemas.microsoft.com/office/drawing/2014/main" id="{0FB10666-497F-4A53-909B-3316F8302B26}"/>
              </a:ext>
            </a:extLst>
          </p:cNvPr>
          <p:cNvGrpSpPr/>
          <p:nvPr/>
        </p:nvGrpSpPr>
        <p:grpSpPr>
          <a:xfrm>
            <a:off x="9027381" y="9127482"/>
            <a:ext cx="13955716" cy="1993251"/>
            <a:chOff x="9027381" y="9127481"/>
            <a:chExt cx="13955716" cy="1993251"/>
          </a:xfrm>
        </p:grpSpPr>
        <p:sp>
          <p:nvSpPr>
            <p:cNvPr id="9" name="Freeform 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1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1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1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Freeform 13">
            <a:extLst>
              <a:ext uri="{FF2B5EF4-FFF2-40B4-BE49-F238E27FC236}">
                <a16:creationId xmlns:a16="http://schemas.microsoft.com/office/drawing/2014/main" id="{487D6587-53FD-4221-95D2-C8E5E5A39215}"/>
              </a:ext>
            </a:extLst>
          </p:cNvPr>
          <p:cNvSpPr>
            <a:spLocks noEditPoints="1"/>
          </p:cNvSpPr>
          <p:nvPr/>
        </p:nvSpPr>
        <p:spPr bwMode="auto">
          <a:xfrm>
            <a:off x="4460380" y="-1001667"/>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5" name="Freeform 14">
            <a:extLst>
              <a:ext uri="{FF2B5EF4-FFF2-40B4-BE49-F238E27FC236}">
                <a16:creationId xmlns:a16="http://schemas.microsoft.com/office/drawing/2014/main" id="{B88CDCF4-D633-4A80-B240-7EB93AA43FE4}"/>
              </a:ext>
            </a:extLst>
          </p:cNvPr>
          <p:cNvSpPr>
            <a:spLocks noEditPoints="1"/>
          </p:cNvSpPr>
          <p:nvPr/>
        </p:nvSpPr>
        <p:spPr bwMode="auto">
          <a:xfrm>
            <a:off x="2" y="-148687"/>
            <a:ext cx="17663812"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293113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3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63" presetClass="path" presetSubtype="0" decel="100000" fill="hold" nodeType="withEffect">
                                  <p:stCondLst>
                                    <p:cond delay="500"/>
                                  </p:stCondLst>
                                  <p:childTnLst>
                                    <p:animMotion origin="layout" path="M -0.01471 2.96296E-6 L -0.00019 2.96296E-6 " pathEditMode="relative" rAng="0" ptsTypes="AA">
                                      <p:cBhvr>
                                        <p:cTn id="17" dur="1000" fill="hold"/>
                                        <p:tgtEl>
                                          <p:spTgt spid="18"/>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43575"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1" name="Picture Placeholder 13"/>
          <p:cNvSpPr>
            <a:spLocks noGrp="1"/>
          </p:cNvSpPr>
          <p:nvPr>
            <p:ph type="pic" sz="quarter" idx="19"/>
          </p:nvPr>
        </p:nvSpPr>
        <p:spPr>
          <a:xfrm>
            <a:off x="12401138"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2" name="Picture Placeholder 13"/>
          <p:cNvSpPr>
            <a:spLocks noGrp="1"/>
          </p:cNvSpPr>
          <p:nvPr>
            <p:ph type="pic" sz="quarter" idx="20"/>
          </p:nvPr>
        </p:nvSpPr>
        <p:spPr>
          <a:xfrm>
            <a:off x="7158701"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3" name="Picture Placeholder 13"/>
          <p:cNvSpPr>
            <a:spLocks noGrp="1"/>
          </p:cNvSpPr>
          <p:nvPr>
            <p:ph type="pic" sz="quarter" idx="21"/>
          </p:nvPr>
        </p:nvSpPr>
        <p:spPr>
          <a:xfrm>
            <a:off x="1916264"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4" name="Picture Placeholder 13"/>
          <p:cNvSpPr>
            <a:spLocks noGrp="1"/>
          </p:cNvSpPr>
          <p:nvPr>
            <p:ph type="pic" sz="quarter" idx="22"/>
          </p:nvPr>
        </p:nvSpPr>
        <p:spPr>
          <a:xfrm>
            <a:off x="17643575"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5" name="Picture Placeholder 13"/>
          <p:cNvSpPr>
            <a:spLocks noGrp="1"/>
          </p:cNvSpPr>
          <p:nvPr>
            <p:ph type="pic" sz="quarter" idx="23"/>
          </p:nvPr>
        </p:nvSpPr>
        <p:spPr>
          <a:xfrm>
            <a:off x="12401138"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6" name="Picture Placeholder 13"/>
          <p:cNvSpPr>
            <a:spLocks noGrp="1"/>
          </p:cNvSpPr>
          <p:nvPr>
            <p:ph type="pic" sz="quarter" idx="24"/>
          </p:nvPr>
        </p:nvSpPr>
        <p:spPr>
          <a:xfrm>
            <a:off x="7158701"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7" name="Picture Placeholder 13"/>
          <p:cNvSpPr>
            <a:spLocks noGrp="1"/>
          </p:cNvSpPr>
          <p:nvPr>
            <p:ph type="pic" sz="quarter" idx="25"/>
          </p:nvPr>
        </p:nvSpPr>
        <p:spPr>
          <a:xfrm>
            <a:off x="1916264"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4">
            <a:extLst>
              <a:ext uri="{FF2B5EF4-FFF2-40B4-BE49-F238E27FC236}">
                <a16:creationId xmlns:a16="http://schemas.microsoft.com/office/drawing/2014/main" id="{0EE2856E-A5BF-43DE-AD51-A41FF09718CA}"/>
              </a:ext>
            </a:extLst>
          </p:cNvPr>
          <p:cNvSpPr>
            <a:spLocks noGrp="1"/>
          </p:cNvSpPr>
          <p:nvPr>
            <p:ph type="title" hasCustomPrompt="1"/>
          </p:nvPr>
        </p:nvSpPr>
        <p:spPr>
          <a:xfrm>
            <a:off x="7524007" y="475805"/>
            <a:ext cx="9335990" cy="1007574"/>
          </a:xfrm>
          <a:noFill/>
        </p:spPr>
        <p:txBody>
          <a:bodyPr wrap="none" lIns="108000" tIns="36000" rIns="108000" bIns="36000" rtlCol="0">
            <a:spAutoFit/>
          </a:bodyPr>
          <a:lstStyle>
            <a:lvl1pPr>
              <a:defRPr lang="en-GB" sz="6750" b="1" spc="300">
                <a:solidFill>
                  <a:schemeClr val="accent1"/>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11" name="Text Placeholder 6">
            <a:extLst>
              <a:ext uri="{FF2B5EF4-FFF2-40B4-BE49-F238E27FC236}">
                <a16:creationId xmlns:a16="http://schemas.microsoft.com/office/drawing/2014/main" id="{A0B16CAB-F510-4154-9A28-66ACF95867CC}"/>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366641665"/>
      </p:ext>
    </p:extLst>
  </p:cSld>
  <p:clrMapOvr>
    <a:masterClrMapping/>
  </p:clrMapOvr>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203283"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7" name="Picture Placeholder 13"/>
          <p:cNvSpPr>
            <a:spLocks noGrp="1"/>
          </p:cNvSpPr>
          <p:nvPr>
            <p:ph type="pic" sz="quarter" idx="26"/>
          </p:nvPr>
        </p:nvSpPr>
        <p:spPr>
          <a:xfrm>
            <a:off x="216390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8" name="Picture Placeholder 13"/>
          <p:cNvSpPr>
            <a:spLocks noGrp="1"/>
          </p:cNvSpPr>
          <p:nvPr>
            <p:ph type="pic" sz="quarter" idx="27"/>
          </p:nvPr>
        </p:nvSpPr>
        <p:spPr>
          <a:xfrm>
            <a:off x="918359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5" name="Title 4">
            <a:extLst>
              <a:ext uri="{FF2B5EF4-FFF2-40B4-BE49-F238E27FC236}">
                <a16:creationId xmlns:a16="http://schemas.microsoft.com/office/drawing/2014/main" id="{0A4FBF21-C87D-456C-BF3E-0EBB2A6676D5}"/>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6" name="Text Placeholder 6">
            <a:extLst>
              <a:ext uri="{FF2B5EF4-FFF2-40B4-BE49-F238E27FC236}">
                <a16:creationId xmlns:a16="http://schemas.microsoft.com/office/drawing/2014/main" id="{2D7E8D18-6F4B-4648-9FC1-027A1E259B57}"/>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065484492"/>
      </p:ext>
    </p:extLst>
  </p:cSld>
  <p:clrMapOvr>
    <a:masterClrMapping/>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8017"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11" name="Picture Placeholder 13"/>
          <p:cNvSpPr>
            <a:spLocks noGrp="1"/>
          </p:cNvSpPr>
          <p:nvPr>
            <p:ph type="pic" sz="quarter" idx="27"/>
          </p:nvPr>
        </p:nvSpPr>
        <p:spPr>
          <a:xfrm>
            <a:off x="2386983"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4" name="Title 4">
            <a:extLst>
              <a:ext uri="{FF2B5EF4-FFF2-40B4-BE49-F238E27FC236}">
                <a16:creationId xmlns:a16="http://schemas.microsoft.com/office/drawing/2014/main" id="{927ED93A-617D-4129-8DD3-8FB10B9D706D}"/>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5" name="Text Placeholder 6">
            <a:extLst>
              <a:ext uri="{FF2B5EF4-FFF2-40B4-BE49-F238E27FC236}">
                <a16:creationId xmlns:a16="http://schemas.microsoft.com/office/drawing/2014/main" id="{D4850B26-049F-44E6-B629-A2196877C789}"/>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1233310143"/>
      </p:ext>
    </p:extLst>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sktop feature">
    <p:spTree>
      <p:nvGrpSpPr>
        <p:cNvPr id="1" name=""/>
        <p:cNvGrpSpPr/>
        <p:nvPr/>
      </p:nvGrpSpPr>
      <p:grpSpPr>
        <a:xfrm>
          <a:off x="0" y="0"/>
          <a:ext cx="0" cy="0"/>
          <a:chOff x="0" y="0"/>
          <a:chExt cx="0" cy="0"/>
        </a:xfrm>
      </p:grpSpPr>
      <p:sp>
        <p:nvSpPr>
          <p:cNvPr id="8" name="Freeform 72">
            <a:extLst>
              <a:ext uri="{FF2B5EF4-FFF2-40B4-BE49-F238E27FC236}">
                <a16:creationId xmlns:a16="http://schemas.microsoft.com/office/drawing/2014/main" id="{F068E42D-931B-442D-8860-A7EF2021F563}"/>
              </a:ext>
            </a:extLst>
          </p:cNvPr>
          <p:cNvSpPr>
            <a:spLocks/>
          </p:cNvSpPr>
          <p:nvPr/>
        </p:nvSpPr>
        <p:spPr bwMode="auto">
          <a:xfrm>
            <a:off x="6763528"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a:extLst>
              <a:ext uri="{FF2B5EF4-FFF2-40B4-BE49-F238E27FC236}">
                <a16:creationId xmlns:a16="http://schemas.microsoft.com/office/drawing/2014/main" id="{7D08A892-242B-43D9-A5B7-4EA0117B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10" y="2263798"/>
            <a:ext cx="12441382" cy="13596360"/>
          </a:xfrm>
          <a:prstGeom prst="rect">
            <a:avLst/>
          </a:prstGeom>
        </p:spPr>
      </p:pic>
      <p:sp>
        <p:nvSpPr>
          <p:cNvPr id="3" name="Picture Placeholder 2">
            <a:extLst>
              <a:ext uri="{FF2B5EF4-FFF2-40B4-BE49-F238E27FC236}">
                <a16:creationId xmlns:a16="http://schemas.microsoft.com/office/drawing/2014/main" id="{57921CEA-B074-4EDF-8113-0F90F6CCE506}"/>
              </a:ext>
            </a:extLst>
          </p:cNvPr>
          <p:cNvSpPr>
            <a:spLocks noGrp="1"/>
          </p:cNvSpPr>
          <p:nvPr>
            <p:ph type="pic" sz="quarter" idx="11"/>
          </p:nvPr>
        </p:nvSpPr>
        <p:spPr>
          <a:xfrm>
            <a:off x="6763529" y="3022552"/>
            <a:ext cx="10745819" cy="6423120"/>
          </a:xfrm>
          <a:solidFill>
            <a:schemeClr val="bg1">
              <a:lumMod val="95000"/>
            </a:schemeClr>
          </a:solidFill>
          <a:effectLst/>
        </p:spPr>
        <p:txBody>
          <a:bodyPr vert="horz" lIns="182843" tIns="91422" rIns="182843" bIns="91422" rtlCol="0">
            <a:normAutofit/>
          </a:bodyPr>
          <a:lstStyle>
            <a:lvl1pPr>
              <a:defRPr lang="en-GB" sz="260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9" name="Freeform 73">
            <a:extLst>
              <a:ext uri="{FF2B5EF4-FFF2-40B4-BE49-F238E27FC236}">
                <a16:creationId xmlns:a16="http://schemas.microsoft.com/office/drawing/2014/main" id="{8A2B7459-B474-4B89-9DD0-EFABD0582FC3}"/>
              </a:ext>
            </a:extLst>
          </p:cNvPr>
          <p:cNvSpPr>
            <a:spLocks/>
          </p:cNvSpPr>
          <p:nvPr/>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2" name="Freeform 77">
            <a:extLst>
              <a:ext uri="{FF2B5EF4-FFF2-40B4-BE49-F238E27FC236}">
                <a16:creationId xmlns:a16="http://schemas.microsoft.com/office/drawing/2014/main" id="{5240798D-284C-4D82-9F6C-A37A39D0FC96}"/>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3" name="Freeform 79">
            <a:extLst>
              <a:ext uri="{FF2B5EF4-FFF2-40B4-BE49-F238E27FC236}">
                <a16:creationId xmlns:a16="http://schemas.microsoft.com/office/drawing/2014/main" id="{41185350-B434-4245-BD82-914DC460C25C}"/>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4" name="Freeform 80">
            <a:extLst>
              <a:ext uri="{FF2B5EF4-FFF2-40B4-BE49-F238E27FC236}">
                <a16:creationId xmlns:a16="http://schemas.microsoft.com/office/drawing/2014/main" id="{F9A990CA-0EAE-4873-8C60-E102946D699F}"/>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1" name="Freeform 72">
            <a:extLst>
              <a:ext uri="{FF2B5EF4-FFF2-40B4-BE49-F238E27FC236}">
                <a16:creationId xmlns:a16="http://schemas.microsoft.com/office/drawing/2014/main" id="{F068E42D-931B-442D-8860-A7EF2021F563}"/>
              </a:ext>
            </a:extLst>
          </p:cNvPr>
          <p:cNvSpPr>
            <a:spLocks/>
          </p:cNvSpPr>
          <p:nvPr/>
        </p:nvSpPr>
        <p:spPr bwMode="auto">
          <a:xfrm>
            <a:off x="6763528"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pic>
        <p:nvPicPr>
          <p:cNvPr id="15" name="Picture 14">
            <a:extLst>
              <a:ext uri="{FF2B5EF4-FFF2-40B4-BE49-F238E27FC236}">
                <a16:creationId xmlns:a16="http://schemas.microsoft.com/office/drawing/2014/main" id="{7D08A892-242B-43D9-A5B7-4EA0117B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10" y="2263798"/>
            <a:ext cx="12441382" cy="13596360"/>
          </a:xfrm>
          <a:prstGeom prst="rect">
            <a:avLst/>
          </a:prstGeom>
        </p:spPr>
      </p:pic>
      <p:sp>
        <p:nvSpPr>
          <p:cNvPr id="16" name="Freeform 73">
            <a:extLst>
              <a:ext uri="{FF2B5EF4-FFF2-40B4-BE49-F238E27FC236}">
                <a16:creationId xmlns:a16="http://schemas.microsoft.com/office/drawing/2014/main" id="{8A2B7459-B474-4B89-9DD0-EFABD0582FC3}"/>
              </a:ext>
            </a:extLst>
          </p:cNvPr>
          <p:cNvSpPr>
            <a:spLocks/>
          </p:cNvSpPr>
          <p:nvPr/>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7" name="Freeform 77">
            <a:extLst>
              <a:ext uri="{FF2B5EF4-FFF2-40B4-BE49-F238E27FC236}">
                <a16:creationId xmlns:a16="http://schemas.microsoft.com/office/drawing/2014/main" id="{5240798D-284C-4D82-9F6C-A37A39D0FC96}"/>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8" name="Freeform 79">
            <a:extLst>
              <a:ext uri="{FF2B5EF4-FFF2-40B4-BE49-F238E27FC236}">
                <a16:creationId xmlns:a16="http://schemas.microsoft.com/office/drawing/2014/main" id="{41185350-B434-4245-BD82-914DC460C25C}"/>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9" name="Freeform 80">
            <a:extLst>
              <a:ext uri="{FF2B5EF4-FFF2-40B4-BE49-F238E27FC236}">
                <a16:creationId xmlns:a16="http://schemas.microsoft.com/office/drawing/2014/main" id="{F9A990CA-0EAE-4873-8C60-E102946D699F}"/>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
        <p:nvSpPr>
          <p:cNvPr id="21" name="Freeform 72">
            <a:extLst>
              <a:ext uri="{FF2B5EF4-FFF2-40B4-BE49-F238E27FC236}">
                <a16:creationId xmlns:a16="http://schemas.microsoft.com/office/drawing/2014/main" id="{F068E42D-931B-442D-8860-A7EF2021F563}"/>
              </a:ext>
            </a:extLst>
          </p:cNvPr>
          <p:cNvSpPr>
            <a:spLocks/>
          </p:cNvSpPr>
          <p:nvPr userDrawn="1"/>
        </p:nvSpPr>
        <p:spPr bwMode="auto">
          <a:xfrm>
            <a:off x="6763528" y="906197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pic>
        <p:nvPicPr>
          <p:cNvPr id="22" name="Picture 21">
            <a:extLst>
              <a:ext uri="{FF2B5EF4-FFF2-40B4-BE49-F238E27FC236}">
                <a16:creationId xmlns:a16="http://schemas.microsoft.com/office/drawing/2014/main" id="{7D08A892-242B-43D9-A5B7-4EA0117BF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1309" y="2263797"/>
            <a:ext cx="12441382" cy="13596360"/>
          </a:xfrm>
          <a:prstGeom prst="rect">
            <a:avLst/>
          </a:prstGeom>
        </p:spPr>
      </p:pic>
      <p:sp>
        <p:nvSpPr>
          <p:cNvPr id="23" name="Freeform 73">
            <a:extLst>
              <a:ext uri="{FF2B5EF4-FFF2-40B4-BE49-F238E27FC236}">
                <a16:creationId xmlns:a16="http://schemas.microsoft.com/office/drawing/2014/main" id="{8A2B7459-B474-4B89-9DD0-EFABD0582FC3}"/>
              </a:ext>
            </a:extLst>
          </p:cNvPr>
          <p:cNvSpPr>
            <a:spLocks/>
          </p:cNvSpPr>
          <p:nvPr userDrawn="1"/>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4" name="Freeform 77">
            <a:extLst>
              <a:ext uri="{FF2B5EF4-FFF2-40B4-BE49-F238E27FC236}">
                <a16:creationId xmlns:a16="http://schemas.microsoft.com/office/drawing/2014/main" id="{5240798D-284C-4D82-9F6C-A37A39D0FC96}"/>
              </a:ext>
            </a:extLst>
          </p:cNvPr>
          <p:cNvSpPr>
            <a:spLocks/>
          </p:cNvSpPr>
          <p:nvPr userDrawn="1"/>
        </p:nvSpPr>
        <p:spPr bwMode="auto">
          <a:xfrm>
            <a:off x="-450910" y="9801032"/>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5" name="Freeform 79">
            <a:extLst>
              <a:ext uri="{FF2B5EF4-FFF2-40B4-BE49-F238E27FC236}">
                <a16:creationId xmlns:a16="http://schemas.microsoft.com/office/drawing/2014/main" id="{41185350-B434-4245-BD82-914DC460C25C}"/>
              </a:ext>
            </a:extLst>
          </p:cNvPr>
          <p:cNvSpPr>
            <a:spLocks/>
          </p:cNvSpPr>
          <p:nvPr userDrawn="1"/>
        </p:nvSpPr>
        <p:spPr bwMode="auto">
          <a:xfrm>
            <a:off x="1866928" y="342814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6" name="Freeform 80">
            <a:extLst>
              <a:ext uri="{FF2B5EF4-FFF2-40B4-BE49-F238E27FC236}">
                <a16:creationId xmlns:a16="http://schemas.microsoft.com/office/drawing/2014/main" id="{F9A990CA-0EAE-4873-8C60-E102946D699F}"/>
              </a:ext>
            </a:extLst>
          </p:cNvPr>
          <p:cNvSpPr>
            <a:spLocks/>
          </p:cNvSpPr>
          <p:nvPr userDrawn="1"/>
        </p:nvSpPr>
        <p:spPr bwMode="auto">
          <a:xfrm>
            <a:off x="21890986" y="3428143"/>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67639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0A829F-BAE7-45FD-90BA-F1E928B6EB8E}"/>
              </a:ext>
            </a:extLst>
          </p:cNvPr>
          <p:cNvGrpSpPr/>
          <p:nvPr/>
        </p:nvGrpSpPr>
        <p:grpSpPr>
          <a:xfrm>
            <a:off x="12246847" y="-3998390"/>
            <a:ext cx="12137153" cy="14863615"/>
            <a:chOff x="25760358" y="4612685"/>
            <a:chExt cx="2190751" cy="2682877"/>
          </a:xfrm>
        </p:grpSpPr>
        <p:sp>
          <p:nvSpPr>
            <p:cNvPr id="4"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6"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Title 9">
            <a:extLst>
              <a:ext uri="{FF2B5EF4-FFF2-40B4-BE49-F238E27FC236}">
                <a16:creationId xmlns:a16="http://schemas.microsoft.com/office/drawing/2014/main" id="{CBD4BB5C-F42C-46ED-82CC-7B3F0E8F3EB2}"/>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5" name="Text Placeholder 11">
            <a:extLst>
              <a:ext uri="{FF2B5EF4-FFF2-40B4-BE49-F238E27FC236}">
                <a16:creationId xmlns:a16="http://schemas.microsoft.com/office/drawing/2014/main" id="{F2885F32-0D7C-42C3-9E51-7C155BA3289E}"/>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7" name="Text Placeholder 14">
            <a:extLst>
              <a:ext uri="{FF2B5EF4-FFF2-40B4-BE49-F238E27FC236}">
                <a16:creationId xmlns:a16="http://schemas.microsoft.com/office/drawing/2014/main" id="{0930B56A-762B-424C-8997-F0F7639860AE}"/>
              </a:ext>
            </a:extLst>
          </p:cNvPr>
          <p:cNvSpPr>
            <a:spLocks noGrp="1"/>
          </p:cNvSpPr>
          <p:nvPr>
            <p:ph type="body" sz="quarter" idx="17" hasCustomPrompt="1"/>
          </p:nvPr>
        </p:nvSpPr>
        <p:spPr>
          <a:xfrm>
            <a:off x="1676401" y="10182455"/>
            <a:ext cx="7554913"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9" name="Text Placeholder 18">
            <a:extLst>
              <a:ext uri="{FF2B5EF4-FFF2-40B4-BE49-F238E27FC236}">
                <a16:creationId xmlns:a16="http://schemas.microsoft.com/office/drawing/2014/main" id="{00232BCC-6880-4233-8773-35DD5ECC53F1}"/>
              </a:ext>
            </a:extLst>
          </p:cNvPr>
          <p:cNvSpPr>
            <a:spLocks noGrp="1"/>
          </p:cNvSpPr>
          <p:nvPr>
            <p:ph type="body" sz="quarter" idx="18" hasCustomPrompt="1"/>
          </p:nvPr>
        </p:nvSpPr>
        <p:spPr>
          <a:xfrm>
            <a:off x="1676400" y="10865224"/>
            <a:ext cx="7555136"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160036233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Title with photo">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8044" y="0"/>
            <a:ext cx="14259409" cy="13716000"/>
          </a:xfrm>
          <a:prstGeom prst="rect">
            <a:avLst/>
          </a:pr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9">
            <a:extLst>
              <a:ext uri="{FF2B5EF4-FFF2-40B4-BE49-F238E27FC236}">
                <a16:creationId xmlns:a16="http://schemas.microsoft.com/office/drawing/2014/main" id="{993BA831-167E-4245-A080-E31BF98E7A03}"/>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2" name="Text Placeholder 11">
            <a:extLst>
              <a:ext uri="{FF2B5EF4-FFF2-40B4-BE49-F238E27FC236}">
                <a16:creationId xmlns:a16="http://schemas.microsoft.com/office/drawing/2014/main" id="{259E1796-0778-4719-BD92-B2AB6F600AC2}"/>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6" name="Text Placeholder 14">
            <a:extLst>
              <a:ext uri="{FF2B5EF4-FFF2-40B4-BE49-F238E27FC236}">
                <a16:creationId xmlns:a16="http://schemas.microsoft.com/office/drawing/2014/main" id="{873960D2-E9CC-4EA9-BD2F-20DB156F00FE}"/>
              </a:ext>
            </a:extLst>
          </p:cNvPr>
          <p:cNvSpPr>
            <a:spLocks noGrp="1"/>
          </p:cNvSpPr>
          <p:nvPr>
            <p:ph type="body" sz="quarter" idx="17" hasCustomPrompt="1"/>
          </p:nvPr>
        </p:nvSpPr>
        <p:spPr>
          <a:xfrm>
            <a:off x="1676400" y="10182455"/>
            <a:ext cx="7554690"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7" name="Text Placeholder 18">
            <a:extLst>
              <a:ext uri="{FF2B5EF4-FFF2-40B4-BE49-F238E27FC236}">
                <a16:creationId xmlns:a16="http://schemas.microsoft.com/office/drawing/2014/main" id="{156E43C5-710C-4DB3-9C4A-D651B8D277B2}"/>
              </a:ext>
            </a:extLst>
          </p:cNvPr>
          <p:cNvSpPr>
            <a:spLocks noGrp="1"/>
          </p:cNvSpPr>
          <p:nvPr>
            <p:ph type="body" sz="quarter" idx="18" hasCustomPrompt="1"/>
          </p:nvPr>
        </p:nvSpPr>
        <p:spPr>
          <a:xfrm>
            <a:off x="1676401" y="10865224"/>
            <a:ext cx="7554912"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3663854809"/>
      </p:ext>
    </p:extLst>
  </p:cSld>
  <p:clrMapOvr>
    <a:masterClrMapping/>
  </p:clrMapOvr>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Basic layout with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129896309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_Desktop feature">
    <p:spTree>
      <p:nvGrpSpPr>
        <p:cNvPr id="1" name=""/>
        <p:cNvGrpSpPr/>
        <p:nvPr/>
      </p:nvGrpSpPr>
      <p:grpSpPr>
        <a:xfrm>
          <a:off x="0" y="0"/>
          <a:ext cx="0" cy="0"/>
          <a:chOff x="0" y="0"/>
          <a:chExt cx="0" cy="0"/>
        </a:xfrm>
      </p:grpSpPr>
      <p:sp>
        <p:nvSpPr>
          <p:cNvPr id="8" name="Freeform 72">
            <a:extLst>
              <a:ext uri="{FF2B5EF4-FFF2-40B4-BE49-F238E27FC236}">
                <a16:creationId xmlns:a16="http://schemas.microsoft.com/office/drawing/2014/main" id="{F068E42D-931B-442D-8860-A7EF2021F563}"/>
              </a:ext>
            </a:extLst>
          </p:cNvPr>
          <p:cNvSpPr>
            <a:spLocks/>
          </p:cNvSpPr>
          <p:nvPr/>
        </p:nvSpPr>
        <p:spPr bwMode="auto">
          <a:xfrm>
            <a:off x="6763528"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a:extLst>
              <a:ext uri="{FF2B5EF4-FFF2-40B4-BE49-F238E27FC236}">
                <a16:creationId xmlns:a16="http://schemas.microsoft.com/office/drawing/2014/main" id="{7D08A892-242B-43D9-A5B7-4EA0117B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10" y="2263798"/>
            <a:ext cx="12441382" cy="13596360"/>
          </a:xfrm>
          <a:prstGeom prst="rect">
            <a:avLst/>
          </a:prstGeom>
        </p:spPr>
      </p:pic>
      <p:sp>
        <p:nvSpPr>
          <p:cNvPr id="3" name="Picture Placeholder 2">
            <a:extLst>
              <a:ext uri="{FF2B5EF4-FFF2-40B4-BE49-F238E27FC236}">
                <a16:creationId xmlns:a16="http://schemas.microsoft.com/office/drawing/2014/main" id="{57921CEA-B074-4EDF-8113-0F90F6CCE506}"/>
              </a:ext>
            </a:extLst>
          </p:cNvPr>
          <p:cNvSpPr>
            <a:spLocks noGrp="1"/>
          </p:cNvSpPr>
          <p:nvPr>
            <p:ph type="pic" sz="quarter" idx="11"/>
          </p:nvPr>
        </p:nvSpPr>
        <p:spPr>
          <a:xfrm>
            <a:off x="6763529" y="3022552"/>
            <a:ext cx="10745819" cy="6423120"/>
          </a:xfrm>
          <a:solidFill>
            <a:schemeClr val="bg1">
              <a:lumMod val="95000"/>
            </a:schemeClr>
          </a:solidFill>
          <a:effectLst/>
        </p:spPr>
        <p:txBody>
          <a:bodyPr vert="horz" lIns="182843" tIns="91422" rIns="182843" bIns="91422" rtlCol="0">
            <a:normAutofit/>
          </a:bodyPr>
          <a:lstStyle>
            <a:lvl1pPr>
              <a:defRPr lang="en-GB" sz="260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9" name="Freeform 73">
            <a:extLst>
              <a:ext uri="{FF2B5EF4-FFF2-40B4-BE49-F238E27FC236}">
                <a16:creationId xmlns:a16="http://schemas.microsoft.com/office/drawing/2014/main" id="{8A2B7459-B474-4B89-9DD0-EFABD0582FC3}"/>
              </a:ext>
            </a:extLst>
          </p:cNvPr>
          <p:cNvSpPr>
            <a:spLocks/>
          </p:cNvSpPr>
          <p:nvPr/>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7">
            <a:extLst>
              <a:ext uri="{FF2B5EF4-FFF2-40B4-BE49-F238E27FC236}">
                <a16:creationId xmlns:a16="http://schemas.microsoft.com/office/drawing/2014/main" id="{5240798D-284C-4D82-9F6C-A37A39D0FC96}"/>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79">
            <a:extLst>
              <a:ext uri="{FF2B5EF4-FFF2-40B4-BE49-F238E27FC236}">
                <a16:creationId xmlns:a16="http://schemas.microsoft.com/office/drawing/2014/main" id="{41185350-B434-4245-BD82-914DC460C25C}"/>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4" name="Freeform 80">
            <a:extLst>
              <a:ext uri="{FF2B5EF4-FFF2-40B4-BE49-F238E27FC236}">
                <a16:creationId xmlns:a16="http://schemas.microsoft.com/office/drawing/2014/main" id="{F9A990CA-0EAE-4873-8C60-E102946D699F}"/>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388531491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_Mobile feature">
    <p:spTree>
      <p:nvGrpSpPr>
        <p:cNvPr id="1" name=""/>
        <p:cNvGrpSpPr/>
        <p:nvPr/>
      </p:nvGrpSpPr>
      <p:grpSpPr>
        <a:xfrm>
          <a:off x="0" y="0"/>
          <a:ext cx="0" cy="0"/>
          <a:chOff x="0" y="0"/>
          <a:chExt cx="0" cy="0"/>
        </a:xfrm>
      </p:grpSpPr>
      <p:sp>
        <p:nvSpPr>
          <p:cNvPr id="9" name="Freeform 72">
            <a:extLst>
              <a:ext uri="{FF2B5EF4-FFF2-40B4-BE49-F238E27FC236}">
                <a16:creationId xmlns:a16="http://schemas.microsoft.com/office/drawing/2014/main" id="{6CEE828A-85A7-421A-AD4E-115919888070}"/>
              </a:ext>
            </a:extLst>
          </p:cNvPr>
          <p:cNvSpPr>
            <a:spLocks/>
          </p:cNvSpPr>
          <p:nvPr/>
        </p:nvSpPr>
        <p:spPr bwMode="auto">
          <a:xfrm>
            <a:off x="7948092"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a:extLst>
              <a:ext uri="{FF2B5EF4-FFF2-40B4-BE49-F238E27FC236}">
                <a16:creationId xmlns:a16="http://schemas.microsoft.com/office/drawing/2014/main" id="{157487BD-D014-4270-82ED-5D68346022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323" y="3074289"/>
            <a:ext cx="4586918" cy="8963258"/>
          </a:xfrm>
          <a:prstGeom prst="rect">
            <a:avLst/>
          </a:prstGeom>
        </p:spPr>
      </p:pic>
      <p:sp>
        <p:nvSpPr>
          <p:cNvPr id="8" name="Picture Placeholder 2">
            <a:extLst>
              <a:ext uri="{FF2B5EF4-FFF2-40B4-BE49-F238E27FC236}">
                <a16:creationId xmlns:a16="http://schemas.microsoft.com/office/drawing/2014/main" id="{1D1D6D98-C216-44DE-AD41-343546C191B9}"/>
              </a:ext>
            </a:extLst>
          </p:cNvPr>
          <p:cNvSpPr>
            <a:spLocks noGrp="1"/>
          </p:cNvSpPr>
          <p:nvPr>
            <p:ph type="pic" sz="quarter" idx="29"/>
          </p:nvPr>
        </p:nvSpPr>
        <p:spPr>
          <a:xfrm>
            <a:off x="10347115" y="4251529"/>
            <a:ext cx="3726809" cy="6523629"/>
          </a:xfrm>
          <a:solidFill>
            <a:schemeClr val="bg1">
              <a:lumMod val="95000"/>
            </a:schemeClr>
          </a:solidFill>
          <a:effectLst/>
        </p:spPr>
        <p:txBody>
          <a:bodyPr vert="horz" lIns="182843" tIns="91422" rIns="182843" bIns="91422" rtlCol="0">
            <a:normAutofit/>
          </a:bodyPr>
          <a:lstStyle>
            <a:lvl1pPr>
              <a:defRPr lang="en-GB" sz="2600" dirty="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10" name="Freeform 73">
            <a:extLst>
              <a:ext uri="{FF2B5EF4-FFF2-40B4-BE49-F238E27FC236}">
                <a16:creationId xmlns:a16="http://schemas.microsoft.com/office/drawing/2014/main" id="{8C67A078-B26C-4D8E-8E28-37EB97A56B0F}"/>
              </a:ext>
            </a:extLst>
          </p:cNvPr>
          <p:cNvSpPr>
            <a:spLocks/>
          </p:cNvSpPr>
          <p:nvPr/>
        </p:nvSpPr>
        <p:spPr bwMode="auto">
          <a:xfrm>
            <a:off x="16567081" y="651040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7">
            <a:extLst>
              <a:ext uri="{FF2B5EF4-FFF2-40B4-BE49-F238E27FC236}">
                <a16:creationId xmlns:a16="http://schemas.microsoft.com/office/drawing/2014/main" id="{989A95CB-F082-45DF-A02E-786FF1E06290}"/>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9">
            <a:extLst>
              <a:ext uri="{FF2B5EF4-FFF2-40B4-BE49-F238E27FC236}">
                <a16:creationId xmlns:a16="http://schemas.microsoft.com/office/drawing/2014/main" id="{218C9C41-0B79-4AD3-97E7-F3EFC2E2374D}"/>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80">
            <a:extLst>
              <a:ext uri="{FF2B5EF4-FFF2-40B4-BE49-F238E27FC236}">
                <a16:creationId xmlns:a16="http://schemas.microsoft.com/office/drawing/2014/main" id="{753B3840-7100-4531-B41C-2DE717FCF3F8}"/>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417947112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Key message">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C00F91-C60C-4B67-A0C4-B0C240B78FCE}"/>
              </a:ext>
            </a:extLst>
          </p:cNvPr>
          <p:cNvSpPr/>
          <p:nvPr/>
        </p:nvSpPr>
        <p:spPr>
          <a:xfrm rot="1748091">
            <a:off x="9985672" y="2621058"/>
            <a:ext cx="19919674" cy="4832805"/>
          </a:xfrm>
          <a:prstGeom prst="parallelogram">
            <a:avLst>
              <a:gd name="adj" fmla="val 56558"/>
            </a:avLst>
          </a:prstGeom>
          <a:solidFill>
            <a:schemeClr val="accent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5" name="Parallelogram 4">
            <a:extLst>
              <a:ext uri="{FF2B5EF4-FFF2-40B4-BE49-F238E27FC236}">
                <a16:creationId xmlns:a16="http://schemas.microsoft.com/office/drawing/2014/main" id="{589BD1EF-6ED3-4B23-B114-477FD33FFED2}"/>
              </a:ext>
            </a:extLst>
          </p:cNvPr>
          <p:cNvSpPr/>
          <p:nvPr/>
        </p:nvSpPr>
        <p:spPr>
          <a:xfrm rot="16200000">
            <a:off x="7130492" y="5621174"/>
            <a:ext cx="10661905" cy="4832805"/>
          </a:xfrm>
          <a:prstGeom prst="parallelogram">
            <a:avLst>
              <a:gd name="adj" fmla="val 56558"/>
            </a:avLst>
          </a:prstGeom>
          <a:solidFill>
            <a:schemeClr val="bg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3" name="Text Placeholder 2">
            <a:extLst>
              <a:ext uri="{FF2B5EF4-FFF2-40B4-BE49-F238E27FC236}">
                <a16:creationId xmlns:a16="http://schemas.microsoft.com/office/drawing/2014/main" id="{68FC4935-9387-4E11-AFF6-C95F90F92634}"/>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13" name="Text Placeholder 12">
            <a:extLst>
              <a:ext uri="{FF2B5EF4-FFF2-40B4-BE49-F238E27FC236}">
                <a16:creationId xmlns:a16="http://schemas.microsoft.com/office/drawing/2014/main" id="{FB68CDDF-3848-41A8-B46A-7CE2B38FEFC6}"/>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15" name="Text Placeholder 14">
            <a:extLst>
              <a:ext uri="{FF2B5EF4-FFF2-40B4-BE49-F238E27FC236}">
                <a16:creationId xmlns:a16="http://schemas.microsoft.com/office/drawing/2014/main" id="{30F2ACC1-9882-4027-B3A1-B48661CF15AF}"/>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3127399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3">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13">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15">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3"/>
                        </p:tgtEl>
                        <p:attrNameLst>
                          <p:attrName>ppt_x</p:attrName>
                          <p:attrName>ppt_y</p:attrName>
                        </p:attrNameLst>
                      </p:cBhvr>
                      <p:rCtr x="723" y="0"/>
                    </p:animMotion>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3"/>
                        </p:tgtEl>
                        <p:attrNameLst>
                          <p:attrName>ppt_x</p:attrName>
                          <p:attrName>ppt_y</p:attrName>
                        </p:attrNameLst>
                      </p:cBhvr>
                      <p:rCtr x="723" y="0"/>
                    </p:animMotion>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5"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5"/>
                        </p:tgtEl>
                        <p:attrNameLst>
                          <p:attrName>ppt_x</p:attrName>
                          <p:attrName>ppt_y</p:attrName>
                        </p:attrNameLst>
                      </p:cBhvr>
                      <p:rCtr x="723" y="0"/>
                    </p:animMotion>
                  </p:childTnLst>
                </p:cTn>
              </p:par>
            </p:tnLst>
          </p:tmpl>
        </p:tmplLst>
      </p:bldP>
    </p:bld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Key message with photo">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A764DCD-D6C9-4972-824B-D0D5FEE51AA4}"/>
              </a:ext>
            </a:extLst>
          </p:cNvPr>
          <p:cNvSpPr>
            <a:spLocks noGrp="1"/>
          </p:cNvSpPr>
          <p:nvPr>
            <p:ph type="pic" sz="quarter" idx="18"/>
          </p:nvPr>
        </p:nvSpPr>
        <p:spPr>
          <a:xfrm>
            <a:off x="10069362" y="-591553"/>
            <a:ext cx="19752293" cy="11258024"/>
          </a:xfrm>
          <a:custGeom>
            <a:avLst/>
            <a:gdLst>
              <a:gd name="connsiteX0" fmla="*/ 4740437 w 19752293"/>
              <a:gd name="connsiteY0" fmla="*/ 0 h 11258024"/>
              <a:gd name="connsiteX1" fmla="*/ 19752293 w 19752293"/>
              <a:gd name="connsiteY1" fmla="*/ 8367456 h 11258024"/>
              <a:gd name="connsiteX2" fmla="*/ 15011857 w 19752293"/>
              <a:gd name="connsiteY2" fmla="*/ 11258024 h 11258024"/>
              <a:gd name="connsiteX3" fmla="*/ 0 w 19752293"/>
              <a:gd name="connsiteY3" fmla="*/ 2890569 h 11258024"/>
            </a:gdLst>
            <a:ahLst/>
            <a:cxnLst>
              <a:cxn ang="0">
                <a:pos x="connsiteX0" y="connsiteY0"/>
              </a:cxn>
              <a:cxn ang="0">
                <a:pos x="connsiteX1" y="connsiteY1"/>
              </a:cxn>
              <a:cxn ang="0">
                <a:pos x="connsiteX2" y="connsiteY2"/>
              </a:cxn>
              <a:cxn ang="0">
                <a:pos x="connsiteX3" y="connsiteY3"/>
              </a:cxn>
            </a:cxnLst>
            <a:rect l="l" t="t" r="r" b="b"/>
            <a:pathLst>
              <a:path w="19752293" h="11258024">
                <a:moveTo>
                  <a:pt x="4740437" y="0"/>
                </a:moveTo>
                <a:lnTo>
                  <a:pt x="19752293" y="8367456"/>
                </a:lnTo>
                <a:lnTo>
                  <a:pt x="15011857" y="11258024"/>
                </a:lnTo>
                <a:lnTo>
                  <a:pt x="0" y="2890569"/>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2" name="Picture Placeholder 21">
            <a:extLst>
              <a:ext uri="{FF2B5EF4-FFF2-40B4-BE49-F238E27FC236}">
                <a16:creationId xmlns:a16="http://schemas.microsoft.com/office/drawing/2014/main" id="{2F6761C3-F330-4652-B731-0AC518E0C2B2}"/>
              </a:ext>
            </a:extLst>
          </p:cNvPr>
          <p:cNvSpPr>
            <a:spLocks noGrp="1"/>
          </p:cNvSpPr>
          <p:nvPr>
            <p:ph type="pic" sz="quarter" idx="17"/>
          </p:nvPr>
        </p:nvSpPr>
        <p:spPr>
          <a:xfrm>
            <a:off x="10045040" y="2706625"/>
            <a:ext cx="4832805" cy="10661903"/>
          </a:xfrm>
          <a:custGeom>
            <a:avLst/>
            <a:gdLst>
              <a:gd name="connsiteX0" fmla="*/ 0 w 4832804"/>
              <a:gd name="connsiteY0" fmla="*/ 0 h 10661904"/>
              <a:gd name="connsiteX1" fmla="*/ 4832804 w 4832804"/>
              <a:gd name="connsiteY1" fmla="*/ 2733337 h 10661904"/>
              <a:gd name="connsiteX2" fmla="*/ 4832804 w 4832804"/>
              <a:gd name="connsiteY2" fmla="*/ 10661904 h 10661904"/>
              <a:gd name="connsiteX3" fmla="*/ 0 w 4832804"/>
              <a:gd name="connsiteY3" fmla="*/ 7928568 h 10661904"/>
            </a:gdLst>
            <a:ahLst/>
            <a:cxnLst>
              <a:cxn ang="0">
                <a:pos x="connsiteX0" y="connsiteY0"/>
              </a:cxn>
              <a:cxn ang="0">
                <a:pos x="connsiteX1" y="connsiteY1"/>
              </a:cxn>
              <a:cxn ang="0">
                <a:pos x="connsiteX2" y="connsiteY2"/>
              </a:cxn>
              <a:cxn ang="0">
                <a:pos x="connsiteX3" y="connsiteY3"/>
              </a:cxn>
            </a:cxnLst>
            <a:rect l="l" t="t" r="r" b="b"/>
            <a:pathLst>
              <a:path w="4832804" h="10661904">
                <a:moveTo>
                  <a:pt x="0" y="0"/>
                </a:moveTo>
                <a:lnTo>
                  <a:pt x="4832804" y="2733337"/>
                </a:lnTo>
                <a:lnTo>
                  <a:pt x="4832804" y="10661904"/>
                </a:lnTo>
                <a:lnTo>
                  <a:pt x="0" y="7928568"/>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8" name="Text Placeholder 2">
            <a:extLst>
              <a:ext uri="{FF2B5EF4-FFF2-40B4-BE49-F238E27FC236}">
                <a16:creationId xmlns:a16="http://schemas.microsoft.com/office/drawing/2014/main" id="{28F69F49-8E3F-43E9-B0DA-1CCF72A84BB5}"/>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29" name="Text Placeholder 12">
            <a:extLst>
              <a:ext uri="{FF2B5EF4-FFF2-40B4-BE49-F238E27FC236}">
                <a16:creationId xmlns:a16="http://schemas.microsoft.com/office/drawing/2014/main" id="{F4FA9FE3-1FE6-43B0-89F8-4A597F3653EB}"/>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30" name="Text Placeholder 14">
            <a:extLst>
              <a:ext uri="{FF2B5EF4-FFF2-40B4-BE49-F238E27FC236}">
                <a16:creationId xmlns:a16="http://schemas.microsoft.com/office/drawing/2014/main" id="{8A3FAC50-832B-4F83-ADF8-F11A588A34B6}"/>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27115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28">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29">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1000"/>
                                        <p:tgtEl>
                                          <p:spTgt spid="30">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30">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28"/>
                        </p:tgtEl>
                        <p:attrNameLst>
                          <p:attrName>ppt_x</p:attrName>
                          <p:attrName>ppt_y</p:attrName>
                        </p:attrNameLst>
                      </p:cBhvr>
                      <p:rCtr x="723" y="0"/>
                    </p:animMotion>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29"/>
                        </p:tgtEl>
                        <p:attrNameLst>
                          <p:attrName>ppt_x</p:attrName>
                          <p:attrName>ppt_y</p:attrName>
                        </p:attrNameLst>
                      </p:cBhvr>
                      <p:rCtr x="723" y="0"/>
                    </p:animMotion>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30"/>
                        </p:tgtEl>
                        <p:attrNameLst>
                          <p:attrName>ppt_x</p:attrName>
                          <p:attrName>ppt_y</p:attrName>
                        </p:attrNameLst>
                      </p:cBhvr>
                      <p:rCtr x="723" y="0"/>
                    </p:animMotion>
                  </p:childTnLst>
                </p:cTn>
              </p:par>
            </p:tnLst>
          </p:tmpl>
        </p:tmplLst>
      </p:bldP>
    </p:bld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_Righ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91999" y="0"/>
            <a:ext cx="12192001"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 name="Title 4">
            <a:extLst>
              <a:ext uri="{FF2B5EF4-FFF2-40B4-BE49-F238E27FC236}">
                <a16:creationId xmlns:a16="http://schemas.microsoft.com/office/drawing/2014/main" id="{BEAC3C91-621F-46EF-BAE8-71E2EB5A639B}"/>
              </a:ext>
            </a:extLst>
          </p:cNvPr>
          <p:cNvSpPr>
            <a:spLocks noGrp="1"/>
          </p:cNvSpPr>
          <p:nvPr>
            <p:ph type="title" hasCustomPrompt="1"/>
          </p:nvPr>
        </p:nvSpPr>
        <p:spPr>
          <a:xfrm>
            <a:off x="2946144" y="1840425"/>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4" name="Text Placeholder 6">
            <a:extLst>
              <a:ext uri="{FF2B5EF4-FFF2-40B4-BE49-F238E27FC236}">
                <a16:creationId xmlns:a16="http://schemas.microsoft.com/office/drawing/2014/main" id="{4FCD706B-0476-4299-9883-85B466EF2216}"/>
              </a:ext>
            </a:extLst>
          </p:cNvPr>
          <p:cNvSpPr>
            <a:spLocks noGrp="1"/>
          </p:cNvSpPr>
          <p:nvPr>
            <p:ph type="body" sz="quarter" idx="10" hasCustomPrompt="1"/>
          </p:nvPr>
        </p:nvSpPr>
        <p:spPr>
          <a:xfrm>
            <a:off x="3972509" y="261557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971076984"/>
      </p:ext>
    </p:extLst>
  </p:cSld>
  <p:clrMapOvr>
    <a:masterClrMapping/>
  </p:clrMapOvr>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CA6D-28E2-4D2C-A5AA-CB3E2A7733D2}"/>
              </a:ext>
            </a:extLst>
          </p:cNvPr>
          <p:cNvSpPr>
            <a:spLocks noChangeArrowheads="1"/>
          </p:cNvSpPr>
          <p:nvPr/>
        </p:nvSpPr>
        <p:spPr bwMode="auto">
          <a:xfrm>
            <a:off x="1" y="-148687"/>
            <a:ext cx="24384000" cy="13911292"/>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nvGrpSpPr>
          <p:cNvPr id="18" name="Group 17">
            <a:extLst>
              <a:ext uri="{FF2B5EF4-FFF2-40B4-BE49-F238E27FC236}">
                <a16:creationId xmlns:a16="http://schemas.microsoft.com/office/drawing/2014/main" id="{0FB10666-497F-4A53-909B-3316F8302B26}"/>
              </a:ext>
            </a:extLst>
          </p:cNvPr>
          <p:cNvGrpSpPr/>
          <p:nvPr/>
        </p:nvGrpSpPr>
        <p:grpSpPr>
          <a:xfrm>
            <a:off x="9027381" y="9127482"/>
            <a:ext cx="13955716" cy="1993251"/>
            <a:chOff x="9027381" y="9127481"/>
            <a:chExt cx="13955716" cy="1993251"/>
          </a:xfrm>
        </p:grpSpPr>
        <p:sp>
          <p:nvSpPr>
            <p:cNvPr id="9" name="Freeform 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1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1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1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Freeform 13">
            <a:extLst>
              <a:ext uri="{FF2B5EF4-FFF2-40B4-BE49-F238E27FC236}">
                <a16:creationId xmlns:a16="http://schemas.microsoft.com/office/drawing/2014/main" id="{487D6587-53FD-4221-95D2-C8E5E5A39215}"/>
              </a:ext>
            </a:extLst>
          </p:cNvPr>
          <p:cNvSpPr>
            <a:spLocks noEditPoints="1"/>
          </p:cNvSpPr>
          <p:nvPr/>
        </p:nvSpPr>
        <p:spPr bwMode="auto">
          <a:xfrm>
            <a:off x="4460380" y="-1001667"/>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5" name="Freeform 14">
            <a:extLst>
              <a:ext uri="{FF2B5EF4-FFF2-40B4-BE49-F238E27FC236}">
                <a16:creationId xmlns:a16="http://schemas.microsoft.com/office/drawing/2014/main" id="{B88CDCF4-D633-4A80-B240-7EB93AA43FE4}"/>
              </a:ext>
            </a:extLst>
          </p:cNvPr>
          <p:cNvSpPr>
            <a:spLocks noEditPoints="1"/>
          </p:cNvSpPr>
          <p:nvPr/>
        </p:nvSpPr>
        <p:spPr bwMode="auto">
          <a:xfrm>
            <a:off x="2" y="-148687"/>
            <a:ext cx="17663812"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10086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3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63" presetClass="path" presetSubtype="0" decel="100000" fill="hold" nodeType="withEffect">
                                  <p:stCondLst>
                                    <p:cond delay="500"/>
                                  </p:stCondLst>
                                  <p:childTnLst>
                                    <p:animMotion origin="layout" path="M -0.01471 2.96296E-6 L -0.00019 2.96296E-6 " pathEditMode="relative" rAng="0" ptsTypes="AA">
                                      <p:cBhvr>
                                        <p:cTn id="17" dur="1000" fill="hold"/>
                                        <p:tgtEl>
                                          <p:spTgt spid="18"/>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_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43575"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1" name="Picture Placeholder 13"/>
          <p:cNvSpPr>
            <a:spLocks noGrp="1"/>
          </p:cNvSpPr>
          <p:nvPr>
            <p:ph type="pic" sz="quarter" idx="19"/>
          </p:nvPr>
        </p:nvSpPr>
        <p:spPr>
          <a:xfrm>
            <a:off x="12401138"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2" name="Picture Placeholder 13"/>
          <p:cNvSpPr>
            <a:spLocks noGrp="1"/>
          </p:cNvSpPr>
          <p:nvPr>
            <p:ph type="pic" sz="quarter" idx="20"/>
          </p:nvPr>
        </p:nvSpPr>
        <p:spPr>
          <a:xfrm>
            <a:off x="7158701"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3" name="Picture Placeholder 13"/>
          <p:cNvSpPr>
            <a:spLocks noGrp="1"/>
          </p:cNvSpPr>
          <p:nvPr>
            <p:ph type="pic" sz="quarter" idx="21"/>
          </p:nvPr>
        </p:nvSpPr>
        <p:spPr>
          <a:xfrm>
            <a:off x="1916264"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4" name="Picture Placeholder 13"/>
          <p:cNvSpPr>
            <a:spLocks noGrp="1"/>
          </p:cNvSpPr>
          <p:nvPr>
            <p:ph type="pic" sz="quarter" idx="22"/>
          </p:nvPr>
        </p:nvSpPr>
        <p:spPr>
          <a:xfrm>
            <a:off x="17643575"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5" name="Picture Placeholder 13"/>
          <p:cNvSpPr>
            <a:spLocks noGrp="1"/>
          </p:cNvSpPr>
          <p:nvPr>
            <p:ph type="pic" sz="quarter" idx="23"/>
          </p:nvPr>
        </p:nvSpPr>
        <p:spPr>
          <a:xfrm>
            <a:off x="12401138"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6" name="Picture Placeholder 13"/>
          <p:cNvSpPr>
            <a:spLocks noGrp="1"/>
          </p:cNvSpPr>
          <p:nvPr>
            <p:ph type="pic" sz="quarter" idx="24"/>
          </p:nvPr>
        </p:nvSpPr>
        <p:spPr>
          <a:xfrm>
            <a:off x="7158701"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7" name="Picture Placeholder 13"/>
          <p:cNvSpPr>
            <a:spLocks noGrp="1"/>
          </p:cNvSpPr>
          <p:nvPr>
            <p:ph type="pic" sz="quarter" idx="25"/>
          </p:nvPr>
        </p:nvSpPr>
        <p:spPr>
          <a:xfrm>
            <a:off x="1916264"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4">
            <a:extLst>
              <a:ext uri="{FF2B5EF4-FFF2-40B4-BE49-F238E27FC236}">
                <a16:creationId xmlns:a16="http://schemas.microsoft.com/office/drawing/2014/main" id="{0EE2856E-A5BF-43DE-AD51-A41FF09718CA}"/>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11" name="Text Placeholder 6">
            <a:extLst>
              <a:ext uri="{FF2B5EF4-FFF2-40B4-BE49-F238E27FC236}">
                <a16:creationId xmlns:a16="http://schemas.microsoft.com/office/drawing/2014/main" id="{A0B16CAB-F510-4154-9A28-66ACF95867CC}"/>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298544649"/>
      </p:ext>
    </p:extLst>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obile feature">
    <p:spTree>
      <p:nvGrpSpPr>
        <p:cNvPr id="1" name=""/>
        <p:cNvGrpSpPr/>
        <p:nvPr/>
      </p:nvGrpSpPr>
      <p:grpSpPr>
        <a:xfrm>
          <a:off x="0" y="0"/>
          <a:ext cx="0" cy="0"/>
          <a:chOff x="0" y="0"/>
          <a:chExt cx="0" cy="0"/>
        </a:xfrm>
      </p:grpSpPr>
      <p:sp>
        <p:nvSpPr>
          <p:cNvPr id="9" name="Freeform 72">
            <a:extLst>
              <a:ext uri="{FF2B5EF4-FFF2-40B4-BE49-F238E27FC236}">
                <a16:creationId xmlns:a16="http://schemas.microsoft.com/office/drawing/2014/main" id="{6CEE828A-85A7-421A-AD4E-115919888070}"/>
              </a:ext>
            </a:extLst>
          </p:cNvPr>
          <p:cNvSpPr>
            <a:spLocks/>
          </p:cNvSpPr>
          <p:nvPr/>
        </p:nvSpPr>
        <p:spPr bwMode="auto">
          <a:xfrm>
            <a:off x="7948092"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a:extLst>
              <a:ext uri="{FF2B5EF4-FFF2-40B4-BE49-F238E27FC236}">
                <a16:creationId xmlns:a16="http://schemas.microsoft.com/office/drawing/2014/main" id="{157487BD-D014-4270-82ED-5D68346022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323" y="3074289"/>
            <a:ext cx="4586918" cy="8963258"/>
          </a:xfrm>
          <a:prstGeom prst="rect">
            <a:avLst/>
          </a:prstGeom>
        </p:spPr>
      </p:pic>
      <p:sp>
        <p:nvSpPr>
          <p:cNvPr id="8" name="Picture Placeholder 2">
            <a:extLst>
              <a:ext uri="{FF2B5EF4-FFF2-40B4-BE49-F238E27FC236}">
                <a16:creationId xmlns:a16="http://schemas.microsoft.com/office/drawing/2014/main" id="{1D1D6D98-C216-44DE-AD41-343546C191B9}"/>
              </a:ext>
            </a:extLst>
          </p:cNvPr>
          <p:cNvSpPr>
            <a:spLocks noGrp="1"/>
          </p:cNvSpPr>
          <p:nvPr>
            <p:ph type="pic" sz="quarter" idx="29"/>
          </p:nvPr>
        </p:nvSpPr>
        <p:spPr>
          <a:xfrm>
            <a:off x="10347115" y="4251529"/>
            <a:ext cx="3726809" cy="6523629"/>
          </a:xfrm>
          <a:solidFill>
            <a:schemeClr val="bg1">
              <a:lumMod val="95000"/>
            </a:schemeClr>
          </a:solidFill>
          <a:effectLst/>
        </p:spPr>
        <p:txBody>
          <a:bodyPr vert="horz" lIns="182843" tIns="91422" rIns="182843" bIns="91422" rtlCol="0">
            <a:normAutofit/>
          </a:bodyPr>
          <a:lstStyle>
            <a:lvl1pPr>
              <a:defRPr lang="en-GB" sz="2600" dirty="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10" name="Freeform 73">
            <a:extLst>
              <a:ext uri="{FF2B5EF4-FFF2-40B4-BE49-F238E27FC236}">
                <a16:creationId xmlns:a16="http://schemas.microsoft.com/office/drawing/2014/main" id="{8C67A078-B26C-4D8E-8E28-37EB97A56B0F}"/>
              </a:ext>
            </a:extLst>
          </p:cNvPr>
          <p:cNvSpPr>
            <a:spLocks/>
          </p:cNvSpPr>
          <p:nvPr/>
        </p:nvSpPr>
        <p:spPr bwMode="auto">
          <a:xfrm>
            <a:off x="16567081" y="651040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1" name="Freeform 77">
            <a:extLst>
              <a:ext uri="{FF2B5EF4-FFF2-40B4-BE49-F238E27FC236}">
                <a16:creationId xmlns:a16="http://schemas.microsoft.com/office/drawing/2014/main" id="{989A95CB-F082-45DF-A02E-786FF1E06290}"/>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2" name="Freeform 79">
            <a:extLst>
              <a:ext uri="{FF2B5EF4-FFF2-40B4-BE49-F238E27FC236}">
                <a16:creationId xmlns:a16="http://schemas.microsoft.com/office/drawing/2014/main" id="{218C9C41-0B79-4AD3-97E7-F3EFC2E2374D}"/>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3" name="Freeform 80">
            <a:extLst>
              <a:ext uri="{FF2B5EF4-FFF2-40B4-BE49-F238E27FC236}">
                <a16:creationId xmlns:a16="http://schemas.microsoft.com/office/drawing/2014/main" id="{753B3840-7100-4531-B41C-2DE717FCF3F8}"/>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endParaRPr lang="en-GB" sz="4200" dirty="0"/>
          </a:p>
        </p:txBody>
      </p:sp>
      <p:sp>
        <p:nvSpPr>
          <p:cNvPr id="14" name="Freeform 72">
            <a:extLst>
              <a:ext uri="{FF2B5EF4-FFF2-40B4-BE49-F238E27FC236}">
                <a16:creationId xmlns:a16="http://schemas.microsoft.com/office/drawing/2014/main" id="{6CEE828A-85A7-421A-AD4E-115919888070}"/>
              </a:ext>
            </a:extLst>
          </p:cNvPr>
          <p:cNvSpPr>
            <a:spLocks/>
          </p:cNvSpPr>
          <p:nvPr/>
        </p:nvSpPr>
        <p:spPr bwMode="auto">
          <a:xfrm>
            <a:off x="7948092"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pic>
        <p:nvPicPr>
          <p:cNvPr id="15" name="Picture 14">
            <a:extLst>
              <a:ext uri="{FF2B5EF4-FFF2-40B4-BE49-F238E27FC236}">
                <a16:creationId xmlns:a16="http://schemas.microsoft.com/office/drawing/2014/main" id="{157487BD-D014-4270-82ED-5D68346022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323" y="3074289"/>
            <a:ext cx="4586918" cy="8963258"/>
          </a:xfrm>
          <a:prstGeom prst="rect">
            <a:avLst/>
          </a:prstGeom>
        </p:spPr>
      </p:pic>
      <p:sp>
        <p:nvSpPr>
          <p:cNvPr id="16" name="Freeform 73">
            <a:extLst>
              <a:ext uri="{FF2B5EF4-FFF2-40B4-BE49-F238E27FC236}">
                <a16:creationId xmlns:a16="http://schemas.microsoft.com/office/drawing/2014/main" id="{8C67A078-B26C-4D8E-8E28-37EB97A56B0F}"/>
              </a:ext>
            </a:extLst>
          </p:cNvPr>
          <p:cNvSpPr>
            <a:spLocks/>
          </p:cNvSpPr>
          <p:nvPr/>
        </p:nvSpPr>
        <p:spPr bwMode="auto">
          <a:xfrm>
            <a:off x="16567081" y="651040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7" name="Freeform 77">
            <a:extLst>
              <a:ext uri="{FF2B5EF4-FFF2-40B4-BE49-F238E27FC236}">
                <a16:creationId xmlns:a16="http://schemas.microsoft.com/office/drawing/2014/main" id="{989A95CB-F082-45DF-A02E-786FF1E06290}"/>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8" name="Freeform 79">
            <a:extLst>
              <a:ext uri="{FF2B5EF4-FFF2-40B4-BE49-F238E27FC236}">
                <a16:creationId xmlns:a16="http://schemas.microsoft.com/office/drawing/2014/main" id="{218C9C41-0B79-4AD3-97E7-F3EFC2E2374D}"/>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9" name="Freeform 80">
            <a:extLst>
              <a:ext uri="{FF2B5EF4-FFF2-40B4-BE49-F238E27FC236}">
                <a16:creationId xmlns:a16="http://schemas.microsoft.com/office/drawing/2014/main" id="{753B3840-7100-4531-B41C-2DE717FCF3F8}"/>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
        <p:nvSpPr>
          <p:cNvPr id="21" name="Freeform 72">
            <a:extLst>
              <a:ext uri="{FF2B5EF4-FFF2-40B4-BE49-F238E27FC236}">
                <a16:creationId xmlns:a16="http://schemas.microsoft.com/office/drawing/2014/main" id="{6CEE828A-85A7-421A-AD4E-115919888070}"/>
              </a:ext>
            </a:extLst>
          </p:cNvPr>
          <p:cNvSpPr>
            <a:spLocks/>
          </p:cNvSpPr>
          <p:nvPr userDrawn="1"/>
        </p:nvSpPr>
        <p:spPr bwMode="auto">
          <a:xfrm>
            <a:off x="7948091" y="906197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pic>
        <p:nvPicPr>
          <p:cNvPr id="22" name="Picture 21">
            <a:extLst>
              <a:ext uri="{FF2B5EF4-FFF2-40B4-BE49-F238E27FC236}">
                <a16:creationId xmlns:a16="http://schemas.microsoft.com/office/drawing/2014/main" id="{157487BD-D014-4270-82ED-5D683460225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19323" y="3074288"/>
            <a:ext cx="4586918" cy="8963258"/>
          </a:xfrm>
          <a:prstGeom prst="rect">
            <a:avLst/>
          </a:prstGeom>
        </p:spPr>
      </p:pic>
      <p:sp>
        <p:nvSpPr>
          <p:cNvPr id="23" name="Freeform 73">
            <a:extLst>
              <a:ext uri="{FF2B5EF4-FFF2-40B4-BE49-F238E27FC236}">
                <a16:creationId xmlns:a16="http://schemas.microsoft.com/office/drawing/2014/main" id="{8C67A078-B26C-4D8E-8E28-37EB97A56B0F}"/>
              </a:ext>
            </a:extLst>
          </p:cNvPr>
          <p:cNvSpPr>
            <a:spLocks/>
          </p:cNvSpPr>
          <p:nvPr userDrawn="1"/>
        </p:nvSpPr>
        <p:spPr bwMode="auto">
          <a:xfrm>
            <a:off x="16567081" y="6510406"/>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4" name="Freeform 77">
            <a:extLst>
              <a:ext uri="{FF2B5EF4-FFF2-40B4-BE49-F238E27FC236}">
                <a16:creationId xmlns:a16="http://schemas.microsoft.com/office/drawing/2014/main" id="{989A95CB-F082-45DF-A02E-786FF1E06290}"/>
              </a:ext>
            </a:extLst>
          </p:cNvPr>
          <p:cNvSpPr>
            <a:spLocks/>
          </p:cNvSpPr>
          <p:nvPr userDrawn="1"/>
        </p:nvSpPr>
        <p:spPr bwMode="auto">
          <a:xfrm>
            <a:off x="-450910" y="9801032"/>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5" name="Freeform 79">
            <a:extLst>
              <a:ext uri="{FF2B5EF4-FFF2-40B4-BE49-F238E27FC236}">
                <a16:creationId xmlns:a16="http://schemas.microsoft.com/office/drawing/2014/main" id="{218C9C41-0B79-4AD3-97E7-F3EFC2E2374D}"/>
              </a:ext>
            </a:extLst>
          </p:cNvPr>
          <p:cNvSpPr>
            <a:spLocks/>
          </p:cNvSpPr>
          <p:nvPr userDrawn="1"/>
        </p:nvSpPr>
        <p:spPr bwMode="auto">
          <a:xfrm>
            <a:off x="1866928" y="342814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6" name="Freeform 80">
            <a:extLst>
              <a:ext uri="{FF2B5EF4-FFF2-40B4-BE49-F238E27FC236}">
                <a16:creationId xmlns:a16="http://schemas.microsoft.com/office/drawing/2014/main" id="{753B3840-7100-4531-B41C-2DE717FCF3F8}"/>
              </a:ext>
            </a:extLst>
          </p:cNvPr>
          <p:cNvSpPr>
            <a:spLocks/>
          </p:cNvSpPr>
          <p:nvPr userDrawn="1"/>
        </p:nvSpPr>
        <p:spPr bwMode="auto">
          <a:xfrm>
            <a:off x="21890986" y="3428143"/>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1389255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3_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203283"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7" name="Picture Placeholder 13"/>
          <p:cNvSpPr>
            <a:spLocks noGrp="1"/>
          </p:cNvSpPr>
          <p:nvPr>
            <p:ph type="pic" sz="quarter" idx="26"/>
          </p:nvPr>
        </p:nvSpPr>
        <p:spPr>
          <a:xfrm>
            <a:off x="216390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8" name="Picture Placeholder 13"/>
          <p:cNvSpPr>
            <a:spLocks noGrp="1"/>
          </p:cNvSpPr>
          <p:nvPr>
            <p:ph type="pic" sz="quarter" idx="27"/>
          </p:nvPr>
        </p:nvSpPr>
        <p:spPr>
          <a:xfrm>
            <a:off x="918359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5" name="Title 4">
            <a:extLst>
              <a:ext uri="{FF2B5EF4-FFF2-40B4-BE49-F238E27FC236}">
                <a16:creationId xmlns:a16="http://schemas.microsoft.com/office/drawing/2014/main" id="{0A4FBF21-C87D-456C-BF3E-0EBB2A6676D5}"/>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6" name="Text Placeholder 6">
            <a:extLst>
              <a:ext uri="{FF2B5EF4-FFF2-40B4-BE49-F238E27FC236}">
                <a16:creationId xmlns:a16="http://schemas.microsoft.com/office/drawing/2014/main" id="{2D7E8D18-6F4B-4648-9FC1-027A1E259B57}"/>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846374808"/>
      </p:ext>
    </p:extLst>
  </p:cSld>
  <p:clrMapOvr>
    <a:masterClrMapping/>
  </p:clrMapOvr>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_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8017"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11" name="Picture Placeholder 13"/>
          <p:cNvSpPr>
            <a:spLocks noGrp="1"/>
          </p:cNvSpPr>
          <p:nvPr>
            <p:ph type="pic" sz="quarter" idx="27"/>
          </p:nvPr>
        </p:nvSpPr>
        <p:spPr>
          <a:xfrm>
            <a:off x="2386983"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4" name="Title 4">
            <a:extLst>
              <a:ext uri="{FF2B5EF4-FFF2-40B4-BE49-F238E27FC236}">
                <a16:creationId xmlns:a16="http://schemas.microsoft.com/office/drawing/2014/main" id="{927ED93A-617D-4129-8DD3-8FB10B9D706D}"/>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5" name="Text Placeholder 6">
            <a:extLst>
              <a:ext uri="{FF2B5EF4-FFF2-40B4-BE49-F238E27FC236}">
                <a16:creationId xmlns:a16="http://schemas.microsoft.com/office/drawing/2014/main" id="{D4850B26-049F-44E6-B629-A2196877C789}"/>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1509726566"/>
      </p:ext>
    </p:extLst>
  </p:cSld>
  <p:clrMapOvr>
    <a:masterClrMapping/>
  </p:clrMapOvr>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_Basic layout with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70795446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5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CA6D-28E2-4D2C-A5AA-CB3E2A7733D2}"/>
              </a:ext>
            </a:extLst>
          </p:cNvPr>
          <p:cNvSpPr>
            <a:spLocks noChangeArrowheads="1"/>
          </p:cNvSpPr>
          <p:nvPr/>
        </p:nvSpPr>
        <p:spPr bwMode="auto">
          <a:xfrm>
            <a:off x="1" y="-148687"/>
            <a:ext cx="24384000" cy="13911292"/>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nvGrpSpPr>
          <p:cNvPr id="18" name="Group 17">
            <a:extLst>
              <a:ext uri="{FF2B5EF4-FFF2-40B4-BE49-F238E27FC236}">
                <a16:creationId xmlns:a16="http://schemas.microsoft.com/office/drawing/2014/main" id="{0FB10666-497F-4A53-909B-3316F8302B26}"/>
              </a:ext>
            </a:extLst>
          </p:cNvPr>
          <p:cNvGrpSpPr/>
          <p:nvPr/>
        </p:nvGrpSpPr>
        <p:grpSpPr>
          <a:xfrm>
            <a:off x="9027381" y="9127482"/>
            <a:ext cx="13955716" cy="1993251"/>
            <a:chOff x="9027381" y="9127481"/>
            <a:chExt cx="13955716" cy="1993251"/>
          </a:xfrm>
        </p:grpSpPr>
        <p:sp>
          <p:nvSpPr>
            <p:cNvPr id="9" name="Freeform 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1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1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1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Freeform 13">
            <a:extLst>
              <a:ext uri="{FF2B5EF4-FFF2-40B4-BE49-F238E27FC236}">
                <a16:creationId xmlns:a16="http://schemas.microsoft.com/office/drawing/2014/main" id="{487D6587-53FD-4221-95D2-C8E5E5A39215}"/>
              </a:ext>
            </a:extLst>
          </p:cNvPr>
          <p:cNvSpPr>
            <a:spLocks noEditPoints="1"/>
          </p:cNvSpPr>
          <p:nvPr/>
        </p:nvSpPr>
        <p:spPr bwMode="auto">
          <a:xfrm>
            <a:off x="4460380" y="-1001667"/>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5" name="Freeform 14">
            <a:extLst>
              <a:ext uri="{FF2B5EF4-FFF2-40B4-BE49-F238E27FC236}">
                <a16:creationId xmlns:a16="http://schemas.microsoft.com/office/drawing/2014/main" id="{B88CDCF4-D633-4A80-B240-7EB93AA43FE4}"/>
              </a:ext>
            </a:extLst>
          </p:cNvPr>
          <p:cNvSpPr>
            <a:spLocks noEditPoints="1"/>
          </p:cNvSpPr>
          <p:nvPr/>
        </p:nvSpPr>
        <p:spPr bwMode="auto">
          <a:xfrm>
            <a:off x="2" y="-148687"/>
            <a:ext cx="17663812"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388330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3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63" presetClass="path" presetSubtype="0" decel="100000" fill="hold" nodeType="withEffect">
                                  <p:stCondLst>
                                    <p:cond delay="500"/>
                                  </p:stCondLst>
                                  <p:childTnLst>
                                    <p:animMotion origin="layout" path="M -0.01471 2.96296E-6 L -0.00019 2.96296E-6 " pathEditMode="relative" rAng="0" ptsTypes="AA">
                                      <p:cBhvr>
                                        <p:cTn id="17" dur="1000" fill="hold"/>
                                        <p:tgtEl>
                                          <p:spTgt spid="18"/>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_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0A829F-BAE7-45FD-90BA-F1E928B6EB8E}"/>
              </a:ext>
            </a:extLst>
          </p:cNvPr>
          <p:cNvGrpSpPr/>
          <p:nvPr/>
        </p:nvGrpSpPr>
        <p:grpSpPr>
          <a:xfrm>
            <a:off x="12246847" y="-3998390"/>
            <a:ext cx="12137153" cy="14863615"/>
            <a:chOff x="25760358" y="4612685"/>
            <a:chExt cx="2190751" cy="2682877"/>
          </a:xfrm>
        </p:grpSpPr>
        <p:sp>
          <p:nvSpPr>
            <p:cNvPr id="4"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6"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sp>
        <p:nvSpPr>
          <p:cNvPr id="14" name="Title 9">
            <a:extLst>
              <a:ext uri="{FF2B5EF4-FFF2-40B4-BE49-F238E27FC236}">
                <a16:creationId xmlns:a16="http://schemas.microsoft.com/office/drawing/2014/main" id="{CBD4BB5C-F42C-46ED-82CC-7B3F0E8F3EB2}"/>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5" name="Text Placeholder 11">
            <a:extLst>
              <a:ext uri="{FF2B5EF4-FFF2-40B4-BE49-F238E27FC236}">
                <a16:creationId xmlns:a16="http://schemas.microsoft.com/office/drawing/2014/main" id="{F2885F32-0D7C-42C3-9E51-7C155BA3289E}"/>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7" name="Text Placeholder 14">
            <a:extLst>
              <a:ext uri="{FF2B5EF4-FFF2-40B4-BE49-F238E27FC236}">
                <a16:creationId xmlns:a16="http://schemas.microsoft.com/office/drawing/2014/main" id="{0930B56A-762B-424C-8997-F0F7639860AE}"/>
              </a:ext>
            </a:extLst>
          </p:cNvPr>
          <p:cNvSpPr>
            <a:spLocks noGrp="1"/>
          </p:cNvSpPr>
          <p:nvPr>
            <p:ph type="body" sz="quarter" idx="17" hasCustomPrompt="1"/>
          </p:nvPr>
        </p:nvSpPr>
        <p:spPr>
          <a:xfrm>
            <a:off x="1676401" y="10182455"/>
            <a:ext cx="7554913"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9" name="Text Placeholder 18">
            <a:extLst>
              <a:ext uri="{FF2B5EF4-FFF2-40B4-BE49-F238E27FC236}">
                <a16:creationId xmlns:a16="http://schemas.microsoft.com/office/drawing/2014/main" id="{00232BCC-6880-4233-8773-35DD5ECC53F1}"/>
              </a:ext>
            </a:extLst>
          </p:cNvPr>
          <p:cNvSpPr>
            <a:spLocks noGrp="1"/>
          </p:cNvSpPr>
          <p:nvPr>
            <p:ph type="body" sz="quarter" idx="18" hasCustomPrompt="1"/>
          </p:nvPr>
        </p:nvSpPr>
        <p:spPr>
          <a:xfrm>
            <a:off x="1676400" y="10865224"/>
            <a:ext cx="7555136"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7077307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Title with photo">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8044" y="0"/>
            <a:ext cx="14259409" cy="13716000"/>
          </a:xfrm>
          <a:prstGeom prst="rect">
            <a:avLst/>
          </a:pr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9">
            <a:extLst>
              <a:ext uri="{FF2B5EF4-FFF2-40B4-BE49-F238E27FC236}">
                <a16:creationId xmlns:a16="http://schemas.microsoft.com/office/drawing/2014/main" id="{993BA831-167E-4245-A080-E31BF98E7A03}"/>
              </a:ext>
            </a:extLst>
          </p:cNvPr>
          <p:cNvSpPr>
            <a:spLocks noGrp="1"/>
          </p:cNvSpPr>
          <p:nvPr>
            <p:ph type="title" hasCustomPrompt="1"/>
          </p:nvPr>
        </p:nvSpPr>
        <p:spPr>
          <a:xfrm>
            <a:off x="1676402" y="3731150"/>
            <a:ext cx="7554688"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340"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2" name="Text Placeholder 11">
            <a:extLst>
              <a:ext uri="{FF2B5EF4-FFF2-40B4-BE49-F238E27FC236}">
                <a16:creationId xmlns:a16="http://schemas.microsoft.com/office/drawing/2014/main" id="{259E1796-0778-4719-BD92-B2AB6F600AC2}"/>
              </a:ext>
            </a:extLst>
          </p:cNvPr>
          <p:cNvSpPr>
            <a:spLocks noGrp="1"/>
          </p:cNvSpPr>
          <p:nvPr>
            <p:ph type="body" sz="quarter" idx="16" hasCustomPrompt="1"/>
          </p:nvPr>
        </p:nvSpPr>
        <p:spPr>
          <a:xfrm>
            <a:off x="1676401" y="7053946"/>
            <a:ext cx="7554913" cy="1109663"/>
          </a:xfrm>
        </p:spPr>
        <p:txBody>
          <a:bodyPr>
            <a:normAutofit/>
          </a:bodyPr>
          <a:lstStyle>
            <a:lvl1pPr marL="0" indent="0" algn="l" defTabSz="1828340" rtl="0" eaLnBrk="1" latinLnBrk="0" hangingPunct="1">
              <a:buNone/>
              <a:defRPr lang="en-GB" sz="4799"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6" name="Text Placeholder 14">
            <a:extLst>
              <a:ext uri="{FF2B5EF4-FFF2-40B4-BE49-F238E27FC236}">
                <a16:creationId xmlns:a16="http://schemas.microsoft.com/office/drawing/2014/main" id="{873960D2-E9CC-4EA9-BD2F-20DB156F00FE}"/>
              </a:ext>
            </a:extLst>
          </p:cNvPr>
          <p:cNvSpPr>
            <a:spLocks noGrp="1"/>
          </p:cNvSpPr>
          <p:nvPr>
            <p:ph type="body" sz="quarter" idx="17" hasCustomPrompt="1"/>
          </p:nvPr>
        </p:nvSpPr>
        <p:spPr>
          <a:xfrm>
            <a:off x="1676400" y="10182455"/>
            <a:ext cx="7554690" cy="659717"/>
          </a:xfrm>
        </p:spPr>
        <p:txBody>
          <a:bodyPr anchor="ctr">
            <a:noAutofit/>
          </a:bodyPr>
          <a:lstStyle>
            <a:lvl1pPr marL="0" indent="0" algn="l" defTabSz="1828340" rtl="0" eaLnBrk="1" latinLnBrk="0" hangingPunct="1">
              <a:buNone/>
              <a:defRPr lang="en-US" sz="3201" kern="1200" dirty="0" smtClean="0">
                <a:solidFill>
                  <a:schemeClr val="bg1"/>
                </a:solidFill>
                <a:latin typeface="+mj-lt"/>
                <a:ea typeface="Open Sans" charset="0"/>
                <a:cs typeface="Arial" panose="020B0604020202020204" pitchFamily="34" charset="0"/>
              </a:defRPr>
            </a:lvl1pPr>
            <a:lvl2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2pPr>
            <a:lvl3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3pPr>
            <a:lvl4pPr marL="0" algn="l" defTabSz="1828340" rtl="0" eaLnBrk="1" latinLnBrk="0" hangingPunct="1">
              <a:defRPr lang="en-US" sz="3201" kern="1200" dirty="0" smtClean="0">
                <a:solidFill>
                  <a:schemeClr val="bg1"/>
                </a:solidFill>
                <a:latin typeface="+mj-lt"/>
                <a:ea typeface="Open Sans" charset="0"/>
                <a:cs typeface="Arial" panose="020B0604020202020204" pitchFamily="34" charset="0"/>
              </a:defRPr>
            </a:lvl4pPr>
            <a:lvl5pPr marL="0" algn="l" defTabSz="1828340" rtl="0" eaLnBrk="1" latinLnBrk="0" hangingPunct="1">
              <a:defRPr lang="en-GB" sz="3201"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7" name="Text Placeholder 18">
            <a:extLst>
              <a:ext uri="{FF2B5EF4-FFF2-40B4-BE49-F238E27FC236}">
                <a16:creationId xmlns:a16="http://schemas.microsoft.com/office/drawing/2014/main" id="{156E43C5-710C-4DB3-9C4A-D651B8D277B2}"/>
              </a:ext>
            </a:extLst>
          </p:cNvPr>
          <p:cNvSpPr>
            <a:spLocks noGrp="1"/>
          </p:cNvSpPr>
          <p:nvPr>
            <p:ph type="body" sz="quarter" idx="18" hasCustomPrompt="1"/>
          </p:nvPr>
        </p:nvSpPr>
        <p:spPr>
          <a:xfrm>
            <a:off x="1676401" y="10865224"/>
            <a:ext cx="7554912" cy="673635"/>
          </a:xfrm>
        </p:spPr>
        <p:txBody>
          <a:bodyPr anchor="ctr"/>
          <a:lstStyle>
            <a:lvl1pPr marL="0" indent="0">
              <a:buNone/>
              <a:defRPr lang="en-US" sz="3201" b="0" i="0" kern="1200" dirty="0" smtClean="0">
                <a:solidFill>
                  <a:schemeClr val="bg1"/>
                </a:solidFill>
                <a:effectLst/>
                <a:latin typeface="+mj-lt"/>
                <a:ea typeface="Open Sans" charset="0"/>
                <a:cs typeface="Arial" panose="020B0604020202020204" pitchFamily="34" charset="0"/>
              </a:defRPr>
            </a:lvl1pPr>
          </a:lstStyle>
          <a:p>
            <a:pPr marL="457085" lvl="0" indent="-457085" algn="l" defTabSz="1828340"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3752657089"/>
      </p:ext>
    </p:extLst>
  </p:cSld>
  <p:clrMapOvr>
    <a:masterClrMapping/>
  </p:clrMapOvr>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5_Desktop feature">
    <p:spTree>
      <p:nvGrpSpPr>
        <p:cNvPr id="1" name=""/>
        <p:cNvGrpSpPr/>
        <p:nvPr/>
      </p:nvGrpSpPr>
      <p:grpSpPr>
        <a:xfrm>
          <a:off x="0" y="0"/>
          <a:ext cx="0" cy="0"/>
          <a:chOff x="0" y="0"/>
          <a:chExt cx="0" cy="0"/>
        </a:xfrm>
      </p:grpSpPr>
      <p:sp>
        <p:nvSpPr>
          <p:cNvPr id="8" name="Freeform 72">
            <a:extLst>
              <a:ext uri="{FF2B5EF4-FFF2-40B4-BE49-F238E27FC236}">
                <a16:creationId xmlns:a16="http://schemas.microsoft.com/office/drawing/2014/main" id="{F068E42D-931B-442D-8860-A7EF2021F563}"/>
              </a:ext>
            </a:extLst>
          </p:cNvPr>
          <p:cNvSpPr>
            <a:spLocks/>
          </p:cNvSpPr>
          <p:nvPr/>
        </p:nvSpPr>
        <p:spPr bwMode="auto">
          <a:xfrm>
            <a:off x="6763528"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a:extLst>
              <a:ext uri="{FF2B5EF4-FFF2-40B4-BE49-F238E27FC236}">
                <a16:creationId xmlns:a16="http://schemas.microsoft.com/office/drawing/2014/main" id="{7D08A892-242B-43D9-A5B7-4EA0117B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10" y="2263798"/>
            <a:ext cx="12441382" cy="13596360"/>
          </a:xfrm>
          <a:prstGeom prst="rect">
            <a:avLst/>
          </a:prstGeom>
        </p:spPr>
      </p:pic>
      <p:sp>
        <p:nvSpPr>
          <p:cNvPr id="3" name="Picture Placeholder 2">
            <a:extLst>
              <a:ext uri="{FF2B5EF4-FFF2-40B4-BE49-F238E27FC236}">
                <a16:creationId xmlns:a16="http://schemas.microsoft.com/office/drawing/2014/main" id="{57921CEA-B074-4EDF-8113-0F90F6CCE506}"/>
              </a:ext>
            </a:extLst>
          </p:cNvPr>
          <p:cNvSpPr>
            <a:spLocks noGrp="1"/>
          </p:cNvSpPr>
          <p:nvPr>
            <p:ph type="pic" sz="quarter" idx="11"/>
          </p:nvPr>
        </p:nvSpPr>
        <p:spPr>
          <a:xfrm>
            <a:off x="6763529" y="3022552"/>
            <a:ext cx="10745819" cy="6423120"/>
          </a:xfrm>
          <a:solidFill>
            <a:schemeClr val="bg1">
              <a:lumMod val="95000"/>
            </a:schemeClr>
          </a:solidFill>
          <a:effectLst/>
        </p:spPr>
        <p:txBody>
          <a:bodyPr vert="horz" lIns="182843" tIns="91422" rIns="182843" bIns="91422" rtlCol="0">
            <a:normAutofit/>
          </a:bodyPr>
          <a:lstStyle>
            <a:lvl1pPr>
              <a:defRPr lang="en-GB" sz="260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9" name="Freeform 73">
            <a:extLst>
              <a:ext uri="{FF2B5EF4-FFF2-40B4-BE49-F238E27FC236}">
                <a16:creationId xmlns:a16="http://schemas.microsoft.com/office/drawing/2014/main" id="{8A2B7459-B474-4B89-9DD0-EFABD0582FC3}"/>
              </a:ext>
            </a:extLst>
          </p:cNvPr>
          <p:cNvSpPr>
            <a:spLocks/>
          </p:cNvSpPr>
          <p:nvPr/>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7">
            <a:extLst>
              <a:ext uri="{FF2B5EF4-FFF2-40B4-BE49-F238E27FC236}">
                <a16:creationId xmlns:a16="http://schemas.microsoft.com/office/drawing/2014/main" id="{5240798D-284C-4D82-9F6C-A37A39D0FC96}"/>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79">
            <a:extLst>
              <a:ext uri="{FF2B5EF4-FFF2-40B4-BE49-F238E27FC236}">
                <a16:creationId xmlns:a16="http://schemas.microsoft.com/office/drawing/2014/main" id="{41185350-B434-4245-BD82-914DC460C25C}"/>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4" name="Freeform 80">
            <a:extLst>
              <a:ext uri="{FF2B5EF4-FFF2-40B4-BE49-F238E27FC236}">
                <a16:creationId xmlns:a16="http://schemas.microsoft.com/office/drawing/2014/main" id="{F9A990CA-0EAE-4873-8C60-E102946D699F}"/>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718162844"/>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_Mobile feature">
    <p:spTree>
      <p:nvGrpSpPr>
        <p:cNvPr id="1" name=""/>
        <p:cNvGrpSpPr/>
        <p:nvPr/>
      </p:nvGrpSpPr>
      <p:grpSpPr>
        <a:xfrm>
          <a:off x="0" y="0"/>
          <a:ext cx="0" cy="0"/>
          <a:chOff x="0" y="0"/>
          <a:chExt cx="0" cy="0"/>
        </a:xfrm>
      </p:grpSpPr>
      <p:sp>
        <p:nvSpPr>
          <p:cNvPr id="9" name="Freeform 72">
            <a:extLst>
              <a:ext uri="{FF2B5EF4-FFF2-40B4-BE49-F238E27FC236}">
                <a16:creationId xmlns:a16="http://schemas.microsoft.com/office/drawing/2014/main" id="{6CEE828A-85A7-421A-AD4E-115919888070}"/>
              </a:ext>
            </a:extLst>
          </p:cNvPr>
          <p:cNvSpPr>
            <a:spLocks/>
          </p:cNvSpPr>
          <p:nvPr/>
        </p:nvSpPr>
        <p:spPr bwMode="auto">
          <a:xfrm>
            <a:off x="7948092" y="9061978"/>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a:extLst>
              <a:ext uri="{FF2B5EF4-FFF2-40B4-BE49-F238E27FC236}">
                <a16:creationId xmlns:a16="http://schemas.microsoft.com/office/drawing/2014/main" id="{157487BD-D014-4270-82ED-5D68346022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323" y="3074289"/>
            <a:ext cx="4586918" cy="8963258"/>
          </a:xfrm>
          <a:prstGeom prst="rect">
            <a:avLst/>
          </a:prstGeom>
        </p:spPr>
      </p:pic>
      <p:sp>
        <p:nvSpPr>
          <p:cNvPr id="8" name="Picture Placeholder 2">
            <a:extLst>
              <a:ext uri="{FF2B5EF4-FFF2-40B4-BE49-F238E27FC236}">
                <a16:creationId xmlns:a16="http://schemas.microsoft.com/office/drawing/2014/main" id="{1D1D6D98-C216-44DE-AD41-343546C191B9}"/>
              </a:ext>
            </a:extLst>
          </p:cNvPr>
          <p:cNvSpPr>
            <a:spLocks noGrp="1"/>
          </p:cNvSpPr>
          <p:nvPr>
            <p:ph type="pic" sz="quarter" idx="29"/>
          </p:nvPr>
        </p:nvSpPr>
        <p:spPr>
          <a:xfrm>
            <a:off x="10347115" y="4251529"/>
            <a:ext cx="3726809" cy="6523629"/>
          </a:xfrm>
          <a:solidFill>
            <a:schemeClr val="bg1">
              <a:lumMod val="95000"/>
            </a:schemeClr>
          </a:solidFill>
          <a:effectLst/>
        </p:spPr>
        <p:txBody>
          <a:bodyPr vert="horz" lIns="182843" tIns="91422" rIns="182843" bIns="91422" rtlCol="0">
            <a:normAutofit/>
          </a:bodyPr>
          <a:lstStyle>
            <a:lvl1pPr>
              <a:defRPr lang="en-GB" sz="2600" dirty="0">
                <a:ln>
                  <a:noFill/>
                </a:ln>
                <a:latin typeface="Arial" panose="020B0604020202020204" pitchFamily="34" charset="0"/>
              </a:defRPr>
            </a:lvl1pPr>
          </a:lstStyle>
          <a:p>
            <a:pPr marL="0" lvl="0" indent="0">
              <a:buNone/>
            </a:pPr>
            <a:r>
              <a:rPr lang="en-US" dirty="0" smtClean="0"/>
              <a:t>Click icon to add picture</a:t>
            </a:r>
            <a:endParaRPr lang="en-GB" dirty="0"/>
          </a:p>
        </p:txBody>
      </p:sp>
      <p:sp>
        <p:nvSpPr>
          <p:cNvPr id="10" name="Freeform 73">
            <a:extLst>
              <a:ext uri="{FF2B5EF4-FFF2-40B4-BE49-F238E27FC236}">
                <a16:creationId xmlns:a16="http://schemas.microsoft.com/office/drawing/2014/main" id="{8C67A078-B26C-4D8E-8E28-37EB97A56B0F}"/>
              </a:ext>
            </a:extLst>
          </p:cNvPr>
          <p:cNvSpPr>
            <a:spLocks/>
          </p:cNvSpPr>
          <p:nvPr/>
        </p:nvSpPr>
        <p:spPr bwMode="auto">
          <a:xfrm>
            <a:off x="16567081" y="651040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 name="Freeform 77">
            <a:extLst>
              <a:ext uri="{FF2B5EF4-FFF2-40B4-BE49-F238E27FC236}">
                <a16:creationId xmlns:a16="http://schemas.microsoft.com/office/drawing/2014/main" id="{989A95CB-F082-45DF-A02E-786FF1E06290}"/>
              </a:ext>
            </a:extLst>
          </p:cNvPr>
          <p:cNvSpPr>
            <a:spLocks/>
          </p:cNvSpPr>
          <p:nvPr/>
        </p:nvSpPr>
        <p:spPr bwMode="auto">
          <a:xfrm>
            <a:off x="-450910" y="9801033"/>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 name="Freeform 79">
            <a:extLst>
              <a:ext uri="{FF2B5EF4-FFF2-40B4-BE49-F238E27FC236}">
                <a16:creationId xmlns:a16="http://schemas.microsoft.com/office/drawing/2014/main" id="{218C9C41-0B79-4AD3-97E7-F3EFC2E2374D}"/>
              </a:ext>
            </a:extLst>
          </p:cNvPr>
          <p:cNvSpPr>
            <a:spLocks/>
          </p:cNvSpPr>
          <p:nvPr/>
        </p:nvSpPr>
        <p:spPr bwMode="auto">
          <a:xfrm>
            <a:off x="1866928" y="3428146"/>
            <a:ext cx="2942317"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3" name="Freeform 80">
            <a:extLst>
              <a:ext uri="{FF2B5EF4-FFF2-40B4-BE49-F238E27FC236}">
                <a16:creationId xmlns:a16="http://schemas.microsoft.com/office/drawing/2014/main" id="{753B3840-7100-4531-B41C-2DE717FCF3F8}"/>
              </a:ext>
            </a:extLst>
          </p:cNvPr>
          <p:cNvSpPr>
            <a:spLocks/>
          </p:cNvSpPr>
          <p:nvPr/>
        </p:nvSpPr>
        <p:spPr bwMode="auto">
          <a:xfrm>
            <a:off x="21890986" y="3428144"/>
            <a:ext cx="2942317"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37" tIns="45719" rIns="91437" bIns="45719"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Tree>
    <p:extLst>
      <p:ext uri="{BB962C8B-B14F-4D97-AF65-F5344CB8AC3E}">
        <p14:creationId xmlns:p14="http://schemas.microsoft.com/office/powerpoint/2010/main" val="1664086304"/>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Key message">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C00F91-C60C-4B67-A0C4-B0C240B78FCE}"/>
              </a:ext>
            </a:extLst>
          </p:cNvPr>
          <p:cNvSpPr/>
          <p:nvPr/>
        </p:nvSpPr>
        <p:spPr>
          <a:xfrm rot="1748091">
            <a:off x="9985672" y="2621058"/>
            <a:ext cx="19919674" cy="4832805"/>
          </a:xfrm>
          <a:prstGeom prst="parallelogram">
            <a:avLst>
              <a:gd name="adj" fmla="val 56558"/>
            </a:avLst>
          </a:prstGeom>
          <a:solidFill>
            <a:schemeClr val="accent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5" name="Parallelogram 4">
            <a:extLst>
              <a:ext uri="{FF2B5EF4-FFF2-40B4-BE49-F238E27FC236}">
                <a16:creationId xmlns:a16="http://schemas.microsoft.com/office/drawing/2014/main" id="{589BD1EF-6ED3-4B23-B114-477FD33FFED2}"/>
              </a:ext>
            </a:extLst>
          </p:cNvPr>
          <p:cNvSpPr/>
          <p:nvPr/>
        </p:nvSpPr>
        <p:spPr>
          <a:xfrm rot="16200000">
            <a:off x="7130492" y="5621174"/>
            <a:ext cx="10661905" cy="4832805"/>
          </a:xfrm>
          <a:prstGeom prst="parallelogram">
            <a:avLst>
              <a:gd name="adj" fmla="val 56558"/>
            </a:avLst>
          </a:prstGeom>
          <a:solidFill>
            <a:schemeClr val="bg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3" name="Text Placeholder 2">
            <a:extLst>
              <a:ext uri="{FF2B5EF4-FFF2-40B4-BE49-F238E27FC236}">
                <a16:creationId xmlns:a16="http://schemas.microsoft.com/office/drawing/2014/main" id="{68FC4935-9387-4E11-AFF6-C95F90F92634}"/>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13" name="Text Placeholder 12">
            <a:extLst>
              <a:ext uri="{FF2B5EF4-FFF2-40B4-BE49-F238E27FC236}">
                <a16:creationId xmlns:a16="http://schemas.microsoft.com/office/drawing/2014/main" id="{FB68CDDF-3848-41A8-B46A-7CE2B38FEFC6}"/>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15" name="Text Placeholder 14">
            <a:extLst>
              <a:ext uri="{FF2B5EF4-FFF2-40B4-BE49-F238E27FC236}">
                <a16:creationId xmlns:a16="http://schemas.microsoft.com/office/drawing/2014/main" id="{30F2ACC1-9882-4027-B3A1-B48661CF15AF}"/>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1942618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3">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13">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15">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3"/>
                        </p:tgtEl>
                        <p:attrNameLst>
                          <p:attrName>ppt_x</p:attrName>
                          <p:attrName>ppt_y</p:attrName>
                        </p:attrNameLst>
                      </p:cBhvr>
                      <p:rCtr x="723" y="0"/>
                    </p:animMotion>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3"/>
                        </p:tgtEl>
                        <p:attrNameLst>
                          <p:attrName>ppt_x</p:attrName>
                          <p:attrName>ppt_y</p:attrName>
                        </p:attrNameLst>
                      </p:cBhvr>
                      <p:rCtr x="723" y="0"/>
                    </p:animMotion>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5"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5"/>
                        </p:tgtEl>
                        <p:attrNameLst>
                          <p:attrName>ppt_x</p:attrName>
                          <p:attrName>ppt_y</p:attrName>
                        </p:attrNameLst>
                      </p:cBhvr>
                      <p:rCtr x="723" y="0"/>
                    </p:animMotion>
                  </p:childTnLst>
                </p:cTn>
              </p:par>
            </p:tnLst>
          </p:tmpl>
        </p:tmplLst>
      </p:bldP>
    </p:bld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Key message with photo">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A764DCD-D6C9-4972-824B-D0D5FEE51AA4}"/>
              </a:ext>
            </a:extLst>
          </p:cNvPr>
          <p:cNvSpPr>
            <a:spLocks noGrp="1"/>
          </p:cNvSpPr>
          <p:nvPr>
            <p:ph type="pic" sz="quarter" idx="18"/>
          </p:nvPr>
        </p:nvSpPr>
        <p:spPr>
          <a:xfrm>
            <a:off x="10069362" y="-591553"/>
            <a:ext cx="19752293" cy="11258024"/>
          </a:xfrm>
          <a:custGeom>
            <a:avLst/>
            <a:gdLst>
              <a:gd name="connsiteX0" fmla="*/ 4740437 w 19752293"/>
              <a:gd name="connsiteY0" fmla="*/ 0 h 11258024"/>
              <a:gd name="connsiteX1" fmla="*/ 19752293 w 19752293"/>
              <a:gd name="connsiteY1" fmla="*/ 8367456 h 11258024"/>
              <a:gd name="connsiteX2" fmla="*/ 15011857 w 19752293"/>
              <a:gd name="connsiteY2" fmla="*/ 11258024 h 11258024"/>
              <a:gd name="connsiteX3" fmla="*/ 0 w 19752293"/>
              <a:gd name="connsiteY3" fmla="*/ 2890569 h 11258024"/>
            </a:gdLst>
            <a:ahLst/>
            <a:cxnLst>
              <a:cxn ang="0">
                <a:pos x="connsiteX0" y="connsiteY0"/>
              </a:cxn>
              <a:cxn ang="0">
                <a:pos x="connsiteX1" y="connsiteY1"/>
              </a:cxn>
              <a:cxn ang="0">
                <a:pos x="connsiteX2" y="connsiteY2"/>
              </a:cxn>
              <a:cxn ang="0">
                <a:pos x="connsiteX3" y="connsiteY3"/>
              </a:cxn>
            </a:cxnLst>
            <a:rect l="l" t="t" r="r" b="b"/>
            <a:pathLst>
              <a:path w="19752293" h="11258024">
                <a:moveTo>
                  <a:pt x="4740437" y="0"/>
                </a:moveTo>
                <a:lnTo>
                  <a:pt x="19752293" y="8367456"/>
                </a:lnTo>
                <a:lnTo>
                  <a:pt x="15011857" y="11258024"/>
                </a:lnTo>
                <a:lnTo>
                  <a:pt x="0" y="2890569"/>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2" name="Picture Placeholder 21">
            <a:extLst>
              <a:ext uri="{FF2B5EF4-FFF2-40B4-BE49-F238E27FC236}">
                <a16:creationId xmlns:a16="http://schemas.microsoft.com/office/drawing/2014/main" id="{2F6761C3-F330-4652-B731-0AC518E0C2B2}"/>
              </a:ext>
            </a:extLst>
          </p:cNvPr>
          <p:cNvSpPr>
            <a:spLocks noGrp="1"/>
          </p:cNvSpPr>
          <p:nvPr>
            <p:ph type="pic" sz="quarter" idx="17"/>
          </p:nvPr>
        </p:nvSpPr>
        <p:spPr>
          <a:xfrm>
            <a:off x="10045040" y="2706625"/>
            <a:ext cx="4832805" cy="10661903"/>
          </a:xfrm>
          <a:custGeom>
            <a:avLst/>
            <a:gdLst>
              <a:gd name="connsiteX0" fmla="*/ 0 w 4832804"/>
              <a:gd name="connsiteY0" fmla="*/ 0 h 10661904"/>
              <a:gd name="connsiteX1" fmla="*/ 4832804 w 4832804"/>
              <a:gd name="connsiteY1" fmla="*/ 2733337 h 10661904"/>
              <a:gd name="connsiteX2" fmla="*/ 4832804 w 4832804"/>
              <a:gd name="connsiteY2" fmla="*/ 10661904 h 10661904"/>
              <a:gd name="connsiteX3" fmla="*/ 0 w 4832804"/>
              <a:gd name="connsiteY3" fmla="*/ 7928568 h 10661904"/>
            </a:gdLst>
            <a:ahLst/>
            <a:cxnLst>
              <a:cxn ang="0">
                <a:pos x="connsiteX0" y="connsiteY0"/>
              </a:cxn>
              <a:cxn ang="0">
                <a:pos x="connsiteX1" y="connsiteY1"/>
              </a:cxn>
              <a:cxn ang="0">
                <a:pos x="connsiteX2" y="connsiteY2"/>
              </a:cxn>
              <a:cxn ang="0">
                <a:pos x="connsiteX3" y="connsiteY3"/>
              </a:cxn>
            </a:cxnLst>
            <a:rect l="l" t="t" r="r" b="b"/>
            <a:pathLst>
              <a:path w="4832804" h="10661904">
                <a:moveTo>
                  <a:pt x="0" y="0"/>
                </a:moveTo>
                <a:lnTo>
                  <a:pt x="4832804" y="2733337"/>
                </a:lnTo>
                <a:lnTo>
                  <a:pt x="4832804" y="10661904"/>
                </a:lnTo>
                <a:lnTo>
                  <a:pt x="0" y="7928568"/>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8" name="Text Placeholder 2">
            <a:extLst>
              <a:ext uri="{FF2B5EF4-FFF2-40B4-BE49-F238E27FC236}">
                <a16:creationId xmlns:a16="http://schemas.microsoft.com/office/drawing/2014/main" id="{28F69F49-8E3F-43E9-B0DA-1CCF72A84BB5}"/>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29" name="Text Placeholder 12">
            <a:extLst>
              <a:ext uri="{FF2B5EF4-FFF2-40B4-BE49-F238E27FC236}">
                <a16:creationId xmlns:a16="http://schemas.microsoft.com/office/drawing/2014/main" id="{F4FA9FE3-1FE6-43B0-89F8-4A597F3653EB}"/>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30" name="Text Placeholder 14">
            <a:extLst>
              <a:ext uri="{FF2B5EF4-FFF2-40B4-BE49-F238E27FC236}">
                <a16:creationId xmlns:a16="http://schemas.microsoft.com/office/drawing/2014/main" id="{8A3FAC50-832B-4F83-ADF8-F11A588A34B6}"/>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10941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28">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29">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1000"/>
                                        <p:tgtEl>
                                          <p:spTgt spid="30">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30">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28"/>
                        </p:tgtEl>
                        <p:attrNameLst>
                          <p:attrName>ppt_x</p:attrName>
                          <p:attrName>ppt_y</p:attrName>
                        </p:attrNameLst>
                      </p:cBhvr>
                      <p:rCtr x="723" y="0"/>
                    </p:animMotion>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29"/>
                        </p:tgtEl>
                        <p:attrNameLst>
                          <p:attrName>ppt_x</p:attrName>
                          <p:attrName>ppt_y</p:attrName>
                        </p:attrNameLst>
                      </p:cBhvr>
                      <p:rCtr x="723" y="0"/>
                    </p:animMotion>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30"/>
                        </p:tgtEl>
                        <p:attrNameLst>
                          <p:attrName>ppt_x</p:attrName>
                          <p:attrName>ppt_y</p:attrName>
                        </p:attrNameLst>
                      </p:cBhvr>
                      <p:rCtr x="723" y="0"/>
                    </p:animMotion>
                  </p:childTnLst>
                </p:cTn>
              </p:par>
            </p:tnLst>
          </p:tmpl>
        </p:tmplLst>
      </p:bldP>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1" y="0"/>
            <a:ext cx="24384000"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Tree>
    <p:extLst>
      <p:ext uri="{BB962C8B-B14F-4D97-AF65-F5344CB8AC3E}">
        <p14:creationId xmlns:p14="http://schemas.microsoft.com/office/powerpoint/2010/main" val="49061306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4_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92001"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 name="Rectangle 1"/>
          <p:cNvSpPr/>
          <p:nvPr/>
        </p:nvSpPr>
        <p:spPr>
          <a:xfrm>
            <a:off x="22152091" y="490654"/>
            <a:ext cx="936946"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340" fontAlgn="auto">
              <a:spcBef>
                <a:spcPts val="0"/>
              </a:spcBef>
              <a:spcAft>
                <a:spcPts val="0"/>
              </a:spcAft>
            </a:pPr>
            <a:endParaRPr lang="en-US" sz="3600" dirty="0">
              <a:solidFill>
                <a:srgbClr val="999999"/>
              </a:solidFill>
              <a:latin typeface="Open Sans Regular" charset="0"/>
            </a:endParaRPr>
          </a:p>
        </p:txBody>
      </p:sp>
      <p:sp>
        <p:nvSpPr>
          <p:cNvPr id="4" name="Rectangle 3">
            <a:extLst>
              <a:ext uri="{FF2B5EF4-FFF2-40B4-BE49-F238E27FC236}">
                <a16:creationId xmlns:a16="http://schemas.microsoft.com/office/drawing/2014/main" id="{83757750-E170-4D78-B8D6-CBE9736384C3}"/>
              </a:ext>
            </a:extLst>
          </p:cNvPr>
          <p:cNvSpPr/>
          <p:nvPr/>
        </p:nvSpPr>
        <p:spPr>
          <a:xfrm>
            <a:off x="22152091" y="490654"/>
            <a:ext cx="936946"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340" fontAlgn="auto">
              <a:spcBef>
                <a:spcPts val="0"/>
              </a:spcBef>
              <a:spcAft>
                <a:spcPts val="0"/>
              </a:spcAft>
            </a:pPr>
            <a:endParaRPr lang="en-US" sz="3600" dirty="0">
              <a:solidFill>
                <a:srgbClr val="999999"/>
              </a:solidFill>
              <a:latin typeface="Open Sans Regular" charset="0"/>
            </a:endParaRPr>
          </a:p>
        </p:txBody>
      </p:sp>
      <p:sp>
        <p:nvSpPr>
          <p:cNvPr id="6" name="Rectangle 5">
            <a:extLst>
              <a:ext uri="{FF2B5EF4-FFF2-40B4-BE49-F238E27FC236}">
                <a16:creationId xmlns:a16="http://schemas.microsoft.com/office/drawing/2014/main" id="{191986DB-3C48-4D2C-A9B0-F78E56D3152E}"/>
              </a:ext>
            </a:extLst>
          </p:cNvPr>
          <p:cNvSpPr/>
          <p:nvPr/>
        </p:nvSpPr>
        <p:spPr>
          <a:xfrm>
            <a:off x="22152091" y="490654"/>
            <a:ext cx="936946"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340" fontAlgn="auto">
              <a:spcBef>
                <a:spcPts val="0"/>
              </a:spcBef>
              <a:spcAft>
                <a:spcPts val="0"/>
              </a:spcAft>
            </a:pPr>
            <a:endParaRPr lang="en-US" sz="3600" dirty="0">
              <a:solidFill>
                <a:srgbClr val="999999"/>
              </a:solidFill>
              <a:latin typeface="Open Sans Regular" charset="0"/>
            </a:endParaRPr>
          </a:p>
        </p:txBody>
      </p:sp>
      <p:sp>
        <p:nvSpPr>
          <p:cNvPr id="7" name="Title 4">
            <a:extLst>
              <a:ext uri="{FF2B5EF4-FFF2-40B4-BE49-F238E27FC236}">
                <a16:creationId xmlns:a16="http://schemas.microsoft.com/office/drawing/2014/main" id="{CCC74CB3-FAC2-46B9-A8DE-33D66F45F38C}"/>
              </a:ext>
            </a:extLst>
          </p:cNvPr>
          <p:cNvSpPr>
            <a:spLocks noGrp="1"/>
          </p:cNvSpPr>
          <p:nvPr>
            <p:ph type="title" hasCustomPrompt="1"/>
          </p:nvPr>
        </p:nvSpPr>
        <p:spPr>
          <a:xfrm>
            <a:off x="14500835" y="1840425"/>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8" name="Text Placeholder 6">
            <a:extLst>
              <a:ext uri="{FF2B5EF4-FFF2-40B4-BE49-F238E27FC236}">
                <a16:creationId xmlns:a16="http://schemas.microsoft.com/office/drawing/2014/main" id="{488127BC-3919-4820-91A6-7BF9956FEFAC}"/>
              </a:ext>
            </a:extLst>
          </p:cNvPr>
          <p:cNvSpPr>
            <a:spLocks noGrp="1"/>
          </p:cNvSpPr>
          <p:nvPr>
            <p:ph type="body" sz="quarter" idx="10" hasCustomPrompt="1"/>
          </p:nvPr>
        </p:nvSpPr>
        <p:spPr>
          <a:xfrm>
            <a:off x="15527200" y="261557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1921265810"/>
      </p:ext>
    </p:extLst>
  </p:cSld>
  <p:clrMapOvr>
    <a:masterClrMapping/>
  </p:clrMapOvr>
  <p:transition/>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4_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43575"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1" name="Picture Placeholder 13"/>
          <p:cNvSpPr>
            <a:spLocks noGrp="1"/>
          </p:cNvSpPr>
          <p:nvPr>
            <p:ph type="pic" sz="quarter" idx="19"/>
          </p:nvPr>
        </p:nvSpPr>
        <p:spPr>
          <a:xfrm>
            <a:off x="12401138"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2" name="Picture Placeholder 13"/>
          <p:cNvSpPr>
            <a:spLocks noGrp="1"/>
          </p:cNvSpPr>
          <p:nvPr>
            <p:ph type="pic" sz="quarter" idx="20"/>
          </p:nvPr>
        </p:nvSpPr>
        <p:spPr>
          <a:xfrm>
            <a:off x="7158701"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3" name="Picture Placeholder 13"/>
          <p:cNvSpPr>
            <a:spLocks noGrp="1"/>
          </p:cNvSpPr>
          <p:nvPr>
            <p:ph type="pic" sz="quarter" idx="21"/>
          </p:nvPr>
        </p:nvSpPr>
        <p:spPr>
          <a:xfrm>
            <a:off x="1916264" y="7955446"/>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4" name="Picture Placeholder 13"/>
          <p:cNvSpPr>
            <a:spLocks noGrp="1"/>
          </p:cNvSpPr>
          <p:nvPr>
            <p:ph type="pic" sz="quarter" idx="22"/>
          </p:nvPr>
        </p:nvSpPr>
        <p:spPr>
          <a:xfrm>
            <a:off x="17643575"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5" name="Picture Placeholder 13"/>
          <p:cNvSpPr>
            <a:spLocks noGrp="1"/>
          </p:cNvSpPr>
          <p:nvPr>
            <p:ph type="pic" sz="quarter" idx="23"/>
          </p:nvPr>
        </p:nvSpPr>
        <p:spPr>
          <a:xfrm>
            <a:off x="12401138"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6" name="Picture Placeholder 13"/>
          <p:cNvSpPr>
            <a:spLocks noGrp="1"/>
          </p:cNvSpPr>
          <p:nvPr>
            <p:ph type="pic" sz="quarter" idx="24"/>
          </p:nvPr>
        </p:nvSpPr>
        <p:spPr>
          <a:xfrm>
            <a:off x="7158701"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37" name="Picture Placeholder 13"/>
          <p:cNvSpPr>
            <a:spLocks noGrp="1"/>
          </p:cNvSpPr>
          <p:nvPr>
            <p:ph type="pic" sz="quarter" idx="25"/>
          </p:nvPr>
        </p:nvSpPr>
        <p:spPr>
          <a:xfrm>
            <a:off x="1916264" y="3182724"/>
            <a:ext cx="4865444" cy="4449819"/>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0" name="Title 4">
            <a:extLst>
              <a:ext uri="{FF2B5EF4-FFF2-40B4-BE49-F238E27FC236}">
                <a16:creationId xmlns:a16="http://schemas.microsoft.com/office/drawing/2014/main" id="{0EE2856E-A5BF-43DE-AD51-A41FF09718CA}"/>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11" name="Text Placeholder 6">
            <a:extLst>
              <a:ext uri="{FF2B5EF4-FFF2-40B4-BE49-F238E27FC236}">
                <a16:creationId xmlns:a16="http://schemas.microsoft.com/office/drawing/2014/main" id="{A0B16CAB-F510-4154-9A28-66ACF95867CC}"/>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625014527"/>
      </p:ext>
    </p:extLst>
  </p:cSld>
  <p:clrMapOvr>
    <a:masterClrMapping/>
  </p:clrMapOvr>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4_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203283"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7" name="Picture Placeholder 13"/>
          <p:cNvSpPr>
            <a:spLocks noGrp="1"/>
          </p:cNvSpPr>
          <p:nvPr>
            <p:ph type="pic" sz="quarter" idx="26"/>
          </p:nvPr>
        </p:nvSpPr>
        <p:spPr>
          <a:xfrm>
            <a:off x="216390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18" name="Picture Placeholder 13"/>
          <p:cNvSpPr>
            <a:spLocks noGrp="1"/>
          </p:cNvSpPr>
          <p:nvPr>
            <p:ph type="pic" sz="quarter" idx="27"/>
          </p:nvPr>
        </p:nvSpPr>
        <p:spPr>
          <a:xfrm>
            <a:off x="9183590" y="4469780"/>
            <a:ext cx="6023228" cy="5508702"/>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5" name="Title 4">
            <a:extLst>
              <a:ext uri="{FF2B5EF4-FFF2-40B4-BE49-F238E27FC236}">
                <a16:creationId xmlns:a16="http://schemas.microsoft.com/office/drawing/2014/main" id="{0A4FBF21-C87D-456C-BF3E-0EBB2A6676D5}"/>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6" name="Text Placeholder 6">
            <a:extLst>
              <a:ext uri="{FF2B5EF4-FFF2-40B4-BE49-F238E27FC236}">
                <a16:creationId xmlns:a16="http://schemas.microsoft.com/office/drawing/2014/main" id="{2D7E8D18-6F4B-4648-9FC1-027A1E259B57}"/>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443962570"/>
      </p:ext>
    </p:extLst>
  </p:cSld>
  <p:clrMapOvr>
    <a:masterClrMapping/>
  </p:clrMapOvr>
  <p:transition/>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4_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8017"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11" name="Picture Placeholder 13"/>
          <p:cNvSpPr>
            <a:spLocks noGrp="1"/>
          </p:cNvSpPr>
          <p:nvPr>
            <p:ph type="pic" sz="quarter" idx="27"/>
          </p:nvPr>
        </p:nvSpPr>
        <p:spPr>
          <a:xfrm>
            <a:off x="2386983" y="3563153"/>
            <a:ext cx="9012533" cy="7188135"/>
          </a:xfrm>
          <a:solidFill>
            <a:schemeClr val="bg1">
              <a:lumMod val="95000"/>
            </a:schemeClr>
          </a:solidFill>
          <a:effectLst/>
        </p:spPr>
        <p:txBody>
          <a:bodyPr>
            <a:normAutofit/>
          </a:bodyPr>
          <a:lstStyle>
            <a:lvl1pPr marL="0" indent="0">
              <a:buNone/>
              <a:defRPr sz="2600" b="0" i="0">
                <a:ln>
                  <a:noFill/>
                </a:ln>
                <a:solidFill>
                  <a:schemeClr val="tx1"/>
                </a:solidFill>
                <a:latin typeface="Arial" panose="020B0604020202020204" pitchFamily="34" charset="0"/>
                <a:ea typeface="Open Sans" charset="0"/>
                <a:cs typeface="Arial" panose="020B0604020202020204" pitchFamily="34" charset="0"/>
              </a:defRPr>
            </a:lvl1pPr>
          </a:lstStyle>
          <a:p>
            <a:r>
              <a:rPr lang="en-US" dirty="0" smtClean="0"/>
              <a:t>Click icon to add picture</a:t>
            </a:r>
            <a:endParaRPr lang="en-US" dirty="0"/>
          </a:p>
        </p:txBody>
      </p:sp>
      <p:sp>
        <p:nvSpPr>
          <p:cNvPr id="4" name="Title 4">
            <a:extLst>
              <a:ext uri="{FF2B5EF4-FFF2-40B4-BE49-F238E27FC236}">
                <a16:creationId xmlns:a16="http://schemas.microsoft.com/office/drawing/2014/main" id="{927ED93A-617D-4129-8DD3-8FB10B9D706D}"/>
              </a:ext>
            </a:extLst>
          </p:cNvPr>
          <p:cNvSpPr>
            <a:spLocks noGrp="1"/>
          </p:cNvSpPr>
          <p:nvPr>
            <p:ph type="title" hasCustomPrompt="1"/>
          </p:nvPr>
        </p:nvSpPr>
        <p:spPr>
          <a:xfrm>
            <a:off x="8745495" y="610906"/>
            <a:ext cx="6893014" cy="737372"/>
          </a:xfrm>
          <a:noFill/>
        </p:spPr>
        <p:txBody>
          <a:bodyPr wrap="none" lIns="108000" tIns="36000" rIns="108000" bIns="36000" rtlCol="0">
            <a:spAutoFit/>
          </a:bodyPr>
          <a:lstStyle>
            <a:lvl1pPr>
              <a:defRPr lang="en-GB" sz="4799"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5" name="Text Placeholder 6">
            <a:extLst>
              <a:ext uri="{FF2B5EF4-FFF2-40B4-BE49-F238E27FC236}">
                <a16:creationId xmlns:a16="http://schemas.microsoft.com/office/drawing/2014/main" id="{D4850B26-049F-44E6-B629-A2196877C789}"/>
              </a:ext>
            </a:extLst>
          </p:cNvPr>
          <p:cNvSpPr>
            <a:spLocks noGrp="1"/>
          </p:cNvSpPr>
          <p:nvPr>
            <p:ph type="body" sz="quarter" idx="10" hasCustomPrompt="1"/>
          </p:nvPr>
        </p:nvSpPr>
        <p:spPr>
          <a:xfrm>
            <a:off x="9771859" y="1386056"/>
            <a:ext cx="4840287" cy="572993"/>
          </a:xfrm>
        </p:spPr>
        <p:txBody>
          <a:bodyPr/>
          <a:lstStyle>
            <a:lvl1pPr marL="0" indent="0" algn="ctr"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542289754"/>
      </p:ext>
    </p:extLst>
  </p:cSld>
  <p:clrMapOvr>
    <a:masterClrMapping/>
  </p:clrMapOvr>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Righ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91999" y="0"/>
            <a:ext cx="12192000"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a:t>Click icon to add picture</a:t>
            </a:r>
          </a:p>
        </p:txBody>
      </p:sp>
      <p:sp>
        <p:nvSpPr>
          <p:cNvPr id="3" name="Title 4">
            <a:extLst>
              <a:ext uri="{FF2B5EF4-FFF2-40B4-BE49-F238E27FC236}">
                <a16:creationId xmlns:a16="http://schemas.microsoft.com/office/drawing/2014/main" id="{BEAC3C91-621F-46EF-BAE8-71E2EB5A639B}"/>
              </a:ext>
            </a:extLst>
          </p:cNvPr>
          <p:cNvSpPr>
            <a:spLocks noGrp="1"/>
          </p:cNvSpPr>
          <p:nvPr>
            <p:ph type="title" hasCustomPrompt="1"/>
          </p:nvPr>
        </p:nvSpPr>
        <p:spPr>
          <a:xfrm>
            <a:off x="2946143" y="1840360"/>
            <a:ext cx="6893014" cy="737501"/>
          </a:xfrm>
          <a:noFill/>
        </p:spPr>
        <p:txBody>
          <a:bodyPr wrap="none" lIns="108000" tIns="36000" rIns="108000" bIns="36000" rtlCol="0">
            <a:spAutoFit/>
          </a:bodyPr>
          <a:lstStyle>
            <a:lvl1pPr>
              <a:defRPr lang="en-GB" sz="4800"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4" name="Text Placeholder 6">
            <a:extLst>
              <a:ext uri="{FF2B5EF4-FFF2-40B4-BE49-F238E27FC236}">
                <a16:creationId xmlns:a16="http://schemas.microsoft.com/office/drawing/2014/main" id="{4FCD706B-0476-4299-9883-85B466EF2216}"/>
              </a:ext>
            </a:extLst>
          </p:cNvPr>
          <p:cNvSpPr>
            <a:spLocks noGrp="1"/>
          </p:cNvSpPr>
          <p:nvPr>
            <p:ph type="body" sz="quarter" idx="10" hasCustomPrompt="1"/>
          </p:nvPr>
        </p:nvSpPr>
        <p:spPr>
          <a:xfrm>
            <a:off x="3972507" y="2615576"/>
            <a:ext cx="4840287" cy="572994"/>
          </a:xfrm>
        </p:spPr>
        <p:txBody>
          <a:bodyPr/>
          <a:lstStyle>
            <a:lvl1pPr marL="0" indent="0" algn="ctr" defTabSz="1828434" rtl="0" eaLnBrk="1" latinLnBrk="0" hangingPunct="1">
              <a:buNone/>
              <a:defRPr lang="en-US" sz="3200"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10707373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0A829F-BAE7-45FD-90BA-F1E928B6EB8E}"/>
              </a:ext>
            </a:extLst>
          </p:cNvPr>
          <p:cNvGrpSpPr/>
          <p:nvPr userDrawn="1"/>
        </p:nvGrpSpPr>
        <p:grpSpPr>
          <a:xfrm>
            <a:off x="12246847" y="-3998391"/>
            <a:ext cx="12137153" cy="14863615"/>
            <a:chOff x="25760358" y="4612685"/>
            <a:chExt cx="2190751" cy="2682877"/>
          </a:xfrm>
        </p:grpSpPr>
        <p:sp>
          <p:nvSpPr>
            <p:cNvPr id="4" name="Freeform 72">
              <a:extLst>
                <a:ext uri="{FF2B5EF4-FFF2-40B4-BE49-F238E27FC236}">
                  <a16:creationId xmlns:a16="http://schemas.microsoft.com/office/drawing/2014/main" id="{82F2788E-43C2-4602-A287-1F9B4C65632B}"/>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 name="Freeform 73">
              <a:extLst>
                <a:ext uri="{FF2B5EF4-FFF2-40B4-BE49-F238E27FC236}">
                  <a16:creationId xmlns:a16="http://schemas.microsoft.com/office/drawing/2014/main" id="{9ECA4CD4-379B-4B3F-A169-83A22FAD1C25}"/>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74">
              <a:extLst>
                <a:ext uri="{FF2B5EF4-FFF2-40B4-BE49-F238E27FC236}">
                  <a16:creationId xmlns:a16="http://schemas.microsoft.com/office/drawing/2014/main" id="{A8EFA53D-896C-4534-82F1-72DE574573AD}"/>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75">
              <a:extLst>
                <a:ext uri="{FF2B5EF4-FFF2-40B4-BE49-F238E27FC236}">
                  <a16:creationId xmlns:a16="http://schemas.microsoft.com/office/drawing/2014/main" id="{87A4229E-0BE0-4C10-A3C2-8A56121C7434}"/>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76">
              <a:extLst>
                <a:ext uri="{FF2B5EF4-FFF2-40B4-BE49-F238E27FC236}">
                  <a16:creationId xmlns:a16="http://schemas.microsoft.com/office/drawing/2014/main" id="{5BD8956A-1B81-42D2-9FEB-724D517AE780}"/>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7">
              <a:extLst>
                <a:ext uri="{FF2B5EF4-FFF2-40B4-BE49-F238E27FC236}">
                  <a16:creationId xmlns:a16="http://schemas.microsoft.com/office/drawing/2014/main" id="{535F6B98-9DB2-4702-B855-E2E51882DF81}"/>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78">
              <a:extLst>
                <a:ext uri="{FF2B5EF4-FFF2-40B4-BE49-F238E27FC236}">
                  <a16:creationId xmlns:a16="http://schemas.microsoft.com/office/drawing/2014/main" id="{47FAE964-3D4E-4E19-A1DB-6ED4DCB13EB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9">
              <a:extLst>
                <a:ext uri="{FF2B5EF4-FFF2-40B4-BE49-F238E27FC236}">
                  <a16:creationId xmlns:a16="http://schemas.microsoft.com/office/drawing/2014/main" id="{5092A0CD-C98A-4989-AC67-8EA7198C3F8D}"/>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80">
              <a:extLst>
                <a:ext uri="{FF2B5EF4-FFF2-40B4-BE49-F238E27FC236}">
                  <a16:creationId xmlns:a16="http://schemas.microsoft.com/office/drawing/2014/main" id="{5750A872-41F2-4831-B801-42F577813F5E}"/>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Oval 81">
              <a:extLst>
                <a:ext uri="{FF2B5EF4-FFF2-40B4-BE49-F238E27FC236}">
                  <a16:creationId xmlns:a16="http://schemas.microsoft.com/office/drawing/2014/main" id="{435136EA-BABC-4D6E-8532-82B2A83DEB0E}"/>
                </a:ext>
              </a:extLst>
            </p:cNvPr>
            <p:cNvSpPr>
              <a:spLocks noChangeArrowheads="1"/>
            </p:cNvSpPr>
            <p:nvPr/>
          </p:nvSpPr>
          <p:spPr bwMode="auto">
            <a:xfrm>
              <a:off x="26439812" y="5544548"/>
              <a:ext cx="831850" cy="855663"/>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itle 9">
            <a:extLst>
              <a:ext uri="{FF2B5EF4-FFF2-40B4-BE49-F238E27FC236}">
                <a16:creationId xmlns:a16="http://schemas.microsoft.com/office/drawing/2014/main" id="{CBD4BB5C-F42C-46ED-82CC-7B3F0E8F3EB2}"/>
              </a:ext>
            </a:extLst>
          </p:cNvPr>
          <p:cNvSpPr>
            <a:spLocks noGrp="1"/>
          </p:cNvSpPr>
          <p:nvPr>
            <p:ph type="title" hasCustomPrompt="1"/>
          </p:nvPr>
        </p:nvSpPr>
        <p:spPr>
          <a:xfrm>
            <a:off x="1676401" y="3731150"/>
            <a:ext cx="7554689"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434"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5" name="Text Placeholder 11">
            <a:extLst>
              <a:ext uri="{FF2B5EF4-FFF2-40B4-BE49-F238E27FC236}">
                <a16:creationId xmlns:a16="http://schemas.microsoft.com/office/drawing/2014/main" id="{F2885F32-0D7C-42C3-9E51-7C155BA3289E}"/>
              </a:ext>
            </a:extLst>
          </p:cNvPr>
          <p:cNvSpPr>
            <a:spLocks noGrp="1"/>
          </p:cNvSpPr>
          <p:nvPr>
            <p:ph type="body" sz="quarter" idx="16" hasCustomPrompt="1"/>
          </p:nvPr>
        </p:nvSpPr>
        <p:spPr>
          <a:xfrm>
            <a:off x="1676400" y="7053945"/>
            <a:ext cx="7554913" cy="1109663"/>
          </a:xfrm>
        </p:spPr>
        <p:txBody>
          <a:bodyPr>
            <a:normAutofit/>
          </a:bodyPr>
          <a:lstStyle>
            <a:lvl1pPr marL="0" indent="0" algn="l" defTabSz="1828434" rtl="0" eaLnBrk="1" latinLnBrk="0" hangingPunct="1">
              <a:buNone/>
              <a:defRPr lang="en-GB" sz="4800"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7" name="Text Placeholder 14">
            <a:extLst>
              <a:ext uri="{FF2B5EF4-FFF2-40B4-BE49-F238E27FC236}">
                <a16:creationId xmlns:a16="http://schemas.microsoft.com/office/drawing/2014/main" id="{0930B56A-762B-424C-8997-F0F7639860AE}"/>
              </a:ext>
            </a:extLst>
          </p:cNvPr>
          <p:cNvSpPr>
            <a:spLocks noGrp="1"/>
          </p:cNvSpPr>
          <p:nvPr>
            <p:ph type="body" sz="quarter" idx="17" hasCustomPrompt="1"/>
          </p:nvPr>
        </p:nvSpPr>
        <p:spPr>
          <a:xfrm>
            <a:off x="1676399" y="10182454"/>
            <a:ext cx="7554913" cy="659717"/>
          </a:xfrm>
        </p:spPr>
        <p:txBody>
          <a:bodyPr anchor="ctr">
            <a:noAutofit/>
          </a:bodyPr>
          <a:lstStyle>
            <a:lvl1pPr marL="0" indent="0" algn="l" defTabSz="1828434" rtl="0" eaLnBrk="1" latinLnBrk="0" hangingPunct="1">
              <a:buNone/>
              <a:defRPr lang="en-US" sz="3200" kern="1200" dirty="0" smtClean="0">
                <a:solidFill>
                  <a:schemeClr val="bg1"/>
                </a:solidFill>
                <a:latin typeface="+mj-lt"/>
                <a:ea typeface="Open Sans" charset="0"/>
                <a:cs typeface="Arial" panose="020B0604020202020204" pitchFamily="34" charset="0"/>
              </a:defRPr>
            </a:lvl1pPr>
            <a:lvl2pPr marL="0" algn="l" defTabSz="1828434" rtl="0" eaLnBrk="1" latinLnBrk="0" hangingPunct="1">
              <a:defRPr lang="en-US" sz="3200" kern="1200" dirty="0" smtClean="0">
                <a:solidFill>
                  <a:schemeClr val="bg1"/>
                </a:solidFill>
                <a:latin typeface="+mj-lt"/>
                <a:ea typeface="Open Sans" charset="0"/>
                <a:cs typeface="Arial" panose="020B0604020202020204" pitchFamily="34" charset="0"/>
              </a:defRPr>
            </a:lvl2pPr>
            <a:lvl3pPr marL="0" algn="l" defTabSz="1828434" rtl="0" eaLnBrk="1" latinLnBrk="0" hangingPunct="1">
              <a:defRPr lang="en-US" sz="3200" kern="1200" dirty="0" smtClean="0">
                <a:solidFill>
                  <a:schemeClr val="bg1"/>
                </a:solidFill>
                <a:latin typeface="+mj-lt"/>
                <a:ea typeface="Open Sans" charset="0"/>
                <a:cs typeface="Arial" panose="020B0604020202020204" pitchFamily="34" charset="0"/>
              </a:defRPr>
            </a:lvl3pPr>
            <a:lvl4pPr marL="0" algn="l" defTabSz="1828434" rtl="0" eaLnBrk="1" latinLnBrk="0" hangingPunct="1">
              <a:defRPr lang="en-US" sz="3200" kern="1200" dirty="0" smtClean="0">
                <a:solidFill>
                  <a:schemeClr val="bg1"/>
                </a:solidFill>
                <a:latin typeface="+mj-lt"/>
                <a:ea typeface="Open Sans" charset="0"/>
                <a:cs typeface="Arial" panose="020B0604020202020204" pitchFamily="34" charset="0"/>
              </a:defRPr>
            </a:lvl4pPr>
            <a:lvl5pPr marL="0" algn="l" defTabSz="1828434" rtl="0" eaLnBrk="1" latinLnBrk="0" hangingPunct="1">
              <a:defRPr lang="en-GB" sz="3200"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9" name="Text Placeholder 18">
            <a:extLst>
              <a:ext uri="{FF2B5EF4-FFF2-40B4-BE49-F238E27FC236}">
                <a16:creationId xmlns:a16="http://schemas.microsoft.com/office/drawing/2014/main" id="{00232BCC-6880-4233-8773-35DD5ECC53F1}"/>
              </a:ext>
            </a:extLst>
          </p:cNvPr>
          <p:cNvSpPr>
            <a:spLocks noGrp="1"/>
          </p:cNvSpPr>
          <p:nvPr>
            <p:ph type="body" sz="quarter" idx="18" hasCustomPrompt="1"/>
          </p:nvPr>
        </p:nvSpPr>
        <p:spPr>
          <a:xfrm>
            <a:off x="1676400" y="10865224"/>
            <a:ext cx="7555135" cy="673634"/>
          </a:xfrm>
        </p:spPr>
        <p:txBody>
          <a:bodyPr anchor="ctr"/>
          <a:lstStyle>
            <a:lvl1pPr marL="0" indent="0">
              <a:buNone/>
              <a:defRPr lang="en-US" sz="3200" b="0" i="0" kern="1200" dirty="0" smtClean="0">
                <a:solidFill>
                  <a:schemeClr val="bg1"/>
                </a:solidFill>
                <a:effectLst/>
                <a:latin typeface="+mj-lt"/>
                <a:ea typeface="Open Sans" charset="0"/>
                <a:cs typeface="Arial" panose="020B0604020202020204" pitchFamily="34" charset="0"/>
              </a:defRPr>
            </a:lvl1pPr>
          </a:lstStyle>
          <a:p>
            <a:pPr marL="457109" lvl="0" indent="-457109" algn="l" defTabSz="1828434"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1977956534"/>
      </p:ext>
    </p:extLst>
  </p:cSld>
  <p:clrMapOvr>
    <a:masterClrMapping/>
  </p:clrMapOvr>
  <p:hf sldNum="0" hdr="0" ft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Title with photo">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8043" y="0"/>
            <a:ext cx="14259409" cy="13716000"/>
          </a:xfrm>
          <a:prstGeom prst="rect">
            <a:avLst/>
          </a:pr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a:t>Click icon to add picture</a:t>
            </a:r>
          </a:p>
        </p:txBody>
      </p:sp>
      <p:sp>
        <p:nvSpPr>
          <p:cNvPr id="10" name="Title 9">
            <a:extLst>
              <a:ext uri="{FF2B5EF4-FFF2-40B4-BE49-F238E27FC236}">
                <a16:creationId xmlns:a16="http://schemas.microsoft.com/office/drawing/2014/main" id="{993BA831-167E-4245-A080-E31BF98E7A03}"/>
              </a:ext>
            </a:extLst>
          </p:cNvPr>
          <p:cNvSpPr>
            <a:spLocks noGrp="1"/>
          </p:cNvSpPr>
          <p:nvPr>
            <p:ph type="title" hasCustomPrompt="1"/>
          </p:nvPr>
        </p:nvSpPr>
        <p:spPr>
          <a:xfrm>
            <a:off x="1676401" y="3731150"/>
            <a:ext cx="7554689" cy="3100300"/>
          </a:xfrm>
        </p:spPr>
        <p:txBody>
          <a:bodyPr anchor="b">
            <a:normAutofit/>
          </a:bodyPr>
          <a:lstStyle>
            <a:lvl1pPr>
              <a:defRPr lang="en-GB" sz="8000" b="1" i="0" kern="1200" dirty="0" smtClean="0">
                <a:solidFill>
                  <a:schemeClr val="tx2"/>
                </a:solidFill>
                <a:effectLst/>
                <a:latin typeface="+mj-lt"/>
                <a:ea typeface="League Spartan" charset="0"/>
                <a:cs typeface="Arial" panose="020B0604020202020204" pitchFamily="34" charset="0"/>
              </a:defRPr>
            </a:lvl1pPr>
          </a:lstStyle>
          <a:p>
            <a:pPr marL="0" lvl="0" indent="0" algn="l" defTabSz="1828434" rtl="0" eaLnBrk="1" latinLnBrk="0" hangingPunct="1">
              <a:lnSpc>
                <a:spcPct val="90000"/>
              </a:lnSpc>
              <a:spcBef>
                <a:spcPts val="2000"/>
              </a:spcBef>
              <a:buFont typeface="Arial" panose="020B0604020202020204" pitchFamily="34" charset="0"/>
              <a:buNone/>
            </a:pPr>
            <a:r>
              <a:rPr lang="en-US" dirty="0"/>
              <a:t>INSERT </a:t>
            </a:r>
            <a:br>
              <a:rPr lang="en-US" dirty="0"/>
            </a:br>
            <a:r>
              <a:rPr lang="en-US" dirty="0"/>
              <a:t>TITLE HERE</a:t>
            </a:r>
            <a:endParaRPr lang="en-GB" dirty="0"/>
          </a:p>
        </p:txBody>
      </p:sp>
      <p:sp>
        <p:nvSpPr>
          <p:cNvPr id="12" name="Text Placeholder 11">
            <a:extLst>
              <a:ext uri="{FF2B5EF4-FFF2-40B4-BE49-F238E27FC236}">
                <a16:creationId xmlns:a16="http://schemas.microsoft.com/office/drawing/2014/main" id="{259E1796-0778-4719-BD92-B2AB6F600AC2}"/>
              </a:ext>
            </a:extLst>
          </p:cNvPr>
          <p:cNvSpPr>
            <a:spLocks noGrp="1"/>
          </p:cNvSpPr>
          <p:nvPr>
            <p:ph type="body" sz="quarter" idx="16" hasCustomPrompt="1"/>
          </p:nvPr>
        </p:nvSpPr>
        <p:spPr>
          <a:xfrm>
            <a:off x="1676400" y="7053945"/>
            <a:ext cx="7554913" cy="1109663"/>
          </a:xfrm>
        </p:spPr>
        <p:txBody>
          <a:bodyPr>
            <a:normAutofit/>
          </a:bodyPr>
          <a:lstStyle>
            <a:lvl1pPr marL="0" indent="0" algn="l" defTabSz="1828434" rtl="0" eaLnBrk="1" latinLnBrk="0" hangingPunct="1">
              <a:buNone/>
              <a:defRPr lang="en-GB" sz="4800" i="1" kern="1200" dirty="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endParaRPr lang="en-GB" dirty="0"/>
          </a:p>
        </p:txBody>
      </p:sp>
      <p:sp>
        <p:nvSpPr>
          <p:cNvPr id="16" name="Text Placeholder 14">
            <a:extLst>
              <a:ext uri="{FF2B5EF4-FFF2-40B4-BE49-F238E27FC236}">
                <a16:creationId xmlns:a16="http://schemas.microsoft.com/office/drawing/2014/main" id="{873960D2-E9CC-4EA9-BD2F-20DB156F00FE}"/>
              </a:ext>
            </a:extLst>
          </p:cNvPr>
          <p:cNvSpPr>
            <a:spLocks noGrp="1"/>
          </p:cNvSpPr>
          <p:nvPr>
            <p:ph type="body" sz="quarter" idx="17" hasCustomPrompt="1"/>
          </p:nvPr>
        </p:nvSpPr>
        <p:spPr>
          <a:xfrm>
            <a:off x="1676400" y="10182454"/>
            <a:ext cx="7554690" cy="659717"/>
          </a:xfrm>
        </p:spPr>
        <p:txBody>
          <a:bodyPr anchor="ctr">
            <a:noAutofit/>
          </a:bodyPr>
          <a:lstStyle>
            <a:lvl1pPr marL="0" indent="0" algn="l" defTabSz="1828434" rtl="0" eaLnBrk="1" latinLnBrk="0" hangingPunct="1">
              <a:buNone/>
              <a:defRPr lang="en-US" sz="3200" kern="1200" dirty="0" smtClean="0">
                <a:solidFill>
                  <a:schemeClr val="bg1"/>
                </a:solidFill>
                <a:latin typeface="+mj-lt"/>
                <a:ea typeface="Open Sans" charset="0"/>
                <a:cs typeface="Arial" panose="020B0604020202020204" pitchFamily="34" charset="0"/>
              </a:defRPr>
            </a:lvl1pPr>
            <a:lvl2pPr marL="0" algn="l" defTabSz="1828434" rtl="0" eaLnBrk="1" latinLnBrk="0" hangingPunct="1">
              <a:defRPr lang="en-US" sz="3200" kern="1200" dirty="0" smtClean="0">
                <a:solidFill>
                  <a:schemeClr val="bg1"/>
                </a:solidFill>
                <a:latin typeface="+mj-lt"/>
                <a:ea typeface="Open Sans" charset="0"/>
                <a:cs typeface="Arial" panose="020B0604020202020204" pitchFamily="34" charset="0"/>
              </a:defRPr>
            </a:lvl2pPr>
            <a:lvl3pPr marL="0" algn="l" defTabSz="1828434" rtl="0" eaLnBrk="1" latinLnBrk="0" hangingPunct="1">
              <a:defRPr lang="en-US" sz="3200" kern="1200" dirty="0" smtClean="0">
                <a:solidFill>
                  <a:schemeClr val="bg1"/>
                </a:solidFill>
                <a:latin typeface="+mj-lt"/>
                <a:ea typeface="Open Sans" charset="0"/>
                <a:cs typeface="Arial" panose="020B0604020202020204" pitchFamily="34" charset="0"/>
              </a:defRPr>
            </a:lvl3pPr>
            <a:lvl4pPr marL="0" algn="l" defTabSz="1828434" rtl="0" eaLnBrk="1" latinLnBrk="0" hangingPunct="1">
              <a:defRPr lang="en-US" sz="3200" kern="1200" dirty="0" smtClean="0">
                <a:solidFill>
                  <a:schemeClr val="bg1"/>
                </a:solidFill>
                <a:latin typeface="+mj-lt"/>
                <a:ea typeface="Open Sans" charset="0"/>
                <a:cs typeface="Arial" panose="020B0604020202020204" pitchFamily="34" charset="0"/>
              </a:defRPr>
            </a:lvl4pPr>
            <a:lvl5pPr marL="0" algn="l" defTabSz="1828434" rtl="0" eaLnBrk="1" latinLnBrk="0" hangingPunct="1">
              <a:defRPr lang="en-GB" sz="3200" kern="1200" dirty="0">
                <a:solidFill>
                  <a:schemeClr val="bg1"/>
                </a:solidFill>
                <a:latin typeface="+mj-lt"/>
                <a:ea typeface="Open Sans" charset="0"/>
                <a:cs typeface="Arial" panose="020B0604020202020204" pitchFamily="34" charset="0"/>
              </a:defRPr>
            </a:lvl5pPr>
          </a:lstStyle>
          <a:p>
            <a:pPr lvl="0"/>
            <a:r>
              <a:rPr lang="en-US" dirty="0"/>
              <a:t>Name of presenter</a:t>
            </a:r>
          </a:p>
        </p:txBody>
      </p:sp>
      <p:sp>
        <p:nvSpPr>
          <p:cNvPr id="17" name="Text Placeholder 18">
            <a:extLst>
              <a:ext uri="{FF2B5EF4-FFF2-40B4-BE49-F238E27FC236}">
                <a16:creationId xmlns:a16="http://schemas.microsoft.com/office/drawing/2014/main" id="{156E43C5-710C-4DB3-9C4A-D651B8D277B2}"/>
              </a:ext>
            </a:extLst>
          </p:cNvPr>
          <p:cNvSpPr>
            <a:spLocks noGrp="1"/>
          </p:cNvSpPr>
          <p:nvPr>
            <p:ph type="body" sz="quarter" idx="18" hasCustomPrompt="1"/>
          </p:nvPr>
        </p:nvSpPr>
        <p:spPr>
          <a:xfrm>
            <a:off x="1676401" y="10865224"/>
            <a:ext cx="7554912" cy="673634"/>
          </a:xfrm>
        </p:spPr>
        <p:txBody>
          <a:bodyPr anchor="ctr"/>
          <a:lstStyle>
            <a:lvl1pPr marL="0" indent="0">
              <a:buNone/>
              <a:defRPr lang="en-US" sz="3200" b="0" i="0" kern="1200" dirty="0" smtClean="0">
                <a:solidFill>
                  <a:schemeClr val="bg1"/>
                </a:solidFill>
                <a:effectLst/>
                <a:latin typeface="+mj-lt"/>
                <a:ea typeface="Open Sans" charset="0"/>
                <a:cs typeface="Arial" panose="020B0604020202020204" pitchFamily="34" charset="0"/>
              </a:defRPr>
            </a:lvl1pPr>
          </a:lstStyle>
          <a:p>
            <a:pPr marL="457109" lvl="0" indent="-457109" algn="l" defTabSz="1828434" rtl="0" eaLnBrk="1" latinLnBrk="0" hangingPunct="1">
              <a:lnSpc>
                <a:spcPct val="90000"/>
              </a:lnSpc>
              <a:spcBef>
                <a:spcPts val="2000"/>
              </a:spcBef>
            </a:pPr>
            <a:r>
              <a:rPr lang="en-US" dirty="0"/>
              <a:t>Date</a:t>
            </a:r>
          </a:p>
        </p:txBody>
      </p:sp>
    </p:spTree>
    <p:extLst>
      <p:ext uri="{BB962C8B-B14F-4D97-AF65-F5344CB8AC3E}">
        <p14:creationId xmlns:p14="http://schemas.microsoft.com/office/powerpoint/2010/main" val="147161902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Basic layout with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3" y="610840"/>
            <a:ext cx="6893014" cy="737501"/>
          </a:xfrm>
          <a:noFill/>
        </p:spPr>
        <p:txBody>
          <a:bodyPr wrap="none" lIns="108000" tIns="36000" rIns="108000" bIns="36000" rtlCol="0">
            <a:spAutoFit/>
          </a:bodyPr>
          <a:lstStyle>
            <a:lvl1pPr>
              <a:defRPr lang="en-GB" sz="4800"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7" y="1386056"/>
            <a:ext cx="4840287" cy="572994"/>
          </a:xfrm>
        </p:spPr>
        <p:txBody>
          <a:bodyPr/>
          <a:lstStyle>
            <a:lvl1pPr marL="0" indent="0" algn="ctr" defTabSz="1828434" rtl="0" eaLnBrk="1" latinLnBrk="0" hangingPunct="1">
              <a:buNone/>
              <a:defRPr lang="en-US" sz="3200"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328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Desktop feature">
    <p:spTree>
      <p:nvGrpSpPr>
        <p:cNvPr id="1" name=""/>
        <p:cNvGrpSpPr/>
        <p:nvPr/>
      </p:nvGrpSpPr>
      <p:grpSpPr>
        <a:xfrm>
          <a:off x="0" y="0"/>
          <a:ext cx="0" cy="0"/>
          <a:chOff x="0" y="0"/>
          <a:chExt cx="0" cy="0"/>
        </a:xfrm>
      </p:grpSpPr>
      <p:sp>
        <p:nvSpPr>
          <p:cNvPr id="8" name="Freeform 72">
            <a:extLst>
              <a:ext uri="{FF2B5EF4-FFF2-40B4-BE49-F238E27FC236}">
                <a16:creationId xmlns:a16="http://schemas.microsoft.com/office/drawing/2014/main" id="{F068E42D-931B-442D-8860-A7EF2021F563}"/>
              </a:ext>
            </a:extLst>
          </p:cNvPr>
          <p:cNvSpPr>
            <a:spLocks/>
          </p:cNvSpPr>
          <p:nvPr userDrawn="1"/>
        </p:nvSpPr>
        <p:spPr bwMode="auto">
          <a:xfrm>
            <a:off x="6763528" y="906197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3" y="610840"/>
            <a:ext cx="6893014" cy="737501"/>
          </a:xfrm>
          <a:noFill/>
        </p:spPr>
        <p:txBody>
          <a:bodyPr wrap="none" lIns="108000" tIns="36000" rIns="108000" bIns="36000" rtlCol="0">
            <a:spAutoFit/>
          </a:bodyPr>
          <a:lstStyle>
            <a:lvl1pPr>
              <a:defRPr lang="en-GB" sz="4800"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7" y="1386056"/>
            <a:ext cx="4840287" cy="572994"/>
          </a:xfrm>
        </p:spPr>
        <p:txBody>
          <a:bodyPr/>
          <a:lstStyle>
            <a:lvl1pPr marL="0" indent="0" algn="ctr" defTabSz="1828434" rtl="0" eaLnBrk="1" latinLnBrk="0" hangingPunct="1">
              <a:buNone/>
              <a:defRPr lang="en-US" sz="3200"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4" name="Picture 3">
            <a:extLst>
              <a:ext uri="{FF2B5EF4-FFF2-40B4-BE49-F238E27FC236}">
                <a16:creationId xmlns:a16="http://schemas.microsoft.com/office/drawing/2014/main" id="{7D08A892-242B-43D9-A5B7-4EA0117BF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1309" y="2263797"/>
            <a:ext cx="12441382" cy="13596360"/>
          </a:xfrm>
          <a:prstGeom prst="rect">
            <a:avLst/>
          </a:prstGeom>
        </p:spPr>
      </p:pic>
      <p:sp>
        <p:nvSpPr>
          <p:cNvPr id="3" name="Picture Placeholder 2">
            <a:extLst>
              <a:ext uri="{FF2B5EF4-FFF2-40B4-BE49-F238E27FC236}">
                <a16:creationId xmlns:a16="http://schemas.microsoft.com/office/drawing/2014/main" id="{57921CEA-B074-4EDF-8113-0F90F6CCE506}"/>
              </a:ext>
            </a:extLst>
          </p:cNvPr>
          <p:cNvSpPr>
            <a:spLocks noGrp="1"/>
          </p:cNvSpPr>
          <p:nvPr>
            <p:ph type="pic" sz="quarter" idx="11"/>
          </p:nvPr>
        </p:nvSpPr>
        <p:spPr>
          <a:xfrm>
            <a:off x="6763528" y="3022552"/>
            <a:ext cx="10745819" cy="6423120"/>
          </a:xfrm>
          <a:solidFill>
            <a:schemeClr val="bg1">
              <a:lumMod val="95000"/>
            </a:schemeClr>
          </a:solidFill>
          <a:effectLst/>
        </p:spPr>
        <p:txBody>
          <a:bodyPr vert="horz" lIns="182843" tIns="91422" rIns="182843" bIns="91422" rtlCol="0">
            <a:normAutofit/>
          </a:bodyPr>
          <a:lstStyle>
            <a:lvl1pPr>
              <a:defRPr lang="en-GB" sz="2600">
                <a:ln>
                  <a:noFill/>
                </a:ln>
                <a:latin typeface="Arial" panose="020B0604020202020204" pitchFamily="34" charset="0"/>
              </a:defRPr>
            </a:lvl1pPr>
          </a:lstStyle>
          <a:p>
            <a:pPr marL="0" lvl="0" indent="0">
              <a:buNone/>
            </a:pPr>
            <a:endParaRPr lang="en-GB" dirty="0"/>
          </a:p>
        </p:txBody>
      </p:sp>
      <p:sp>
        <p:nvSpPr>
          <p:cNvPr id="9" name="Freeform 73">
            <a:extLst>
              <a:ext uri="{FF2B5EF4-FFF2-40B4-BE49-F238E27FC236}">
                <a16:creationId xmlns:a16="http://schemas.microsoft.com/office/drawing/2014/main" id="{8A2B7459-B474-4B89-9DD0-EFABD0582FC3}"/>
              </a:ext>
            </a:extLst>
          </p:cNvPr>
          <p:cNvSpPr>
            <a:spLocks/>
          </p:cNvSpPr>
          <p:nvPr userDrawn="1"/>
        </p:nvSpPr>
        <p:spPr bwMode="auto">
          <a:xfrm>
            <a:off x="18301566" y="9061977"/>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7">
            <a:extLst>
              <a:ext uri="{FF2B5EF4-FFF2-40B4-BE49-F238E27FC236}">
                <a16:creationId xmlns:a16="http://schemas.microsoft.com/office/drawing/2014/main" id="{5240798D-284C-4D82-9F6C-A37A39D0FC96}"/>
              </a:ext>
            </a:extLst>
          </p:cNvPr>
          <p:cNvSpPr>
            <a:spLocks/>
          </p:cNvSpPr>
          <p:nvPr userDrawn="1"/>
        </p:nvSpPr>
        <p:spPr bwMode="auto">
          <a:xfrm>
            <a:off x="-450910" y="9801032"/>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79">
            <a:extLst>
              <a:ext uri="{FF2B5EF4-FFF2-40B4-BE49-F238E27FC236}">
                <a16:creationId xmlns:a16="http://schemas.microsoft.com/office/drawing/2014/main" id="{41185350-B434-4245-BD82-914DC460C25C}"/>
              </a:ext>
            </a:extLst>
          </p:cNvPr>
          <p:cNvSpPr>
            <a:spLocks/>
          </p:cNvSpPr>
          <p:nvPr userDrawn="1"/>
        </p:nvSpPr>
        <p:spPr bwMode="auto">
          <a:xfrm>
            <a:off x="1866928" y="342814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0">
            <a:extLst>
              <a:ext uri="{FF2B5EF4-FFF2-40B4-BE49-F238E27FC236}">
                <a16:creationId xmlns:a16="http://schemas.microsoft.com/office/drawing/2014/main" id="{F9A990CA-0EAE-4873-8C60-E102946D699F}"/>
              </a:ext>
            </a:extLst>
          </p:cNvPr>
          <p:cNvSpPr>
            <a:spLocks/>
          </p:cNvSpPr>
          <p:nvPr userDrawn="1"/>
        </p:nvSpPr>
        <p:spPr bwMode="auto">
          <a:xfrm>
            <a:off x="21890986" y="3428143"/>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252461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Mobile feature">
    <p:spTree>
      <p:nvGrpSpPr>
        <p:cNvPr id="1" name=""/>
        <p:cNvGrpSpPr/>
        <p:nvPr/>
      </p:nvGrpSpPr>
      <p:grpSpPr>
        <a:xfrm>
          <a:off x="0" y="0"/>
          <a:ext cx="0" cy="0"/>
          <a:chOff x="0" y="0"/>
          <a:chExt cx="0" cy="0"/>
        </a:xfrm>
      </p:grpSpPr>
      <p:sp>
        <p:nvSpPr>
          <p:cNvPr id="9" name="Freeform 72">
            <a:extLst>
              <a:ext uri="{FF2B5EF4-FFF2-40B4-BE49-F238E27FC236}">
                <a16:creationId xmlns:a16="http://schemas.microsoft.com/office/drawing/2014/main" id="{6CEE828A-85A7-421A-AD4E-115919888070}"/>
              </a:ext>
            </a:extLst>
          </p:cNvPr>
          <p:cNvSpPr>
            <a:spLocks/>
          </p:cNvSpPr>
          <p:nvPr userDrawn="1"/>
        </p:nvSpPr>
        <p:spPr bwMode="auto">
          <a:xfrm>
            <a:off x="7948091" y="906197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 name="Title 4">
            <a:extLst>
              <a:ext uri="{FF2B5EF4-FFF2-40B4-BE49-F238E27FC236}">
                <a16:creationId xmlns:a16="http://schemas.microsoft.com/office/drawing/2014/main" id="{D4E5E218-EBE5-4DCB-BEB9-CA1B27239274}"/>
              </a:ext>
            </a:extLst>
          </p:cNvPr>
          <p:cNvSpPr>
            <a:spLocks noGrp="1"/>
          </p:cNvSpPr>
          <p:nvPr>
            <p:ph type="title" hasCustomPrompt="1"/>
          </p:nvPr>
        </p:nvSpPr>
        <p:spPr>
          <a:xfrm>
            <a:off x="8745493" y="610840"/>
            <a:ext cx="6893014" cy="737501"/>
          </a:xfrm>
          <a:noFill/>
        </p:spPr>
        <p:txBody>
          <a:bodyPr wrap="none" lIns="108000" tIns="36000" rIns="108000" bIns="36000" rtlCol="0">
            <a:spAutoFit/>
          </a:bodyPr>
          <a:lstStyle>
            <a:lvl1pPr>
              <a:defRPr lang="en-GB" sz="4800"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7" name="Text Placeholder 6">
            <a:extLst>
              <a:ext uri="{FF2B5EF4-FFF2-40B4-BE49-F238E27FC236}">
                <a16:creationId xmlns:a16="http://schemas.microsoft.com/office/drawing/2014/main" id="{6C864EBB-F7F8-41C1-B31D-475A5C26DD3B}"/>
              </a:ext>
            </a:extLst>
          </p:cNvPr>
          <p:cNvSpPr>
            <a:spLocks noGrp="1"/>
          </p:cNvSpPr>
          <p:nvPr>
            <p:ph type="body" sz="quarter" idx="10" hasCustomPrompt="1"/>
          </p:nvPr>
        </p:nvSpPr>
        <p:spPr>
          <a:xfrm>
            <a:off x="9771857" y="1386056"/>
            <a:ext cx="4840287" cy="572994"/>
          </a:xfrm>
        </p:spPr>
        <p:txBody>
          <a:bodyPr/>
          <a:lstStyle>
            <a:lvl1pPr marL="0" indent="0" algn="ctr" defTabSz="1828434" rtl="0" eaLnBrk="1" latinLnBrk="0" hangingPunct="1">
              <a:buNone/>
              <a:defRPr lang="en-US" sz="3200"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pic>
        <p:nvPicPr>
          <p:cNvPr id="6" name="Picture 5">
            <a:extLst>
              <a:ext uri="{FF2B5EF4-FFF2-40B4-BE49-F238E27FC236}">
                <a16:creationId xmlns:a16="http://schemas.microsoft.com/office/drawing/2014/main" id="{157487BD-D014-4270-82ED-5D683460225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19323" y="3074288"/>
            <a:ext cx="4586918" cy="8963258"/>
          </a:xfrm>
          <a:prstGeom prst="rect">
            <a:avLst/>
          </a:prstGeom>
        </p:spPr>
      </p:pic>
      <p:sp>
        <p:nvSpPr>
          <p:cNvPr id="8" name="Picture Placeholder 2">
            <a:extLst>
              <a:ext uri="{FF2B5EF4-FFF2-40B4-BE49-F238E27FC236}">
                <a16:creationId xmlns:a16="http://schemas.microsoft.com/office/drawing/2014/main" id="{1D1D6D98-C216-44DE-AD41-343546C191B9}"/>
              </a:ext>
            </a:extLst>
          </p:cNvPr>
          <p:cNvSpPr>
            <a:spLocks noGrp="1"/>
          </p:cNvSpPr>
          <p:nvPr>
            <p:ph type="pic" sz="quarter" idx="29"/>
          </p:nvPr>
        </p:nvSpPr>
        <p:spPr>
          <a:xfrm>
            <a:off x="10347114" y="4251528"/>
            <a:ext cx="3726809" cy="6523629"/>
          </a:xfrm>
          <a:solidFill>
            <a:schemeClr val="bg1">
              <a:lumMod val="95000"/>
            </a:schemeClr>
          </a:solidFill>
          <a:effectLst/>
        </p:spPr>
        <p:txBody>
          <a:bodyPr vert="horz" lIns="182843" tIns="91422" rIns="182843" bIns="91422" rtlCol="0">
            <a:normAutofit/>
          </a:bodyPr>
          <a:lstStyle>
            <a:lvl1pPr>
              <a:defRPr lang="en-GB" sz="2600" dirty="0">
                <a:ln>
                  <a:noFill/>
                </a:ln>
                <a:latin typeface="Arial" panose="020B0604020202020204" pitchFamily="34" charset="0"/>
              </a:defRPr>
            </a:lvl1pPr>
          </a:lstStyle>
          <a:p>
            <a:pPr marL="0" lvl="0" indent="0">
              <a:buNone/>
            </a:pPr>
            <a:endParaRPr lang="en-GB" dirty="0"/>
          </a:p>
        </p:txBody>
      </p:sp>
      <p:sp>
        <p:nvSpPr>
          <p:cNvPr id="10" name="Freeform 73">
            <a:extLst>
              <a:ext uri="{FF2B5EF4-FFF2-40B4-BE49-F238E27FC236}">
                <a16:creationId xmlns:a16="http://schemas.microsoft.com/office/drawing/2014/main" id="{8C67A078-B26C-4D8E-8E28-37EB97A56B0F}"/>
              </a:ext>
            </a:extLst>
          </p:cNvPr>
          <p:cNvSpPr>
            <a:spLocks/>
          </p:cNvSpPr>
          <p:nvPr userDrawn="1"/>
        </p:nvSpPr>
        <p:spPr bwMode="auto">
          <a:xfrm>
            <a:off x="16567081" y="6510406"/>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7">
            <a:extLst>
              <a:ext uri="{FF2B5EF4-FFF2-40B4-BE49-F238E27FC236}">
                <a16:creationId xmlns:a16="http://schemas.microsoft.com/office/drawing/2014/main" id="{989A95CB-F082-45DF-A02E-786FF1E06290}"/>
              </a:ext>
            </a:extLst>
          </p:cNvPr>
          <p:cNvSpPr>
            <a:spLocks/>
          </p:cNvSpPr>
          <p:nvPr userDrawn="1"/>
        </p:nvSpPr>
        <p:spPr bwMode="auto">
          <a:xfrm>
            <a:off x="-450910" y="9801032"/>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9">
            <a:extLst>
              <a:ext uri="{FF2B5EF4-FFF2-40B4-BE49-F238E27FC236}">
                <a16:creationId xmlns:a16="http://schemas.microsoft.com/office/drawing/2014/main" id="{218C9C41-0B79-4AD3-97E7-F3EFC2E2374D}"/>
              </a:ext>
            </a:extLst>
          </p:cNvPr>
          <p:cNvSpPr>
            <a:spLocks/>
          </p:cNvSpPr>
          <p:nvPr userDrawn="1"/>
        </p:nvSpPr>
        <p:spPr bwMode="auto">
          <a:xfrm>
            <a:off x="1866928" y="342814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0">
            <a:extLst>
              <a:ext uri="{FF2B5EF4-FFF2-40B4-BE49-F238E27FC236}">
                <a16:creationId xmlns:a16="http://schemas.microsoft.com/office/drawing/2014/main" id="{753B3840-7100-4531-B41C-2DE717FCF3F8}"/>
              </a:ext>
            </a:extLst>
          </p:cNvPr>
          <p:cNvSpPr>
            <a:spLocks/>
          </p:cNvSpPr>
          <p:nvPr userDrawn="1"/>
        </p:nvSpPr>
        <p:spPr bwMode="auto">
          <a:xfrm>
            <a:off x="21890986" y="3428143"/>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8608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C00F91-C60C-4B67-A0C4-B0C240B78FCE}"/>
              </a:ext>
            </a:extLst>
          </p:cNvPr>
          <p:cNvSpPr/>
          <p:nvPr/>
        </p:nvSpPr>
        <p:spPr>
          <a:xfrm rot="1748091">
            <a:off x="9985672" y="2621058"/>
            <a:ext cx="19919674" cy="4832805"/>
          </a:xfrm>
          <a:prstGeom prst="parallelogram">
            <a:avLst>
              <a:gd name="adj" fmla="val 56558"/>
            </a:avLst>
          </a:prstGeom>
          <a:solidFill>
            <a:schemeClr val="accent1"/>
          </a:solidFill>
          <a:effectLst/>
        </p:spPr>
        <p:txBody>
          <a:bodyPr vert="horz" wrap="square" lIns="182838" tIns="91419" rIns="182838" bIns="91419"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
        <p:nvSpPr>
          <p:cNvPr id="5" name="Parallelogram 4">
            <a:extLst>
              <a:ext uri="{FF2B5EF4-FFF2-40B4-BE49-F238E27FC236}">
                <a16:creationId xmlns:a16="http://schemas.microsoft.com/office/drawing/2014/main" id="{589BD1EF-6ED3-4B23-B114-477FD33FFED2}"/>
              </a:ext>
            </a:extLst>
          </p:cNvPr>
          <p:cNvSpPr/>
          <p:nvPr/>
        </p:nvSpPr>
        <p:spPr>
          <a:xfrm rot="16200000">
            <a:off x="7130492" y="5621174"/>
            <a:ext cx="10661905" cy="4832805"/>
          </a:xfrm>
          <a:prstGeom prst="parallelogram">
            <a:avLst>
              <a:gd name="adj" fmla="val 56558"/>
            </a:avLst>
          </a:prstGeom>
          <a:solidFill>
            <a:schemeClr val="bg1"/>
          </a:solidFill>
          <a:effectLst/>
        </p:spPr>
        <p:txBody>
          <a:bodyPr vert="horz" wrap="square" lIns="182838" tIns="91419" rIns="182838" bIns="91419"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
        <p:nvSpPr>
          <p:cNvPr id="3" name="Text Placeholder 2">
            <a:extLst>
              <a:ext uri="{FF2B5EF4-FFF2-40B4-BE49-F238E27FC236}">
                <a16:creationId xmlns:a16="http://schemas.microsoft.com/office/drawing/2014/main" id="{68FC4935-9387-4E11-AFF6-C95F90F92634}"/>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13" name="Text Placeholder 12">
            <a:extLst>
              <a:ext uri="{FF2B5EF4-FFF2-40B4-BE49-F238E27FC236}">
                <a16:creationId xmlns:a16="http://schemas.microsoft.com/office/drawing/2014/main" id="{FB68CDDF-3848-41A8-B46A-7CE2B38FEFC6}"/>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15" name="Text Placeholder 14">
            <a:extLst>
              <a:ext uri="{FF2B5EF4-FFF2-40B4-BE49-F238E27FC236}">
                <a16:creationId xmlns:a16="http://schemas.microsoft.com/office/drawing/2014/main" id="{30F2ACC1-9882-4027-B3A1-B48661CF15AF}"/>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
        <p:nvSpPr>
          <p:cNvPr id="7" name="Parallelogram 6">
            <a:extLst>
              <a:ext uri="{FF2B5EF4-FFF2-40B4-BE49-F238E27FC236}">
                <a16:creationId xmlns:a16="http://schemas.microsoft.com/office/drawing/2014/main" id="{A6C00F91-C60C-4B67-A0C4-B0C240B78FCE}"/>
              </a:ext>
            </a:extLst>
          </p:cNvPr>
          <p:cNvSpPr/>
          <p:nvPr/>
        </p:nvSpPr>
        <p:spPr>
          <a:xfrm rot="1748091">
            <a:off x="9985672" y="2621058"/>
            <a:ext cx="19919674" cy="4832805"/>
          </a:xfrm>
          <a:prstGeom prst="parallelogram">
            <a:avLst>
              <a:gd name="adj" fmla="val 56558"/>
            </a:avLst>
          </a:prstGeom>
          <a:solidFill>
            <a:schemeClr val="accent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sp>
        <p:nvSpPr>
          <p:cNvPr id="8" name="Parallelogram 7">
            <a:extLst>
              <a:ext uri="{FF2B5EF4-FFF2-40B4-BE49-F238E27FC236}">
                <a16:creationId xmlns:a16="http://schemas.microsoft.com/office/drawing/2014/main" id="{589BD1EF-6ED3-4B23-B114-477FD33FFED2}"/>
              </a:ext>
            </a:extLst>
          </p:cNvPr>
          <p:cNvSpPr/>
          <p:nvPr/>
        </p:nvSpPr>
        <p:spPr>
          <a:xfrm rot="16200000">
            <a:off x="7130492" y="5621174"/>
            <a:ext cx="10661905" cy="4832805"/>
          </a:xfrm>
          <a:prstGeom prst="parallelogram">
            <a:avLst>
              <a:gd name="adj" fmla="val 56558"/>
            </a:avLst>
          </a:prstGeom>
          <a:solidFill>
            <a:schemeClr val="bg1"/>
          </a:solidFill>
          <a:effectLst/>
        </p:spPr>
        <p:txBody>
          <a:bodyPr vert="horz" wrap="square" lIns="182838" tIns="91419" rIns="182838" bIns="91419" rtlCol="0">
            <a:noAutofit/>
          </a:bodyPr>
          <a:lstStyle/>
          <a:p>
            <a:pPr algn="l" defTabSz="1828340" fontAlgn="auto">
              <a:lnSpc>
                <a:spcPct val="90000"/>
              </a:lnSpc>
              <a:spcBef>
                <a:spcPts val="2000"/>
              </a:spcBef>
              <a:spcAft>
                <a:spcPts val="0"/>
              </a:spcAft>
              <a:buFont typeface="Arial" panose="020B0604020202020204" pitchFamily="34" charset="0"/>
              <a:buNone/>
            </a:pPr>
            <a:endParaRPr lang="en-GB" sz="2600" dirty="0">
              <a:solidFill>
                <a:srgbClr val="999999">
                  <a:lumMod val="85000"/>
                </a:srgbClr>
              </a:solidFill>
              <a:latin typeface="Open Sans Light" charset="0"/>
              <a:ea typeface="Open Sans Light" charset="0"/>
              <a:cs typeface="Open Sans Light"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
        <p:nvSpPr>
          <p:cNvPr id="10" name="Parallelogram 9">
            <a:extLst>
              <a:ext uri="{FF2B5EF4-FFF2-40B4-BE49-F238E27FC236}">
                <a16:creationId xmlns:a16="http://schemas.microsoft.com/office/drawing/2014/main" id="{A6C00F91-C60C-4B67-A0C4-B0C240B78FCE}"/>
              </a:ext>
            </a:extLst>
          </p:cNvPr>
          <p:cNvSpPr/>
          <p:nvPr userDrawn="1"/>
        </p:nvSpPr>
        <p:spPr>
          <a:xfrm rot="1748091">
            <a:off x="9985671" y="2621057"/>
            <a:ext cx="19919674" cy="4832804"/>
          </a:xfrm>
          <a:prstGeom prst="parallelogram">
            <a:avLst>
              <a:gd name="adj" fmla="val 56558"/>
            </a:avLst>
          </a:prstGeom>
          <a:solidFill>
            <a:schemeClr val="accent1"/>
          </a:solidFill>
          <a:effectLst/>
        </p:spPr>
        <p:txBody>
          <a:bodyPr vert="horz" wrap="square" lIns="182843" tIns="91422" rIns="182843" bIns="91422"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
        <p:nvSpPr>
          <p:cNvPr id="11" name="Parallelogram 10">
            <a:extLst>
              <a:ext uri="{FF2B5EF4-FFF2-40B4-BE49-F238E27FC236}">
                <a16:creationId xmlns:a16="http://schemas.microsoft.com/office/drawing/2014/main" id="{589BD1EF-6ED3-4B23-B114-477FD33FFED2}"/>
              </a:ext>
            </a:extLst>
          </p:cNvPr>
          <p:cNvSpPr/>
          <p:nvPr userDrawn="1"/>
        </p:nvSpPr>
        <p:spPr>
          <a:xfrm rot="16200000">
            <a:off x="7130490" y="5621174"/>
            <a:ext cx="10661905" cy="4832804"/>
          </a:xfrm>
          <a:prstGeom prst="parallelogram">
            <a:avLst>
              <a:gd name="adj" fmla="val 56558"/>
            </a:avLst>
          </a:prstGeom>
          <a:solidFill>
            <a:schemeClr val="bg1"/>
          </a:solidFill>
          <a:effectLst/>
        </p:spPr>
        <p:txBody>
          <a:bodyPr vert="horz" wrap="square" lIns="182843" tIns="91422" rIns="182843" bIns="91422"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Tree>
    <p:extLst>
      <p:ext uri="{BB962C8B-B14F-4D97-AF65-F5344CB8AC3E}">
        <p14:creationId xmlns:p14="http://schemas.microsoft.com/office/powerpoint/2010/main" val="813324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3">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13">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15">
                                            <p:txEl>
                                              <p:pRg st="0" end="0"/>
                                            </p:txEl>
                                          </p:spTgt>
                                        </p:tgtEl>
                                        <p:attrNameLst>
                                          <p:attrName>ppt_x</p:attrName>
                                          <p:attrName>ppt_y</p:attrName>
                                        </p:attrNameLst>
                                      </p:cBhvr>
                                      <p:rCtr x="723" y="0"/>
                                    </p:animMotion>
                                  </p:childTnLst>
                                </p:cTn>
                              </p:par>
                              <p:par>
                                <p:cTn id="28" presetID="2" presetClass="entr" presetSubtype="3" decel="1000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par>
                                <p:cTn id="32" presetID="2" presetClass="entr" presetSubtype="4" decel="100000" fill="hold" grpId="0" nodeType="withEffect">
                                  <p:stCondLst>
                                    <p:cond delay="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3" decel="10000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0-#ppt_h/2"/>
                                          </p:val>
                                        </p:tav>
                                        <p:tav tm="100000">
                                          <p:val>
                                            <p:strVal val="#ppt_y"/>
                                          </p:val>
                                        </p:tav>
                                      </p:tavLst>
                                    </p:anim>
                                  </p:childTnLst>
                                </p:cTn>
                              </p:par>
                              <p:par>
                                <p:cTn id="40" presetID="2" presetClass="entr" presetSubtype="4" decel="100000" fill="hold" grpId="0" nodeType="withEffect">
                                  <p:stCondLst>
                                    <p:cond delay="25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3"/>
                        </p:tgtEl>
                        <p:attrNameLst>
                          <p:attrName>ppt_x</p:attrName>
                          <p:attrName>ppt_y</p:attrName>
                        </p:attrNameLst>
                      </p:cBhvr>
                      <p:rCtr x="723" y="0"/>
                    </p:animMotion>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3"/>
                        </p:tgtEl>
                        <p:attrNameLst>
                          <p:attrName>ppt_x</p:attrName>
                          <p:attrName>ppt_y</p:attrName>
                        </p:attrNameLst>
                      </p:cBhvr>
                      <p:rCtr x="723" y="0"/>
                    </p:animMotion>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5"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5"/>
                        </p:tgtEl>
                        <p:attrNameLst>
                          <p:attrName>ppt_x</p:attrName>
                          <p:attrName>ppt_y</p:attrName>
                        </p:attrNameLst>
                      </p:cBhvr>
                      <p:rCtr x="723" y="0"/>
                    </p:animMotion>
                  </p:childTnLst>
                </p:cTn>
              </p:par>
            </p:tnLst>
          </p:tmpl>
        </p:tmplLst>
      </p:bldP>
      <p:bldP spid="7" grpId="0" animBg="1"/>
      <p:bldP spid="8" grpId="0" animBg="1"/>
      <p:bldP spid="10" grpId="0" animBg="1"/>
      <p:bldP spid="11"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Key message">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C00F91-C60C-4B67-A0C4-B0C240B78FCE}"/>
              </a:ext>
            </a:extLst>
          </p:cNvPr>
          <p:cNvSpPr/>
          <p:nvPr userDrawn="1"/>
        </p:nvSpPr>
        <p:spPr>
          <a:xfrm rot="1748091">
            <a:off x="9985671" y="2621057"/>
            <a:ext cx="19919674" cy="4832804"/>
          </a:xfrm>
          <a:prstGeom prst="parallelogram">
            <a:avLst>
              <a:gd name="adj" fmla="val 56558"/>
            </a:avLst>
          </a:prstGeom>
          <a:solidFill>
            <a:schemeClr val="accent1"/>
          </a:solidFill>
          <a:effectLst/>
        </p:spPr>
        <p:txBody>
          <a:bodyPr vert="horz" wrap="square" lIns="182843" tIns="91422" rIns="182843" bIns="91422"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
        <p:nvSpPr>
          <p:cNvPr id="5" name="Parallelogram 4">
            <a:extLst>
              <a:ext uri="{FF2B5EF4-FFF2-40B4-BE49-F238E27FC236}">
                <a16:creationId xmlns:a16="http://schemas.microsoft.com/office/drawing/2014/main" id="{589BD1EF-6ED3-4B23-B114-477FD33FFED2}"/>
              </a:ext>
            </a:extLst>
          </p:cNvPr>
          <p:cNvSpPr/>
          <p:nvPr userDrawn="1"/>
        </p:nvSpPr>
        <p:spPr>
          <a:xfrm rot="16200000">
            <a:off x="7130490" y="5621174"/>
            <a:ext cx="10661905" cy="4832804"/>
          </a:xfrm>
          <a:prstGeom prst="parallelogram">
            <a:avLst>
              <a:gd name="adj" fmla="val 56558"/>
            </a:avLst>
          </a:prstGeom>
          <a:solidFill>
            <a:schemeClr val="bg1"/>
          </a:solidFill>
          <a:effectLst/>
        </p:spPr>
        <p:txBody>
          <a:bodyPr vert="horz" wrap="square" lIns="182843" tIns="91422" rIns="182843" bIns="91422" rtlCol="0">
            <a:noAutofit/>
          </a:bodyPr>
          <a:lstStyle/>
          <a:p>
            <a:pPr lvl="0" indent="0">
              <a:lnSpc>
                <a:spcPct val="90000"/>
              </a:lnSpc>
              <a:spcBef>
                <a:spcPts val="2000"/>
              </a:spcBef>
              <a:buFont typeface="Arial" panose="020B0604020202020204" pitchFamily="34" charset="0"/>
              <a:buNone/>
            </a:pPr>
            <a:endParaRPr lang="en-GB" sz="2600" b="0" i="0" dirty="0">
              <a:ln>
                <a:noFill/>
              </a:ln>
              <a:solidFill>
                <a:schemeClr val="bg1">
                  <a:lumMod val="85000"/>
                </a:schemeClr>
              </a:solidFill>
              <a:effectLst/>
              <a:latin typeface="Open Sans Light" charset="0"/>
              <a:ea typeface="Open Sans Light" charset="0"/>
              <a:cs typeface="Open Sans Light" charset="0"/>
            </a:endParaRPr>
          </a:p>
        </p:txBody>
      </p:sp>
      <p:sp>
        <p:nvSpPr>
          <p:cNvPr id="3" name="Text Placeholder 2">
            <a:extLst>
              <a:ext uri="{FF2B5EF4-FFF2-40B4-BE49-F238E27FC236}">
                <a16:creationId xmlns:a16="http://schemas.microsoft.com/office/drawing/2014/main" id="{68FC4935-9387-4E11-AFF6-C95F90F92634}"/>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434"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13" name="Text Placeholder 12">
            <a:extLst>
              <a:ext uri="{FF2B5EF4-FFF2-40B4-BE49-F238E27FC236}">
                <a16:creationId xmlns:a16="http://schemas.microsoft.com/office/drawing/2014/main" id="{FB68CDDF-3848-41A8-B46A-7CE2B38FEFC6}"/>
              </a:ext>
            </a:extLst>
          </p:cNvPr>
          <p:cNvSpPr>
            <a:spLocks noGrp="1"/>
          </p:cNvSpPr>
          <p:nvPr>
            <p:ph type="body" sz="quarter" idx="11" hasCustomPrompt="1"/>
          </p:nvPr>
        </p:nvSpPr>
        <p:spPr>
          <a:xfrm>
            <a:off x="1225550" y="7479616"/>
            <a:ext cx="8185150" cy="862012"/>
          </a:xfrm>
        </p:spPr>
        <p:txBody>
          <a:bodyPr/>
          <a:lstStyle>
            <a:lvl1pPr marL="0" indent="0" algn="l" defTabSz="1828434" rtl="0" eaLnBrk="1" latinLnBrk="0" hangingPunct="1">
              <a:buNone/>
              <a:defRPr lang="en-US" sz="3200"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15" name="Text Placeholder 14">
            <a:extLst>
              <a:ext uri="{FF2B5EF4-FFF2-40B4-BE49-F238E27FC236}">
                <a16:creationId xmlns:a16="http://schemas.microsoft.com/office/drawing/2014/main" id="{30F2ACC1-9882-4027-B3A1-B48661CF15AF}"/>
              </a:ext>
            </a:extLst>
          </p:cNvPr>
          <p:cNvSpPr>
            <a:spLocks noGrp="1"/>
          </p:cNvSpPr>
          <p:nvPr>
            <p:ph type="body" sz="quarter" idx="12" hasCustomPrompt="1"/>
          </p:nvPr>
        </p:nvSpPr>
        <p:spPr>
          <a:xfrm>
            <a:off x="1225551" y="8387348"/>
            <a:ext cx="8185150" cy="2925763"/>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3349182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3">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13">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15">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3"/>
                        </p:tgtEl>
                        <p:attrNameLst>
                          <p:attrName>ppt_x</p:attrName>
                          <p:attrName>ppt_y</p:attrName>
                        </p:attrNameLst>
                      </p:cBhvr>
                      <p:rCtr x="723" y="0"/>
                    </p:animMotion>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3"/>
                        </p:tgtEl>
                        <p:attrNameLst>
                          <p:attrName>ppt_x</p:attrName>
                          <p:attrName>ppt_y</p:attrName>
                        </p:attrNameLst>
                      </p:cBhvr>
                      <p:rCtr x="723" y="0"/>
                    </p:animMotion>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5"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15"/>
                        </p:tgtEl>
                        <p:attrNameLst>
                          <p:attrName>ppt_x</p:attrName>
                          <p:attrName>ppt_y</p:attrName>
                        </p:attrNameLst>
                      </p:cBhvr>
                      <p:rCtr x="723" y="0"/>
                    </p:animMotion>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Key message with photo">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A764DCD-D6C9-4972-824B-D0D5FEE51AA4}"/>
              </a:ext>
            </a:extLst>
          </p:cNvPr>
          <p:cNvSpPr>
            <a:spLocks noGrp="1"/>
          </p:cNvSpPr>
          <p:nvPr>
            <p:ph type="pic" sz="quarter" idx="18"/>
          </p:nvPr>
        </p:nvSpPr>
        <p:spPr>
          <a:xfrm>
            <a:off x="10069362" y="-591553"/>
            <a:ext cx="19752293" cy="11258024"/>
          </a:xfrm>
          <a:custGeom>
            <a:avLst/>
            <a:gdLst>
              <a:gd name="connsiteX0" fmla="*/ 4740437 w 19752293"/>
              <a:gd name="connsiteY0" fmla="*/ 0 h 11258024"/>
              <a:gd name="connsiteX1" fmla="*/ 19752293 w 19752293"/>
              <a:gd name="connsiteY1" fmla="*/ 8367456 h 11258024"/>
              <a:gd name="connsiteX2" fmla="*/ 15011857 w 19752293"/>
              <a:gd name="connsiteY2" fmla="*/ 11258024 h 11258024"/>
              <a:gd name="connsiteX3" fmla="*/ 0 w 19752293"/>
              <a:gd name="connsiteY3" fmla="*/ 2890569 h 11258024"/>
            </a:gdLst>
            <a:ahLst/>
            <a:cxnLst>
              <a:cxn ang="0">
                <a:pos x="connsiteX0" y="connsiteY0"/>
              </a:cxn>
              <a:cxn ang="0">
                <a:pos x="connsiteX1" y="connsiteY1"/>
              </a:cxn>
              <a:cxn ang="0">
                <a:pos x="connsiteX2" y="connsiteY2"/>
              </a:cxn>
              <a:cxn ang="0">
                <a:pos x="connsiteX3" y="connsiteY3"/>
              </a:cxn>
            </a:cxnLst>
            <a:rect l="l" t="t" r="r" b="b"/>
            <a:pathLst>
              <a:path w="19752293" h="11258024">
                <a:moveTo>
                  <a:pt x="4740437" y="0"/>
                </a:moveTo>
                <a:lnTo>
                  <a:pt x="19752293" y="8367456"/>
                </a:lnTo>
                <a:lnTo>
                  <a:pt x="15011857" y="11258024"/>
                </a:lnTo>
                <a:lnTo>
                  <a:pt x="0" y="2890569"/>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a:t>Click icon to add picture</a:t>
            </a:r>
          </a:p>
        </p:txBody>
      </p:sp>
      <p:sp>
        <p:nvSpPr>
          <p:cNvPr id="22" name="Picture Placeholder 21">
            <a:extLst>
              <a:ext uri="{FF2B5EF4-FFF2-40B4-BE49-F238E27FC236}">
                <a16:creationId xmlns:a16="http://schemas.microsoft.com/office/drawing/2014/main" id="{2F6761C3-F330-4652-B731-0AC518E0C2B2}"/>
              </a:ext>
            </a:extLst>
          </p:cNvPr>
          <p:cNvSpPr>
            <a:spLocks noGrp="1"/>
          </p:cNvSpPr>
          <p:nvPr>
            <p:ph type="pic" sz="quarter" idx="17"/>
          </p:nvPr>
        </p:nvSpPr>
        <p:spPr>
          <a:xfrm>
            <a:off x="10045040" y="2706624"/>
            <a:ext cx="4832804" cy="10661904"/>
          </a:xfrm>
          <a:custGeom>
            <a:avLst/>
            <a:gdLst>
              <a:gd name="connsiteX0" fmla="*/ 0 w 4832804"/>
              <a:gd name="connsiteY0" fmla="*/ 0 h 10661904"/>
              <a:gd name="connsiteX1" fmla="*/ 4832804 w 4832804"/>
              <a:gd name="connsiteY1" fmla="*/ 2733337 h 10661904"/>
              <a:gd name="connsiteX2" fmla="*/ 4832804 w 4832804"/>
              <a:gd name="connsiteY2" fmla="*/ 10661904 h 10661904"/>
              <a:gd name="connsiteX3" fmla="*/ 0 w 4832804"/>
              <a:gd name="connsiteY3" fmla="*/ 7928568 h 10661904"/>
            </a:gdLst>
            <a:ahLst/>
            <a:cxnLst>
              <a:cxn ang="0">
                <a:pos x="connsiteX0" y="connsiteY0"/>
              </a:cxn>
              <a:cxn ang="0">
                <a:pos x="connsiteX1" y="connsiteY1"/>
              </a:cxn>
              <a:cxn ang="0">
                <a:pos x="connsiteX2" y="connsiteY2"/>
              </a:cxn>
              <a:cxn ang="0">
                <a:pos x="connsiteX3" y="connsiteY3"/>
              </a:cxn>
            </a:cxnLst>
            <a:rect l="l" t="t" r="r" b="b"/>
            <a:pathLst>
              <a:path w="4832804" h="10661904">
                <a:moveTo>
                  <a:pt x="0" y="0"/>
                </a:moveTo>
                <a:lnTo>
                  <a:pt x="4832804" y="2733337"/>
                </a:lnTo>
                <a:lnTo>
                  <a:pt x="4832804" y="10661904"/>
                </a:lnTo>
                <a:lnTo>
                  <a:pt x="0" y="7928568"/>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a:t>Click icon to add picture</a:t>
            </a:r>
          </a:p>
        </p:txBody>
      </p:sp>
      <p:sp>
        <p:nvSpPr>
          <p:cNvPr id="28" name="Text Placeholder 2">
            <a:extLst>
              <a:ext uri="{FF2B5EF4-FFF2-40B4-BE49-F238E27FC236}">
                <a16:creationId xmlns:a16="http://schemas.microsoft.com/office/drawing/2014/main" id="{28F69F49-8E3F-43E9-B0DA-1CCF72A84BB5}"/>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434"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29" name="Text Placeholder 12">
            <a:extLst>
              <a:ext uri="{FF2B5EF4-FFF2-40B4-BE49-F238E27FC236}">
                <a16:creationId xmlns:a16="http://schemas.microsoft.com/office/drawing/2014/main" id="{F4FA9FE3-1FE6-43B0-89F8-4A597F3653EB}"/>
              </a:ext>
            </a:extLst>
          </p:cNvPr>
          <p:cNvSpPr>
            <a:spLocks noGrp="1"/>
          </p:cNvSpPr>
          <p:nvPr>
            <p:ph type="body" sz="quarter" idx="11" hasCustomPrompt="1"/>
          </p:nvPr>
        </p:nvSpPr>
        <p:spPr>
          <a:xfrm>
            <a:off x="1225550" y="7479616"/>
            <a:ext cx="8185150" cy="862012"/>
          </a:xfrm>
        </p:spPr>
        <p:txBody>
          <a:bodyPr/>
          <a:lstStyle>
            <a:lvl1pPr marL="0" indent="0" algn="l" defTabSz="1828434" rtl="0" eaLnBrk="1" latinLnBrk="0" hangingPunct="1">
              <a:buNone/>
              <a:defRPr lang="en-US" sz="3200"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30" name="Text Placeholder 14">
            <a:extLst>
              <a:ext uri="{FF2B5EF4-FFF2-40B4-BE49-F238E27FC236}">
                <a16:creationId xmlns:a16="http://schemas.microsoft.com/office/drawing/2014/main" id="{8A3FAC50-832B-4F83-ADF8-F11A588A34B6}"/>
              </a:ext>
            </a:extLst>
          </p:cNvPr>
          <p:cNvSpPr>
            <a:spLocks noGrp="1"/>
          </p:cNvSpPr>
          <p:nvPr>
            <p:ph type="body" sz="quarter" idx="12" hasCustomPrompt="1"/>
          </p:nvPr>
        </p:nvSpPr>
        <p:spPr>
          <a:xfrm>
            <a:off x="1225551" y="8387348"/>
            <a:ext cx="8185150" cy="2925763"/>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spTree>
    <p:extLst>
      <p:ext uri="{BB962C8B-B14F-4D97-AF65-F5344CB8AC3E}">
        <p14:creationId xmlns:p14="http://schemas.microsoft.com/office/powerpoint/2010/main" val="5120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28">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29">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1000"/>
                                        <p:tgtEl>
                                          <p:spTgt spid="30">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30">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28"/>
                        </p:tgtEl>
                        <p:attrNameLst>
                          <p:attrName>ppt_x</p:attrName>
                          <p:attrName>ppt_y</p:attrName>
                        </p:attrNameLst>
                      </p:cBhvr>
                      <p:rCtr x="723" y="0"/>
                    </p:animMotion>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29"/>
                        </p:tgtEl>
                        <p:attrNameLst>
                          <p:attrName>ppt_x</p:attrName>
                          <p:attrName>ppt_y</p:attrName>
                        </p:attrNameLst>
                      </p:cBhvr>
                      <p:rCtr x="723" y="0"/>
                    </p:animMotion>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30"/>
                        </p:tgtEl>
                        <p:attrNameLst>
                          <p:attrName>ppt_x</p:attrName>
                          <p:attrName>ppt_y</p:attrName>
                        </p:attrNameLst>
                      </p:cBhvr>
                      <p:rCtr x="723" y="0"/>
                    </p:animMotion>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 y="0"/>
            <a:ext cx="12192000" cy="13716000"/>
          </a:xfr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a:t>Click icon to add picture</a:t>
            </a:r>
          </a:p>
        </p:txBody>
      </p:sp>
      <p:sp>
        <p:nvSpPr>
          <p:cNvPr id="2" name="Rectangle 1"/>
          <p:cNvSpPr/>
          <p:nvPr/>
        </p:nvSpPr>
        <p:spPr>
          <a:xfrm>
            <a:off x="22152091" y="490654"/>
            <a:ext cx="936946"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Open Sans Regular" charset="0"/>
            </a:endParaRPr>
          </a:p>
        </p:txBody>
      </p:sp>
      <p:sp>
        <p:nvSpPr>
          <p:cNvPr id="4" name="Rectangle 3">
            <a:extLst>
              <a:ext uri="{FF2B5EF4-FFF2-40B4-BE49-F238E27FC236}">
                <a16:creationId xmlns:a16="http://schemas.microsoft.com/office/drawing/2014/main" id="{83757750-E170-4D78-B8D6-CBE9736384C3}"/>
              </a:ext>
            </a:extLst>
          </p:cNvPr>
          <p:cNvSpPr/>
          <p:nvPr/>
        </p:nvSpPr>
        <p:spPr>
          <a:xfrm>
            <a:off x="22152091" y="490654"/>
            <a:ext cx="936946"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Open Sans Regular" charset="0"/>
            </a:endParaRPr>
          </a:p>
        </p:txBody>
      </p:sp>
      <p:sp>
        <p:nvSpPr>
          <p:cNvPr id="6" name="Rectangle 5">
            <a:extLst>
              <a:ext uri="{FF2B5EF4-FFF2-40B4-BE49-F238E27FC236}">
                <a16:creationId xmlns:a16="http://schemas.microsoft.com/office/drawing/2014/main" id="{191986DB-3C48-4D2C-A9B0-F78E56D3152E}"/>
              </a:ext>
            </a:extLst>
          </p:cNvPr>
          <p:cNvSpPr/>
          <p:nvPr userDrawn="1"/>
        </p:nvSpPr>
        <p:spPr>
          <a:xfrm>
            <a:off x="22152091" y="490654"/>
            <a:ext cx="936946"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Open Sans Regular" charset="0"/>
            </a:endParaRPr>
          </a:p>
        </p:txBody>
      </p:sp>
      <p:sp>
        <p:nvSpPr>
          <p:cNvPr id="7" name="Title 4">
            <a:extLst>
              <a:ext uri="{FF2B5EF4-FFF2-40B4-BE49-F238E27FC236}">
                <a16:creationId xmlns:a16="http://schemas.microsoft.com/office/drawing/2014/main" id="{CCC74CB3-FAC2-46B9-A8DE-33D66F45F38C}"/>
              </a:ext>
            </a:extLst>
          </p:cNvPr>
          <p:cNvSpPr>
            <a:spLocks noGrp="1"/>
          </p:cNvSpPr>
          <p:nvPr>
            <p:ph type="title" hasCustomPrompt="1"/>
          </p:nvPr>
        </p:nvSpPr>
        <p:spPr>
          <a:xfrm>
            <a:off x="14500834" y="1840360"/>
            <a:ext cx="6893014" cy="737501"/>
          </a:xfrm>
          <a:noFill/>
        </p:spPr>
        <p:txBody>
          <a:bodyPr wrap="none" lIns="108000" tIns="36000" rIns="108000" bIns="36000" rtlCol="0">
            <a:spAutoFit/>
          </a:bodyPr>
          <a:lstStyle>
            <a:lvl1pPr>
              <a:defRPr lang="en-GB" sz="4800" b="1" spc="300">
                <a:solidFill>
                  <a:schemeClr val="tx2"/>
                </a:solidFill>
                <a:latin typeface="Arial" panose="020B0604020202020204" pitchFamily="34" charset="0"/>
                <a:ea typeface="League Spartan" charset="0"/>
                <a:cs typeface="Arial" panose="020B0604020202020204" pitchFamily="34" charset="0"/>
              </a:defRPr>
            </a:lvl1pPr>
          </a:lstStyle>
          <a:p>
            <a:pPr marL="0" lvl="0" algn="ctr"/>
            <a:r>
              <a:rPr lang="en-US" dirty="0"/>
              <a:t>INSERT TITLE HERE</a:t>
            </a:r>
            <a:endParaRPr lang="en-GB" dirty="0"/>
          </a:p>
        </p:txBody>
      </p:sp>
      <p:sp>
        <p:nvSpPr>
          <p:cNvPr id="8" name="Text Placeholder 6">
            <a:extLst>
              <a:ext uri="{FF2B5EF4-FFF2-40B4-BE49-F238E27FC236}">
                <a16:creationId xmlns:a16="http://schemas.microsoft.com/office/drawing/2014/main" id="{488127BC-3919-4820-91A6-7BF9956FEFAC}"/>
              </a:ext>
            </a:extLst>
          </p:cNvPr>
          <p:cNvSpPr>
            <a:spLocks noGrp="1"/>
          </p:cNvSpPr>
          <p:nvPr>
            <p:ph type="body" sz="quarter" idx="10" hasCustomPrompt="1"/>
          </p:nvPr>
        </p:nvSpPr>
        <p:spPr>
          <a:xfrm>
            <a:off x="15527198" y="2615576"/>
            <a:ext cx="4840287" cy="572994"/>
          </a:xfrm>
        </p:spPr>
        <p:txBody>
          <a:bodyPr/>
          <a:lstStyle>
            <a:lvl1pPr marL="0" indent="0" algn="ctr" defTabSz="1828434" rtl="0" eaLnBrk="1" latinLnBrk="0" hangingPunct="1">
              <a:buNone/>
              <a:defRPr lang="en-US" sz="3200"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246341292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CA6D-28E2-4D2C-A5AA-CB3E2A7733D2}"/>
              </a:ext>
            </a:extLst>
          </p:cNvPr>
          <p:cNvSpPr>
            <a:spLocks noChangeArrowheads="1"/>
          </p:cNvSpPr>
          <p:nvPr userDrawn="1"/>
        </p:nvSpPr>
        <p:spPr bwMode="auto">
          <a:xfrm>
            <a:off x="0" y="-148687"/>
            <a:ext cx="24384000" cy="13911291"/>
          </a:xfrm>
          <a:prstGeom prst="rect">
            <a:avLst/>
          </a:prstGeom>
          <a:solidFill>
            <a:srgbClr val="8B8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18" name="Group 17">
            <a:extLst>
              <a:ext uri="{FF2B5EF4-FFF2-40B4-BE49-F238E27FC236}">
                <a16:creationId xmlns:a16="http://schemas.microsoft.com/office/drawing/2014/main" id="{0FB10666-497F-4A53-909B-3316F8302B26}"/>
              </a:ext>
            </a:extLst>
          </p:cNvPr>
          <p:cNvGrpSpPr/>
          <p:nvPr userDrawn="1"/>
        </p:nvGrpSpPr>
        <p:grpSpPr>
          <a:xfrm>
            <a:off x="9027381" y="9127481"/>
            <a:ext cx="13955716" cy="1993251"/>
            <a:chOff x="9027381" y="9127481"/>
            <a:chExt cx="13955716" cy="1993251"/>
          </a:xfrm>
        </p:grpSpPr>
        <p:sp>
          <p:nvSpPr>
            <p:cNvPr id="9" name="Freeform 8">
              <a:extLst>
                <a:ext uri="{FF2B5EF4-FFF2-40B4-BE49-F238E27FC236}">
                  <a16:creationId xmlns:a16="http://schemas.microsoft.com/office/drawing/2014/main" id="{FDBFDBAF-C69D-4023-981D-7ED902008B4B}"/>
                </a:ext>
              </a:extLst>
            </p:cNvPr>
            <p:cNvSpPr>
              <a:spLocks noEditPoints="1"/>
            </p:cNvSpPr>
            <p:nvPr userDrawn="1"/>
          </p:nvSpPr>
          <p:spPr bwMode="auto">
            <a:xfrm>
              <a:off x="9054038" y="9127481"/>
              <a:ext cx="4433725" cy="541999"/>
            </a:xfrm>
            <a:custGeom>
              <a:avLst/>
              <a:gdLst>
                <a:gd name="T0" fmla="*/ 0 w 171"/>
                <a:gd name="T1" fmla="*/ 1 h 21"/>
                <a:gd name="T2" fmla="*/ 19 w 171"/>
                <a:gd name="T3" fmla="*/ 11 h 21"/>
                <a:gd name="T4" fmla="*/ 0 w 171"/>
                <a:gd name="T5" fmla="*/ 21 h 21"/>
                <a:gd name="T6" fmla="*/ 14 w 171"/>
                <a:gd name="T7" fmla="*/ 11 h 21"/>
                <a:gd name="T8" fmla="*/ 5 w 171"/>
                <a:gd name="T9" fmla="*/ 5 h 21"/>
                <a:gd name="T10" fmla="*/ 7 w 171"/>
                <a:gd name="T11" fmla="*/ 17 h 21"/>
                <a:gd name="T12" fmla="*/ 23 w 171"/>
                <a:gd name="T13" fmla="*/ 1 h 21"/>
                <a:gd name="T14" fmla="*/ 36 w 171"/>
                <a:gd name="T15" fmla="*/ 5 h 21"/>
                <a:gd name="T16" fmla="*/ 28 w 171"/>
                <a:gd name="T17" fmla="*/ 9 h 21"/>
                <a:gd name="T18" fmla="*/ 35 w 171"/>
                <a:gd name="T19" fmla="*/ 13 h 21"/>
                <a:gd name="T20" fmla="*/ 28 w 171"/>
                <a:gd name="T21" fmla="*/ 17 h 21"/>
                <a:gd name="T22" fmla="*/ 37 w 171"/>
                <a:gd name="T23" fmla="*/ 21 h 21"/>
                <a:gd name="T24" fmla="*/ 41 w 171"/>
                <a:gd name="T25" fmla="*/ 21 h 21"/>
                <a:gd name="T26" fmla="*/ 47 w 171"/>
                <a:gd name="T27" fmla="*/ 1 h 21"/>
                <a:gd name="T28" fmla="*/ 47 w 171"/>
                <a:gd name="T29" fmla="*/ 21 h 21"/>
                <a:gd name="T30" fmla="*/ 48 w 171"/>
                <a:gd name="T31" fmla="*/ 17 h 21"/>
                <a:gd name="T32" fmla="*/ 49 w 171"/>
                <a:gd name="T33" fmla="*/ 5 h 21"/>
                <a:gd name="T34" fmla="*/ 46 w 171"/>
                <a:gd name="T35" fmla="*/ 17 h 21"/>
                <a:gd name="T36" fmla="*/ 64 w 171"/>
                <a:gd name="T37" fmla="*/ 21 h 21"/>
                <a:gd name="T38" fmla="*/ 68 w 171"/>
                <a:gd name="T39" fmla="*/ 1 h 21"/>
                <a:gd name="T40" fmla="*/ 64 w 171"/>
                <a:gd name="T41" fmla="*/ 21 h 21"/>
                <a:gd name="T42" fmla="*/ 84 w 171"/>
                <a:gd name="T43" fmla="*/ 21 h 21"/>
                <a:gd name="T44" fmla="*/ 83 w 171"/>
                <a:gd name="T45" fmla="*/ 0 h 21"/>
                <a:gd name="T46" fmla="*/ 89 w 171"/>
                <a:gd name="T47" fmla="*/ 6 h 21"/>
                <a:gd name="T48" fmla="*/ 77 w 171"/>
                <a:gd name="T49" fmla="*/ 11 h 21"/>
                <a:gd name="T50" fmla="*/ 90 w 171"/>
                <a:gd name="T51" fmla="*/ 15 h 21"/>
                <a:gd name="T52" fmla="*/ 111 w 171"/>
                <a:gd name="T53" fmla="*/ 21 h 21"/>
                <a:gd name="T54" fmla="*/ 99 w 171"/>
                <a:gd name="T55" fmla="*/ 18 h 21"/>
                <a:gd name="T56" fmla="*/ 93 w 171"/>
                <a:gd name="T57" fmla="*/ 21 h 21"/>
                <a:gd name="T58" fmla="*/ 116 w 171"/>
                <a:gd name="T59" fmla="*/ 21 h 21"/>
                <a:gd name="T60" fmla="*/ 104 w 171"/>
                <a:gd name="T61" fmla="*/ 8 h 21"/>
                <a:gd name="T62" fmla="*/ 107 w 171"/>
                <a:gd name="T63" fmla="*/ 14 h 21"/>
                <a:gd name="T64" fmla="*/ 121 w 171"/>
                <a:gd name="T65" fmla="*/ 21 h 21"/>
                <a:gd name="T66" fmla="*/ 114 w 171"/>
                <a:gd name="T67" fmla="*/ 5 h 21"/>
                <a:gd name="T68" fmla="*/ 132 w 171"/>
                <a:gd name="T69" fmla="*/ 1 h 21"/>
                <a:gd name="T70" fmla="*/ 125 w 171"/>
                <a:gd name="T71" fmla="*/ 5 h 21"/>
                <a:gd name="T72" fmla="*/ 121 w 171"/>
                <a:gd name="T73" fmla="*/ 21 h 21"/>
                <a:gd name="T74" fmla="*/ 134 w 171"/>
                <a:gd name="T75" fmla="*/ 1 h 21"/>
                <a:gd name="T76" fmla="*/ 148 w 171"/>
                <a:gd name="T77" fmla="*/ 5 h 21"/>
                <a:gd name="T78" fmla="*/ 139 w 171"/>
                <a:gd name="T79" fmla="*/ 9 h 21"/>
                <a:gd name="T80" fmla="*/ 146 w 171"/>
                <a:gd name="T81" fmla="*/ 13 h 21"/>
                <a:gd name="T82" fmla="*/ 139 w 171"/>
                <a:gd name="T83" fmla="*/ 17 h 21"/>
                <a:gd name="T84" fmla="*/ 149 w 171"/>
                <a:gd name="T85" fmla="*/ 21 h 21"/>
                <a:gd name="T86" fmla="*/ 152 w 171"/>
                <a:gd name="T87" fmla="*/ 21 h 21"/>
                <a:gd name="T88" fmla="*/ 158 w 171"/>
                <a:gd name="T89" fmla="*/ 1 h 21"/>
                <a:gd name="T90" fmla="*/ 159 w 171"/>
                <a:gd name="T91" fmla="*/ 21 h 21"/>
                <a:gd name="T92" fmla="*/ 159 w 171"/>
                <a:gd name="T93" fmla="*/ 17 h 21"/>
                <a:gd name="T94" fmla="*/ 160 w 171"/>
                <a:gd name="T95" fmla="*/ 5 h 21"/>
                <a:gd name="T96" fmla="*/ 157 w 171"/>
                <a:gd name="T9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1">
                  <a:moveTo>
                    <a:pt x="0" y="21"/>
                  </a:moveTo>
                  <a:cubicBezTo>
                    <a:pt x="0" y="1"/>
                    <a:pt x="0" y="1"/>
                    <a:pt x="0" y="1"/>
                  </a:cubicBezTo>
                  <a:cubicBezTo>
                    <a:pt x="6" y="1"/>
                    <a:pt x="6" y="1"/>
                    <a:pt x="6" y="1"/>
                  </a:cubicBezTo>
                  <a:cubicBezTo>
                    <a:pt x="14" y="1"/>
                    <a:pt x="19" y="4"/>
                    <a:pt x="19" y="11"/>
                  </a:cubicBezTo>
                  <a:cubicBezTo>
                    <a:pt x="19" y="17"/>
                    <a:pt x="15" y="21"/>
                    <a:pt x="7" y="21"/>
                  </a:cubicBezTo>
                  <a:lnTo>
                    <a:pt x="0" y="21"/>
                  </a:lnTo>
                  <a:close/>
                  <a:moveTo>
                    <a:pt x="7" y="17"/>
                  </a:moveTo>
                  <a:cubicBezTo>
                    <a:pt x="11" y="17"/>
                    <a:pt x="14" y="15"/>
                    <a:pt x="14" y="11"/>
                  </a:cubicBezTo>
                  <a:cubicBezTo>
                    <a:pt x="14" y="7"/>
                    <a:pt x="12" y="5"/>
                    <a:pt x="8" y="5"/>
                  </a:cubicBezTo>
                  <a:cubicBezTo>
                    <a:pt x="5" y="5"/>
                    <a:pt x="5" y="5"/>
                    <a:pt x="5" y="5"/>
                  </a:cubicBezTo>
                  <a:cubicBezTo>
                    <a:pt x="5" y="17"/>
                    <a:pt x="5" y="17"/>
                    <a:pt x="5" y="17"/>
                  </a:cubicBezTo>
                  <a:lnTo>
                    <a:pt x="7" y="17"/>
                  </a:lnTo>
                  <a:close/>
                  <a:moveTo>
                    <a:pt x="23" y="21"/>
                  </a:moveTo>
                  <a:cubicBezTo>
                    <a:pt x="23" y="1"/>
                    <a:pt x="23" y="1"/>
                    <a:pt x="23" y="1"/>
                  </a:cubicBezTo>
                  <a:cubicBezTo>
                    <a:pt x="36" y="1"/>
                    <a:pt x="36" y="1"/>
                    <a:pt x="36" y="1"/>
                  </a:cubicBezTo>
                  <a:cubicBezTo>
                    <a:pt x="36" y="5"/>
                    <a:pt x="36" y="5"/>
                    <a:pt x="36" y="5"/>
                  </a:cubicBezTo>
                  <a:cubicBezTo>
                    <a:pt x="28" y="5"/>
                    <a:pt x="28" y="5"/>
                    <a:pt x="28" y="5"/>
                  </a:cubicBezTo>
                  <a:cubicBezTo>
                    <a:pt x="28" y="9"/>
                    <a:pt x="28" y="9"/>
                    <a:pt x="28" y="9"/>
                  </a:cubicBezTo>
                  <a:cubicBezTo>
                    <a:pt x="35" y="9"/>
                    <a:pt x="35" y="9"/>
                    <a:pt x="35" y="9"/>
                  </a:cubicBezTo>
                  <a:cubicBezTo>
                    <a:pt x="35" y="13"/>
                    <a:pt x="35" y="13"/>
                    <a:pt x="35" y="13"/>
                  </a:cubicBezTo>
                  <a:cubicBezTo>
                    <a:pt x="28" y="13"/>
                    <a:pt x="28" y="13"/>
                    <a:pt x="28" y="13"/>
                  </a:cubicBezTo>
                  <a:cubicBezTo>
                    <a:pt x="28" y="17"/>
                    <a:pt x="28" y="17"/>
                    <a:pt x="28" y="17"/>
                  </a:cubicBezTo>
                  <a:cubicBezTo>
                    <a:pt x="37" y="17"/>
                    <a:pt x="37" y="17"/>
                    <a:pt x="37" y="17"/>
                  </a:cubicBezTo>
                  <a:cubicBezTo>
                    <a:pt x="37" y="21"/>
                    <a:pt x="37" y="21"/>
                    <a:pt x="37" y="21"/>
                  </a:cubicBezTo>
                  <a:lnTo>
                    <a:pt x="23" y="21"/>
                  </a:lnTo>
                  <a:close/>
                  <a:moveTo>
                    <a:pt x="41" y="21"/>
                  </a:moveTo>
                  <a:cubicBezTo>
                    <a:pt x="41" y="1"/>
                    <a:pt x="41" y="1"/>
                    <a:pt x="41" y="1"/>
                  </a:cubicBezTo>
                  <a:cubicBezTo>
                    <a:pt x="47" y="1"/>
                    <a:pt x="47" y="1"/>
                    <a:pt x="47" y="1"/>
                  </a:cubicBezTo>
                  <a:cubicBezTo>
                    <a:pt x="55" y="1"/>
                    <a:pt x="60" y="4"/>
                    <a:pt x="60" y="11"/>
                  </a:cubicBezTo>
                  <a:cubicBezTo>
                    <a:pt x="60" y="17"/>
                    <a:pt x="55" y="21"/>
                    <a:pt x="47" y="21"/>
                  </a:cubicBezTo>
                  <a:lnTo>
                    <a:pt x="41" y="21"/>
                  </a:lnTo>
                  <a:close/>
                  <a:moveTo>
                    <a:pt x="48" y="17"/>
                  </a:moveTo>
                  <a:cubicBezTo>
                    <a:pt x="52" y="17"/>
                    <a:pt x="55" y="15"/>
                    <a:pt x="55" y="11"/>
                  </a:cubicBezTo>
                  <a:cubicBezTo>
                    <a:pt x="55" y="7"/>
                    <a:pt x="52" y="5"/>
                    <a:pt x="49" y="5"/>
                  </a:cubicBezTo>
                  <a:cubicBezTo>
                    <a:pt x="46" y="5"/>
                    <a:pt x="46" y="5"/>
                    <a:pt x="46" y="5"/>
                  </a:cubicBezTo>
                  <a:cubicBezTo>
                    <a:pt x="46" y="17"/>
                    <a:pt x="46" y="17"/>
                    <a:pt x="46" y="17"/>
                  </a:cubicBezTo>
                  <a:lnTo>
                    <a:pt x="48" y="17"/>
                  </a:lnTo>
                  <a:close/>
                  <a:moveTo>
                    <a:pt x="64" y="21"/>
                  </a:moveTo>
                  <a:cubicBezTo>
                    <a:pt x="64" y="1"/>
                    <a:pt x="64" y="1"/>
                    <a:pt x="64" y="1"/>
                  </a:cubicBezTo>
                  <a:cubicBezTo>
                    <a:pt x="68" y="1"/>
                    <a:pt x="68" y="1"/>
                    <a:pt x="68" y="1"/>
                  </a:cubicBezTo>
                  <a:cubicBezTo>
                    <a:pt x="68" y="21"/>
                    <a:pt x="68" y="21"/>
                    <a:pt x="68" y="21"/>
                  </a:cubicBezTo>
                  <a:lnTo>
                    <a:pt x="64" y="21"/>
                  </a:lnTo>
                  <a:close/>
                  <a:moveTo>
                    <a:pt x="92" y="18"/>
                  </a:moveTo>
                  <a:cubicBezTo>
                    <a:pt x="90" y="20"/>
                    <a:pt x="88" y="21"/>
                    <a:pt x="84" y="21"/>
                  </a:cubicBezTo>
                  <a:cubicBezTo>
                    <a:pt x="77" y="21"/>
                    <a:pt x="72" y="17"/>
                    <a:pt x="72" y="11"/>
                  </a:cubicBezTo>
                  <a:cubicBezTo>
                    <a:pt x="72" y="5"/>
                    <a:pt x="77" y="0"/>
                    <a:pt x="83" y="0"/>
                  </a:cubicBezTo>
                  <a:cubicBezTo>
                    <a:pt x="89" y="0"/>
                    <a:pt x="91" y="3"/>
                    <a:pt x="92" y="3"/>
                  </a:cubicBezTo>
                  <a:cubicBezTo>
                    <a:pt x="89" y="6"/>
                    <a:pt x="89" y="6"/>
                    <a:pt x="89" y="6"/>
                  </a:cubicBezTo>
                  <a:cubicBezTo>
                    <a:pt x="88" y="5"/>
                    <a:pt x="86" y="4"/>
                    <a:pt x="84" y="4"/>
                  </a:cubicBezTo>
                  <a:cubicBezTo>
                    <a:pt x="79" y="4"/>
                    <a:pt x="77" y="7"/>
                    <a:pt x="77" y="11"/>
                  </a:cubicBezTo>
                  <a:cubicBezTo>
                    <a:pt x="77" y="14"/>
                    <a:pt x="80" y="17"/>
                    <a:pt x="84" y="17"/>
                  </a:cubicBezTo>
                  <a:cubicBezTo>
                    <a:pt x="87" y="17"/>
                    <a:pt x="89" y="16"/>
                    <a:pt x="90" y="15"/>
                  </a:cubicBezTo>
                  <a:lnTo>
                    <a:pt x="92" y="18"/>
                  </a:lnTo>
                  <a:close/>
                  <a:moveTo>
                    <a:pt x="111" y="21"/>
                  </a:moveTo>
                  <a:cubicBezTo>
                    <a:pt x="109" y="18"/>
                    <a:pt x="109" y="18"/>
                    <a:pt x="109" y="18"/>
                  </a:cubicBezTo>
                  <a:cubicBezTo>
                    <a:pt x="99" y="18"/>
                    <a:pt x="99" y="18"/>
                    <a:pt x="99" y="18"/>
                  </a:cubicBezTo>
                  <a:cubicBezTo>
                    <a:pt x="98" y="21"/>
                    <a:pt x="98" y="21"/>
                    <a:pt x="98" y="21"/>
                  </a:cubicBezTo>
                  <a:cubicBezTo>
                    <a:pt x="93" y="21"/>
                    <a:pt x="93" y="21"/>
                    <a:pt x="93" y="21"/>
                  </a:cubicBezTo>
                  <a:cubicBezTo>
                    <a:pt x="104" y="0"/>
                    <a:pt x="104" y="0"/>
                    <a:pt x="104" y="0"/>
                  </a:cubicBezTo>
                  <a:cubicBezTo>
                    <a:pt x="116" y="21"/>
                    <a:pt x="116" y="21"/>
                    <a:pt x="116" y="21"/>
                  </a:cubicBezTo>
                  <a:lnTo>
                    <a:pt x="111" y="21"/>
                  </a:lnTo>
                  <a:close/>
                  <a:moveTo>
                    <a:pt x="104" y="8"/>
                  </a:moveTo>
                  <a:cubicBezTo>
                    <a:pt x="101" y="14"/>
                    <a:pt x="101" y="14"/>
                    <a:pt x="101" y="14"/>
                  </a:cubicBezTo>
                  <a:cubicBezTo>
                    <a:pt x="107" y="14"/>
                    <a:pt x="107" y="14"/>
                    <a:pt x="107" y="14"/>
                  </a:cubicBezTo>
                  <a:lnTo>
                    <a:pt x="104" y="8"/>
                  </a:lnTo>
                  <a:close/>
                  <a:moveTo>
                    <a:pt x="121" y="21"/>
                  </a:moveTo>
                  <a:cubicBezTo>
                    <a:pt x="121" y="5"/>
                    <a:pt x="121" y="5"/>
                    <a:pt x="121" y="5"/>
                  </a:cubicBezTo>
                  <a:cubicBezTo>
                    <a:pt x="114" y="5"/>
                    <a:pt x="114" y="5"/>
                    <a:pt x="114" y="5"/>
                  </a:cubicBezTo>
                  <a:cubicBezTo>
                    <a:pt x="114" y="1"/>
                    <a:pt x="114" y="1"/>
                    <a:pt x="114" y="1"/>
                  </a:cubicBezTo>
                  <a:cubicBezTo>
                    <a:pt x="132" y="1"/>
                    <a:pt x="132" y="1"/>
                    <a:pt x="132" y="1"/>
                  </a:cubicBezTo>
                  <a:cubicBezTo>
                    <a:pt x="132" y="5"/>
                    <a:pt x="132" y="5"/>
                    <a:pt x="132" y="5"/>
                  </a:cubicBezTo>
                  <a:cubicBezTo>
                    <a:pt x="125" y="5"/>
                    <a:pt x="125" y="5"/>
                    <a:pt x="125" y="5"/>
                  </a:cubicBezTo>
                  <a:cubicBezTo>
                    <a:pt x="125" y="21"/>
                    <a:pt x="125" y="21"/>
                    <a:pt x="125" y="21"/>
                  </a:cubicBezTo>
                  <a:lnTo>
                    <a:pt x="121" y="21"/>
                  </a:lnTo>
                  <a:close/>
                  <a:moveTo>
                    <a:pt x="134" y="21"/>
                  </a:moveTo>
                  <a:cubicBezTo>
                    <a:pt x="134" y="1"/>
                    <a:pt x="134" y="1"/>
                    <a:pt x="134" y="1"/>
                  </a:cubicBezTo>
                  <a:cubicBezTo>
                    <a:pt x="148" y="1"/>
                    <a:pt x="148" y="1"/>
                    <a:pt x="148" y="1"/>
                  </a:cubicBezTo>
                  <a:cubicBezTo>
                    <a:pt x="148" y="5"/>
                    <a:pt x="148" y="5"/>
                    <a:pt x="148" y="5"/>
                  </a:cubicBezTo>
                  <a:cubicBezTo>
                    <a:pt x="139" y="5"/>
                    <a:pt x="139" y="5"/>
                    <a:pt x="139" y="5"/>
                  </a:cubicBezTo>
                  <a:cubicBezTo>
                    <a:pt x="139" y="9"/>
                    <a:pt x="139" y="9"/>
                    <a:pt x="139" y="9"/>
                  </a:cubicBezTo>
                  <a:cubicBezTo>
                    <a:pt x="146" y="9"/>
                    <a:pt x="146" y="9"/>
                    <a:pt x="146" y="9"/>
                  </a:cubicBezTo>
                  <a:cubicBezTo>
                    <a:pt x="146" y="13"/>
                    <a:pt x="146" y="13"/>
                    <a:pt x="146" y="13"/>
                  </a:cubicBezTo>
                  <a:cubicBezTo>
                    <a:pt x="139" y="13"/>
                    <a:pt x="139" y="13"/>
                    <a:pt x="139" y="13"/>
                  </a:cubicBezTo>
                  <a:cubicBezTo>
                    <a:pt x="139" y="17"/>
                    <a:pt x="139" y="17"/>
                    <a:pt x="139" y="17"/>
                  </a:cubicBezTo>
                  <a:cubicBezTo>
                    <a:pt x="149" y="17"/>
                    <a:pt x="149" y="17"/>
                    <a:pt x="149" y="17"/>
                  </a:cubicBezTo>
                  <a:cubicBezTo>
                    <a:pt x="149" y="21"/>
                    <a:pt x="149" y="21"/>
                    <a:pt x="149" y="21"/>
                  </a:cubicBezTo>
                  <a:lnTo>
                    <a:pt x="134" y="21"/>
                  </a:lnTo>
                  <a:close/>
                  <a:moveTo>
                    <a:pt x="152" y="21"/>
                  </a:moveTo>
                  <a:cubicBezTo>
                    <a:pt x="152" y="1"/>
                    <a:pt x="152" y="1"/>
                    <a:pt x="152" y="1"/>
                  </a:cubicBezTo>
                  <a:cubicBezTo>
                    <a:pt x="158" y="1"/>
                    <a:pt x="158" y="1"/>
                    <a:pt x="158" y="1"/>
                  </a:cubicBezTo>
                  <a:cubicBezTo>
                    <a:pt x="166" y="1"/>
                    <a:pt x="171" y="4"/>
                    <a:pt x="171" y="11"/>
                  </a:cubicBezTo>
                  <a:cubicBezTo>
                    <a:pt x="171" y="17"/>
                    <a:pt x="167" y="21"/>
                    <a:pt x="159" y="21"/>
                  </a:cubicBezTo>
                  <a:lnTo>
                    <a:pt x="152" y="21"/>
                  </a:lnTo>
                  <a:close/>
                  <a:moveTo>
                    <a:pt x="159" y="17"/>
                  </a:moveTo>
                  <a:cubicBezTo>
                    <a:pt x="163" y="17"/>
                    <a:pt x="166" y="15"/>
                    <a:pt x="166" y="11"/>
                  </a:cubicBezTo>
                  <a:cubicBezTo>
                    <a:pt x="166" y="7"/>
                    <a:pt x="164" y="5"/>
                    <a:pt x="160" y="5"/>
                  </a:cubicBezTo>
                  <a:cubicBezTo>
                    <a:pt x="157" y="5"/>
                    <a:pt x="157" y="5"/>
                    <a:pt x="157" y="5"/>
                  </a:cubicBezTo>
                  <a:cubicBezTo>
                    <a:pt x="157" y="17"/>
                    <a:pt x="157" y="17"/>
                    <a:pt x="157" y="17"/>
                  </a:cubicBezTo>
                  <a:lnTo>
                    <a:pt x="15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9">
              <a:extLst>
                <a:ext uri="{FF2B5EF4-FFF2-40B4-BE49-F238E27FC236}">
                  <a16:creationId xmlns:a16="http://schemas.microsoft.com/office/drawing/2014/main" id="{3191FC5E-B76D-4500-A27F-352B988A8F39}"/>
                </a:ext>
              </a:extLst>
            </p:cNvPr>
            <p:cNvSpPr>
              <a:spLocks noEditPoints="1"/>
            </p:cNvSpPr>
            <p:nvPr userDrawn="1"/>
          </p:nvSpPr>
          <p:spPr bwMode="auto">
            <a:xfrm>
              <a:off x="13748393" y="9127481"/>
              <a:ext cx="1089920" cy="541999"/>
            </a:xfrm>
            <a:custGeom>
              <a:avLst/>
              <a:gdLst>
                <a:gd name="T0" fmla="*/ 7 w 42"/>
                <a:gd name="T1" fmla="*/ 21 h 21"/>
                <a:gd name="T2" fmla="*/ 7 w 42"/>
                <a:gd name="T3" fmla="*/ 5 h 21"/>
                <a:gd name="T4" fmla="*/ 0 w 42"/>
                <a:gd name="T5" fmla="*/ 5 h 21"/>
                <a:gd name="T6" fmla="*/ 0 w 42"/>
                <a:gd name="T7" fmla="*/ 1 h 21"/>
                <a:gd name="T8" fmla="*/ 18 w 42"/>
                <a:gd name="T9" fmla="*/ 1 h 21"/>
                <a:gd name="T10" fmla="*/ 18 w 42"/>
                <a:gd name="T11" fmla="*/ 5 h 21"/>
                <a:gd name="T12" fmla="*/ 11 w 42"/>
                <a:gd name="T13" fmla="*/ 5 h 21"/>
                <a:gd name="T14" fmla="*/ 11 w 42"/>
                <a:gd name="T15" fmla="*/ 21 h 21"/>
                <a:gd name="T16" fmla="*/ 7 w 42"/>
                <a:gd name="T17" fmla="*/ 21 h 21"/>
                <a:gd name="T18" fmla="*/ 30 w 42"/>
                <a:gd name="T19" fmla="*/ 21 h 21"/>
                <a:gd name="T20" fmla="*/ 19 w 42"/>
                <a:gd name="T21" fmla="*/ 11 h 21"/>
                <a:gd name="T22" fmla="*/ 30 w 42"/>
                <a:gd name="T23" fmla="*/ 0 h 21"/>
                <a:gd name="T24" fmla="*/ 42 w 42"/>
                <a:gd name="T25" fmla="*/ 11 h 21"/>
                <a:gd name="T26" fmla="*/ 30 w 42"/>
                <a:gd name="T27" fmla="*/ 21 h 21"/>
                <a:gd name="T28" fmla="*/ 30 w 42"/>
                <a:gd name="T29" fmla="*/ 4 h 21"/>
                <a:gd name="T30" fmla="*/ 24 w 42"/>
                <a:gd name="T31" fmla="*/ 11 h 21"/>
                <a:gd name="T32" fmla="*/ 30 w 42"/>
                <a:gd name="T33" fmla="*/ 17 h 21"/>
                <a:gd name="T34" fmla="*/ 37 w 42"/>
                <a:gd name="T35" fmla="*/ 11 h 21"/>
                <a:gd name="T36" fmla="*/ 30 w 42"/>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
                  <a:moveTo>
                    <a:pt x="7" y="21"/>
                  </a:moveTo>
                  <a:cubicBezTo>
                    <a:pt x="7" y="5"/>
                    <a:pt x="7" y="5"/>
                    <a:pt x="7" y="5"/>
                  </a:cubicBezTo>
                  <a:cubicBezTo>
                    <a:pt x="0" y="5"/>
                    <a:pt x="0" y="5"/>
                    <a:pt x="0" y="5"/>
                  </a:cubicBezTo>
                  <a:cubicBezTo>
                    <a:pt x="0" y="1"/>
                    <a:pt x="0" y="1"/>
                    <a:pt x="0" y="1"/>
                  </a:cubicBezTo>
                  <a:cubicBezTo>
                    <a:pt x="18" y="1"/>
                    <a:pt x="18" y="1"/>
                    <a:pt x="18" y="1"/>
                  </a:cubicBezTo>
                  <a:cubicBezTo>
                    <a:pt x="18" y="5"/>
                    <a:pt x="18" y="5"/>
                    <a:pt x="18" y="5"/>
                  </a:cubicBezTo>
                  <a:cubicBezTo>
                    <a:pt x="11" y="5"/>
                    <a:pt x="11" y="5"/>
                    <a:pt x="11" y="5"/>
                  </a:cubicBezTo>
                  <a:cubicBezTo>
                    <a:pt x="11" y="21"/>
                    <a:pt x="11" y="21"/>
                    <a:pt x="11" y="21"/>
                  </a:cubicBezTo>
                  <a:lnTo>
                    <a:pt x="7" y="21"/>
                  </a:lnTo>
                  <a:close/>
                  <a:moveTo>
                    <a:pt x="30" y="21"/>
                  </a:moveTo>
                  <a:cubicBezTo>
                    <a:pt x="24" y="21"/>
                    <a:pt x="19" y="17"/>
                    <a:pt x="19" y="11"/>
                  </a:cubicBezTo>
                  <a:cubicBezTo>
                    <a:pt x="19" y="5"/>
                    <a:pt x="24" y="0"/>
                    <a:pt x="30" y="0"/>
                  </a:cubicBezTo>
                  <a:cubicBezTo>
                    <a:pt x="37" y="0"/>
                    <a:pt x="42" y="5"/>
                    <a:pt x="42" y="11"/>
                  </a:cubicBezTo>
                  <a:cubicBezTo>
                    <a:pt x="42" y="17"/>
                    <a:pt x="36" y="21"/>
                    <a:pt x="30" y="21"/>
                  </a:cubicBezTo>
                  <a:close/>
                  <a:moveTo>
                    <a:pt x="30" y="4"/>
                  </a:moveTo>
                  <a:cubicBezTo>
                    <a:pt x="27" y="4"/>
                    <a:pt x="24" y="7"/>
                    <a:pt x="24" y="11"/>
                  </a:cubicBezTo>
                  <a:cubicBezTo>
                    <a:pt x="24" y="14"/>
                    <a:pt x="27" y="17"/>
                    <a:pt x="30" y="17"/>
                  </a:cubicBezTo>
                  <a:cubicBezTo>
                    <a:pt x="34" y="17"/>
                    <a:pt x="37" y="14"/>
                    <a:pt x="37" y="11"/>
                  </a:cubicBezTo>
                  <a:cubicBezTo>
                    <a:pt x="37" y="7"/>
                    <a:pt x="34"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10">
              <a:extLst>
                <a:ext uri="{FF2B5EF4-FFF2-40B4-BE49-F238E27FC236}">
                  <a16:creationId xmlns:a16="http://schemas.microsoft.com/office/drawing/2014/main" id="{185FA331-FD44-465F-886D-304BC7A62E34}"/>
                </a:ext>
              </a:extLst>
            </p:cNvPr>
            <p:cNvSpPr>
              <a:spLocks noEditPoints="1"/>
            </p:cNvSpPr>
            <p:nvPr userDrawn="1"/>
          </p:nvSpPr>
          <p:spPr bwMode="auto">
            <a:xfrm>
              <a:off x="9027381" y="10552078"/>
              <a:ext cx="5784278" cy="568654"/>
            </a:xfrm>
            <a:custGeom>
              <a:avLst/>
              <a:gdLst>
                <a:gd name="T0" fmla="*/ 13 w 223"/>
                <a:gd name="T1" fmla="*/ 9 h 22"/>
                <a:gd name="T2" fmla="*/ 12 w 223"/>
                <a:gd name="T3" fmla="*/ 21 h 22"/>
                <a:gd name="T4" fmla="*/ 12 w 223"/>
                <a:gd name="T5" fmla="*/ 0 h 22"/>
                <a:gd name="T6" fmla="*/ 18 w 223"/>
                <a:gd name="T7" fmla="*/ 6 h 22"/>
                <a:gd name="T8" fmla="*/ 5 w 223"/>
                <a:gd name="T9" fmla="*/ 11 h 22"/>
                <a:gd name="T10" fmla="*/ 18 w 223"/>
                <a:gd name="T11" fmla="*/ 13 h 22"/>
                <a:gd name="T12" fmla="*/ 36 w 223"/>
                <a:gd name="T13" fmla="*/ 21 h 22"/>
                <a:gd name="T14" fmla="*/ 36 w 223"/>
                <a:gd name="T15" fmla="*/ 0 h 22"/>
                <a:gd name="T16" fmla="*/ 36 w 223"/>
                <a:gd name="T17" fmla="*/ 21 h 22"/>
                <a:gd name="T18" fmla="*/ 30 w 223"/>
                <a:gd name="T19" fmla="*/ 11 h 22"/>
                <a:gd name="T20" fmla="*/ 43 w 223"/>
                <a:gd name="T21" fmla="*/ 11 h 22"/>
                <a:gd name="T22" fmla="*/ 47 w 223"/>
                <a:gd name="T23" fmla="*/ 1 h 22"/>
                <a:gd name="T24" fmla="*/ 59 w 223"/>
                <a:gd name="T25" fmla="*/ 13 h 22"/>
                <a:gd name="T26" fmla="*/ 59 w 223"/>
                <a:gd name="T27" fmla="*/ 13 h 22"/>
                <a:gd name="T28" fmla="*/ 70 w 223"/>
                <a:gd name="T29" fmla="*/ 1 h 22"/>
                <a:gd name="T30" fmla="*/ 47 w 223"/>
                <a:gd name="T31" fmla="*/ 1 h 22"/>
                <a:gd name="T32" fmla="*/ 72 w 223"/>
                <a:gd name="T33" fmla="*/ 1 h 22"/>
                <a:gd name="T34" fmla="*/ 86 w 223"/>
                <a:gd name="T35" fmla="*/ 5 h 22"/>
                <a:gd name="T36" fmla="*/ 77 w 223"/>
                <a:gd name="T37" fmla="*/ 9 h 22"/>
                <a:gd name="T38" fmla="*/ 84 w 223"/>
                <a:gd name="T39" fmla="*/ 13 h 22"/>
                <a:gd name="T40" fmla="*/ 77 w 223"/>
                <a:gd name="T41" fmla="*/ 17 h 22"/>
                <a:gd name="T42" fmla="*/ 87 w 223"/>
                <a:gd name="T43" fmla="*/ 21 h 22"/>
                <a:gd name="T44" fmla="*/ 103 w 223"/>
                <a:gd name="T45" fmla="*/ 21 h 22"/>
                <a:gd name="T46" fmla="*/ 95 w 223"/>
                <a:gd name="T47" fmla="*/ 13 h 22"/>
                <a:gd name="T48" fmla="*/ 91 w 223"/>
                <a:gd name="T49" fmla="*/ 21 h 22"/>
                <a:gd name="T50" fmla="*/ 95 w 223"/>
                <a:gd name="T51" fmla="*/ 1 h 22"/>
                <a:gd name="T52" fmla="*/ 100 w 223"/>
                <a:gd name="T53" fmla="*/ 13 h 22"/>
                <a:gd name="T54" fmla="*/ 103 w 223"/>
                <a:gd name="T55" fmla="*/ 21 h 22"/>
                <a:gd name="T56" fmla="*/ 100 w 223"/>
                <a:gd name="T57" fmla="*/ 7 h 22"/>
                <a:gd name="T58" fmla="*/ 95 w 223"/>
                <a:gd name="T59" fmla="*/ 5 h 22"/>
                <a:gd name="T60" fmla="*/ 96 w 223"/>
                <a:gd name="T61" fmla="*/ 11 h 22"/>
                <a:gd name="T62" fmla="*/ 116 w 223"/>
                <a:gd name="T63" fmla="*/ 21 h 22"/>
                <a:gd name="T64" fmla="*/ 112 w 223"/>
                <a:gd name="T65" fmla="*/ 0 h 22"/>
                <a:gd name="T66" fmla="*/ 127 w 223"/>
                <a:gd name="T67" fmla="*/ 1 h 22"/>
                <a:gd name="T68" fmla="*/ 131 w 223"/>
                <a:gd name="T69" fmla="*/ 22 h 22"/>
                <a:gd name="T70" fmla="*/ 156 w 223"/>
                <a:gd name="T71" fmla="*/ 21 h 22"/>
                <a:gd name="T72" fmla="*/ 155 w 223"/>
                <a:gd name="T73" fmla="*/ 11 h 22"/>
                <a:gd name="T74" fmla="*/ 148 w 223"/>
                <a:gd name="T75" fmla="*/ 22 h 22"/>
                <a:gd name="T76" fmla="*/ 141 w 223"/>
                <a:gd name="T77" fmla="*/ 11 h 22"/>
                <a:gd name="T78" fmla="*/ 140 w 223"/>
                <a:gd name="T79" fmla="*/ 21 h 22"/>
                <a:gd name="T80" fmla="*/ 138 w 223"/>
                <a:gd name="T81" fmla="*/ 0 h 22"/>
                <a:gd name="T82" fmla="*/ 148 w 223"/>
                <a:gd name="T83" fmla="*/ 15 h 22"/>
                <a:gd name="T84" fmla="*/ 158 w 223"/>
                <a:gd name="T85" fmla="*/ 0 h 22"/>
                <a:gd name="T86" fmla="*/ 156 w 223"/>
                <a:gd name="T87" fmla="*/ 21 h 22"/>
                <a:gd name="T88" fmla="*/ 165 w 223"/>
                <a:gd name="T89" fmla="*/ 1 h 22"/>
                <a:gd name="T90" fmla="*/ 178 w 223"/>
                <a:gd name="T91" fmla="*/ 5 h 22"/>
                <a:gd name="T92" fmla="*/ 170 w 223"/>
                <a:gd name="T93" fmla="*/ 9 h 22"/>
                <a:gd name="T94" fmla="*/ 177 w 223"/>
                <a:gd name="T95" fmla="*/ 13 h 22"/>
                <a:gd name="T96" fmla="*/ 170 w 223"/>
                <a:gd name="T97" fmla="*/ 17 h 22"/>
                <a:gd name="T98" fmla="*/ 179 w 223"/>
                <a:gd name="T99" fmla="*/ 21 h 22"/>
                <a:gd name="T100" fmla="*/ 187 w 223"/>
                <a:gd name="T101" fmla="*/ 9 h 22"/>
                <a:gd name="T102" fmla="*/ 183 w 223"/>
                <a:gd name="T103" fmla="*/ 21 h 22"/>
                <a:gd name="T104" fmla="*/ 198 w 223"/>
                <a:gd name="T105" fmla="*/ 12 h 22"/>
                <a:gd name="T106" fmla="*/ 203 w 223"/>
                <a:gd name="T107" fmla="*/ 1 h 22"/>
                <a:gd name="T108" fmla="*/ 187 w 223"/>
                <a:gd name="T109" fmla="*/ 9 h 22"/>
                <a:gd name="T110" fmla="*/ 212 w 223"/>
                <a:gd name="T111" fmla="*/ 5 h 22"/>
                <a:gd name="T112" fmla="*/ 206 w 223"/>
                <a:gd name="T113" fmla="*/ 1 h 22"/>
                <a:gd name="T114" fmla="*/ 223 w 223"/>
                <a:gd name="T115" fmla="*/ 5 h 22"/>
                <a:gd name="T116" fmla="*/ 217 w 223"/>
                <a:gd name="T1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22">
                  <a:moveTo>
                    <a:pt x="13" y="13"/>
                  </a:moveTo>
                  <a:cubicBezTo>
                    <a:pt x="13" y="9"/>
                    <a:pt x="13" y="9"/>
                    <a:pt x="13" y="9"/>
                  </a:cubicBezTo>
                  <a:cubicBezTo>
                    <a:pt x="23" y="9"/>
                    <a:pt x="23" y="9"/>
                    <a:pt x="23" y="9"/>
                  </a:cubicBezTo>
                  <a:cubicBezTo>
                    <a:pt x="22" y="18"/>
                    <a:pt x="17" y="21"/>
                    <a:pt x="12" y="21"/>
                  </a:cubicBezTo>
                  <a:cubicBezTo>
                    <a:pt x="5" y="21"/>
                    <a:pt x="0" y="17"/>
                    <a:pt x="0" y="11"/>
                  </a:cubicBezTo>
                  <a:cubicBezTo>
                    <a:pt x="0" y="5"/>
                    <a:pt x="5" y="0"/>
                    <a:pt x="12" y="0"/>
                  </a:cubicBezTo>
                  <a:cubicBezTo>
                    <a:pt x="17" y="0"/>
                    <a:pt x="20" y="3"/>
                    <a:pt x="20" y="3"/>
                  </a:cubicBezTo>
                  <a:cubicBezTo>
                    <a:pt x="18" y="6"/>
                    <a:pt x="18" y="6"/>
                    <a:pt x="18" y="6"/>
                  </a:cubicBezTo>
                  <a:cubicBezTo>
                    <a:pt x="18" y="6"/>
                    <a:pt x="16" y="4"/>
                    <a:pt x="12" y="4"/>
                  </a:cubicBezTo>
                  <a:cubicBezTo>
                    <a:pt x="8" y="4"/>
                    <a:pt x="5" y="7"/>
                    <a:pt x="5" y="11"/>
                  </a:cubicBezTo>
                  <a:cubicBezTo>
                    <a:pt x="5" y="14"/>
                    <a:pt x="8" y="17"/>
                    <a:pt x="12" y="17"/>
                  </a:cubicBezTo>
                  <a:cubicBezTo>
                    <a:pt x="15" y="17"/>
                    <a:pt x="18" y="15"/>
                    <a:pt x="18" y="13"/>
                  </a:cubicBezTo>
                  <a:lnTo>
                    <a:pt x="13" y="13"/>
                  </a:lnTo>
                  <a:close/>
                  <a:moveTo>
                    <a:pt x="36" y="21"/>
                  </a:moveTo>
                  <a:cubicBezTo>
                    <a:pt x="30" y="21"/>
                    <a:pt x="25" y="17"/>
                    <a:pt x="25" y="11"/>
                  </a:cubicBezTo>
                  <a:cubicBezTo>
                    <a:pt x="25" y="5"/>
                    <a:pt x="30" y="0"/>
                    <a:pt x="36" y="0"/>
                  </a:cubicBezTo>
                  <a:cubicBezTo>
                    <a:pt x="42" y="0"/>
                    <a:pt x="47" y="5"/>
                    <a:pt x="47" y="11"/>
                  </a:cubicBezTo>
                  <a:cubicBezTo>
                    <a:pt x="47" y="17"/>
                    <a:pt x="42" y="21"/>
                    <a:pt x="36" y="21"/>
                  </a:cubicBezTo>
                  <a:close/>
                  <a:moveTo>
                    <a:pt x="36" y="4"/>
                  </a:moveTo>
                  <a:cubicBezTo>
                    <a:pt x="33" y="4"/>
                    <a:pt x="30" y="7"/>
                    <a:pt x="30" y="11"/>
                  </a:cubicBezTo>
                  <a:cubicBezTo>
                    <a:pt x="30" y="14"/>
                    <a:pt x="33" y="17"/>
                    <a:pt x="36" y="17"/>
                  </a:cubicBezTo>
                  <a:cubicBezTo>
                    <a:pt x="40" y="17"/>
                    <a:pt x="43" y="14"/>
                    <a:pt x="43" y="11"/>
                  </a:cubicBezTo>
                  <a:cubicBezTo>
                    <a:pt x="43" y="7"/>
                    <a:pt x="40" y="4"/>
                    <a:pt x="36" y="4"/>
                  </a:cubicBezTo>
                  <a:close/>
                  <a:moveTo>
                    <a:pt x="47" y="1"/>
                  </a:moveTo>
                  <a:cubicBezTo>
                    <a:pt x="53" y="1"/>
                    <a:pt x="53" y="1"/>
                    <a:pt x="53" y="1"/>
                  </a:cubicBezTo>
                  <a:cubicBezTo>
                    <a:pt x="59" y="13"/>
                    <a:pt x="59" y="13"/>
                    <a:pt x="59" y="13"/>
                  </a:cubicBezTo>
                  <a:cubicBezTo>
                    <a:pt x="59" y="13"/>
                    <a:pt x="59" y="13"/>
                    <a:pt x="59" y="14"/>
                  </a:cubicBezTo>
                  <a:cubicBezTo>
                    <a:pt x="59" y="13"/>
                    <a:pt x="59" y="13"/>
                    <a:pt x="59" y="13"/>
                  </a:cubicBezTo>
                  <a:cubicBezTo>
                    <a:pt x="65" y="1"/>
                    <a:pt x="65" y="1"/>
                    <a:pt x="65" y="1"/>
                  </a:cubicBezTo>
                  <a:cubicBezTo>
                    <a:pt x="70" y="1"/>
                    <a:pt x="70" y="1"/>
                    <a:pt x="70" y="1"/>
                  </a:cubicBezTo>
                  <a:cubicBezTo>
                    <a:pt x="59" y="22"/>
                    <a:pt x="59" y="22"/>
                    <a:pt x="59" y="22"/>
                  </a:cubicBezTo>
                  <a:lnTo>
                    <a:pt x="47" y="1"/>
                  </a:lnTo>
                  <a:close/>
                  <a:moveTo>
                    <a:pt x="72" y="21"/>
                  </a:moveTo>
                  <a:cubicBezTo>
                    <a:pt x="72" y="1"/>
                    <a:pt x="72" y="1"/>
                    <a:pt x="72" y="1"/>
                  </a:cubicBezTo>
                  <a:cubicBezTo>
                    <a:pt x="86" y="1"/>
                    <a:pt x="86" y="1"/>
                    <a:pt x="86" y="1"/>
                  </a:cubicBezTo>
                  <a:cubicBezTo>
                    <a:pt x="86" y="5"/>
                    <a:pt x="86" y="5"/>
                    <a:pt x="86" y="5"/>
                  </a:cubicBezTo>
                  <a:cubicBezTo>
                    <a:pt x="77" y="5"/>
                    <a:pt x="77" y="5"/>
                    <a:pt x="77" y="5"/>
                  </a:cubicBezTo>
                  <a:cubicBezTo>
                    <a:pt x="77" y="9"/>
                    <a:pt x="77" y="9"/>
                    <a:pt x="77" y="9"/>
                  </a:cubicBezTo>
                  <a:cubicBezTo>
                    <a:pt x="84" y="9"/>
                    <a:pt x="84" y="9"/>
                    <a:pt x="84" y="9"/>
                  </a:cubicBezTo>
                  <a:cubicBezTo>
                    <a:pt x="84" y="13"/>
                    <a:pt x="84" y="13"/>
                    <a:pt x="84" y="13"/>
                  </a:cubicBezTo>
                  <a:cubicBezTo>
                    <a:pt x="77" y="13"/>
                    <a:pt x="77" y="13"/>
                    <a:pt x="77" y="13"/>
                  </a:cubicBezTo>
                  <a:cubicBezTo>
                    <a:pt x="77" y="17"/>
                    <a:pt x="77" y="17"/>
                    <a:pt x="77" y="17"/>
                  </a:cubicBezTo>
                  <a:cubicBezTo>
                    <a:pt x="87" y="17"/>
                    <a:pt x="87" y="17"/>
                    <a:pt x="87" y="17"/>
                  </a:cubicBezTo>
                  <a:cubicBezTo>
                    <a:pt x="87" y="21"/>
                    <a:pt x="87" y="21"/>
                    <a:pt x="87" y="21"/>
                  </a:cubicBezTo>
                  <a:lnTo>
                    <a:pt x="72" y="21"/>
                  </a:lnTo>
                  <a:close/>
                  <a:moveTo>
                    <a:pt x="103" y="21"/>
                  </a:moveTo>
                  <a:cubicBezTo>
                    <a:pt x="96" y="14"/>
                    <a:pt x="96" y="14"/>
                    <a:pt x="96" y="14"/>
                  </a:cubicBezTo>
                  <a:cubicBezTo>
                    <a:pt x="95" y="13"/>
                    <a:pt x="95" y="13"/>
                    <a:pt x="95" y="13"/>
                  </a:cubicBezTo>
                  <a:cubicBezTo>
                    <a:pt x="95" y="21"/>
                    <a:pt x="95" y="21"/>
                    <a:pt x="95" y="21"/>
                  </a:cubicBezTo>
                  <a:cubicBezTo>
                    <a:pt x="91" y="21"/>
                    <a:pt x="91" y="21"/>
                    <a:pt x="91" y="21"/>
                  </a:cubicBezTo>
                  <a:cubicBezTo>
                    <a:pt x="91" y="1"/>
                    <a:pt x="91" y="1"/>
                    <a:pt x="91" y="1"/>
                  </a:cubicBezTo>
                  <a:cubicBezTo>
                    <a:pt x="95" y="1"/>
                    <a:pt x="95" y="1"/>
                    <a:pt x="95" y="1"/>
                  </a:cubicBezTo>
                  <a:cubicBezTo>
                    <a:pt x="101" y="1"/>
                    <a:pt x="105" y="2"/>
                    <a:pt x="105" y="7"/>
                  </a:cubicBezTo>
                  <a:cubicBezTo>
                    <a:pt x="105" y="10"/>
                    <a:pt x="103" y="12"/>
                    <a:pt x="100" y="13"/>
                  </a:cubicBezTo>
                  <a:cubicBezTo>
                    <a:pt x="110" y="21"/>
                    <a:pt x="110" y="21"/>
                    <a:pt x="110" y="21"/>
                  </a:cubicBezTo>
                  <a:lnTo>
                    <a:pt x="103" y="21"/>
                  </a:lnTo>
                  <a:close/>
                  <a:moveTo>
                    <a:pt x="96" y="11"/>
                  </a:moveTo>
                  <a:cubicBezTo>
                    <a:pt x="99" y="11"/>
                    <a:pt x="100" y="9"/>
                    <a:pt x="100" y="7"/>
                  </a:cubicBezTo>
                  <a:cubicBezTo>
                    <a:pt x="100" y="6"/>
                    <a:pt x="99" y="5"/>
                    <a:pt x="97" y="5"/>
                  </a:cubicBezTo>
                  <a:cubicBezTo>
                    <a:pt x="95" y="5"/>
                    <a:pt x="95" y="5"/>
                    <a:pt x="95" y="5"/>
                  </a:cubicBezTo>
                  <a:cubicBezTo>
                    <a:pt x="95" y="11"/>
                    <a:pt x="95" y="11"/>
                    <a:pt x="95" y="11"/>
                  </a:cubicBezTo>
                  <a:lnTo>
                    <a:pt x="96" y="11"/>
                  </a:lnTo>
                  <a:close/>
                  <a:moveTo>
                    <a:pt x="116" y="9"/>
                  </a:moveTo>
                  <a:cubicBezTo>
                    <a:pt x="116" y="21"/>
                    <a:pt x="116" y="21"/>
                    <a:pt x="116" y="21"/>
                  </a:cubicBezTo>
                  <a:cubicBezTo>
                    <a:pt x="112" y="21"/>
                    <a:pt x="112" y="21"/>
                    <a:pt x="112" y="21"/>
                  </a:cubicBezTo>
                  <a:cubicBezTo>
                    <a:pt x="112" y="0"/>
                    <a:pt x="112" y="0"/>
                    <a:pt x="112" y="0"/>
                  </a:cubicBezTo>
                  <a:cubicBezTo>
                    <a:pt x="127" y="12"/>
                    <a:pt x="127" y="12"/>
                    <a:pt x="127" y="12"/>
                  </a:cubicBezTo>
                  <a:cubicBezTo>
                    <a:pt x="127" y="1"/>
                    <a:pt x="127" y="1"/>
                    <a:pt x="127" y="1"/>
                  </a:cubicBezTo>
                  <a:cubicBezTo>
                    <a:pt x="131" y="1"/>
                    <a:pt x="131" y="1"/>
                    <a:pt x="131" y="1"/>
                  </a:cubicBezTo>
                  <a:cubicBezTo>
                    <a:pt x="131" y="22"/>
                    <a:pt x="131" y="22"/>
                    <a:pt x="131" y="22"/>
                  </a:cubicBezTo>
                  <a:lnTo>
                    <a:pt x="116" y="9"/>
                  </a:lnTo>
                  <a:close/>
                  <a:moveTo>
                    <a:pt x="156" y="21"/>
                  </a:moveTo>
                  <a:cubicBezTo>
                    <a:pt x="155" y="12"/>
                    <a:pt x="155" y="12"/>
                    <a:pt x="155" y="12"/>
                  </a:cubicBezTo>
                  <a:cubicBezTo>
                    <a:pt x="155" y="12"/>
                    <a:pt x="155" y="11"/>
                    <a:pt x="155" y="11"/>
                  </a:cubicBezTo>
                  <a:cubicBezTo>
                    <a:pt x="155" y="11"/>
                    <a:pt x="155" y="12"/>
                    <a:pt x="154" y="12"/>
                  </a:cubicBezTo>
                  <a:cubicBezTo>
                    <a:pt x="148" y="22"/>
                    <a:pt x="148" y="22"/>
                    <a:pt x="148" y="22"/>
                  </a:cubicBezTo>
                  <a:cubicBezTo>
                    <a:pt x="142" y="12"/>
                    <a:pt x="142" y="12"/>
                    <a:pt x="142" y="12"/>
                  </a:cubicBezTo>
                  <a:cubicBezTo>
                    <a:pt x="141" y="12"/>
                    <a:pt x="141" y="11"/>
                    <a:pt x="141" y="11"/>
                  </a:cubicBezTo>
                  <a:cubicBezTo>
                    <a:pt x="141" y="11"/>
                    <a:pt x="141" y="12"/>
                    <a:pt x="141" y="12"/>
                  </a:cubicBezTo>
                  <a:cubicBezTo>
                    <a:pt x="140" y="21"/>
                    <a:pt x="140" y="21"/>
                    <a:pt x="140" y="21"/>
                  </a:cubicBezTo>
                  <a:cubicBezTo>
                    <a:pt x="135" y="21"/>
                    <a:pt x="135" y="21"/>
                    <a:pt x="135" y="21"/>
                  </a:cubicBezTo>
                  <a:cubicBezTo>
                    <a:pt x="138" y="0"/>
                    <a:pt x="138" y="0"/>
                    <a:pt x="138" y="0"/>
                  </a:cubicBezTo>
                  <a:cubicBezTo>
                    <a:pt x="148" y="14"/>
                    <a:pt x="148" y="14"/>
                    <a:pt x="148" y="14"/>
                  </a:cubicBezTo>
                  <a:cubicBezTo>
                    <a:pt x="148" y="15"/>
                    <a:pt x="148" y="15"/>
                    <a:pt x="148" y="15"/>
                  </a:cubicBezTo>
                  <a:cubicBezTo>
                    <a:pt x="148" y="14"/>
                    <a:pt x="148" y="14"/>
                    <a:pt x="148" y="14"/>
                  </a:cubicBezTo>
                  <a:cubicBezTo>
                    <a:pt x="158" y="0"/>
                    <a:pt x="158" y="0"/>
                    <a:pt x="158" y="0"/>
                  </a:cubicBezTo>
                  <a:cubicBezTo>
                    <a:pt x="161" y="21"/>
                    <a:pt x="161" y="21"/>
                    <a:pt x="161" y="21"/>
                  </a:cubicBezTo>
                  <a:lnTo>
                    <a:pt x="156" y="21"/>
                  </a:lnTo>
                  <a:close/>
                  <a:moveTo>
                    <a:pt x="165" y="21"/>
                  </a:moveTo>
                  <a:cubicBezTo>
                    <a:pt x="165" y="1"/>
                    <a:pt x="165" y="1"/>
                    <a:pt x="165" y="1"/>
                  </a:cubicBezTo>
                  <a:cubicBezTo>
                    <a:pt x="178" y="1"/>
                    <a:pt x="178" y="1"/>
                    <a:pt x="178" y="1"/>
                  </a:cubicBezTo>
                  <a:cubicBezTo>
                    <a:pt x="178" y="5"/>
                    <a:pt x="178" y="5"/>
                    <a:pt x="178" y="5"/>
                  </a:cubicBezTo>
                  <a:cubicBezTo>
                    <a:pt x="170" y="5"/>
                    <a:pt x="170" y="5"/>
                    <a:pt x="170" y="5"/>
                  </a:cubicBezTo>
                  <a:cubicBezTo>
                    <a:pt x="170" y="9"/>
                    <a:pt x="170" y="9"/>
                    <a:pt x="170" y="9"/>
                  </a:cubicBezTo>
                  <a:cubicBezTo>
                    <a:pt x="177" y="9"/>
                    <a:pt x="177" y="9"/>
                    <a:pt x="177" y="9"/>
                  </a:cubicBezTo>
                  <a:cubicBezTo>
                    <a:pt x="177" y="13"/>
                    <a:pt x="177" y="13"/>
                    <a:pt x="177" y="13"/>
                  </a:cubicBezTo>
                  <a:cubicBezTo>
                    <a:pt x="170" y="13"/>
                    <a:pt x="170" y="13"/>
                    <a:pt x="170" y="13"/>
                  </a:cubicBezTo>
                  <a:cubicBezTo>
                    <a:pt x="170" y="17"/>
                    <a:pt x="170" y="17"/>
                    <a:pt x="170" y="17"/>
                  </a:cubicBezTo>
                  <a:cubicBezTo>
                    <a:pt x="179" y="17"/>
                    <a:pt x="179" y="17"/>
                    <a:pt x="179" y="17"/>
                  </a:cubicBezTo>
                  <a:cubicBezTo>
                    <a:pt x="179" y="21"/>
                    <a:pt x="179" y="21"/>
                    <a:pt x="179" y="21"/>
                  </a:cubicBezTo>
                  <a:lnTo>
                    <a:pt x="165" y="21"/>
                  </a:lnTo>
                  <a:close/>
                  <a:moveTo>
                    <a:pt x="187" y="9"/>
                  </a:moveTo>
                  <a:cubicBezTo>
                    <a:pt x="187" y="21"/>
                    <a:pt x="187" y="21"/>
                    <a:pt x="187" y="21"/>
                  </a:cubicBezTo>
                  <a:cubicBezTo>
                    <a:pt x="183" y="21"/>
                    <a:pt x="183" y="21"/>
                    <a:pt x="183" y="21"/>
                  </a:cubicBezTo>
                  <a:cubicBezTo>
                    <a:pt x="183" y="0"/>
                    <a:pt x="183" y="0"/>
                    <a:pt x="183" y="0"/>
                  </a:cubicBezTo>
                  <a:cubicBezTo>
                    <a:pt x="198" y="12"/>
                    <a:pt x="198" y="12"/>
                    <a:pt x="198" y="12"/>
                  </a:cubicBezTo>
                  <a:cubicBezTo>
                    <a:pt x="198" y="1"/>
                    <a:pt x="198" y="1"/>
                    <a:pt x="198" y="1"/>
                  </a:cubicBezTo>
                  <a:cubicBezTo>
                    <a:pt x="203" y="1"/>
                    <a:pt x="203" y="1"/>
                    <a:pt x="203" y="1"/>
                  </a:cubicBezTo>
                  <a:cubicBezTo>
                    <a:pt x="203" y="22"/>
                    <a:pt x="203" y="22"/>
                    <a:pt x="203" y="22"/>
                  </a:cubicBezTo>
                  <a:lnTo>
                    <a:pt x="187" y="9"/>
                  </a:lnTo>
                  <a:close/>
                  <a:moveTo>
                    <a:pt x="212" y="21"/>
                  </a:moveTo>
                  <a:cubicBezTo>
                    <a:pt x="212" y="5"/>
                    <a:pt x="212" y="5"/>
                    <a:pt x="212" y="5"/>
                  </a:cubicBezTo>
                  <a:cubicBezTo>
                    <a:pt x="206" y="5"/>
                    <a:pt x="206" y="5"/>
                    <a:pt x="206" y="5"/>
                  </a:cubicBezTo>
                  <a:cubicBezTo>
                    <a:pt x="206" y="1"/>
                    <a:pt x="206" y="1"/>
                    <a:pt x="206" y="1"/>
                  </a:cubicBezTo>
                  <a:cubicBezTo>
                    <a:pt x="223" y="1"/>
                    <a:pt x="223" y="1"/>
                    <a:pt x="223" y="1"/>
                  </a:cubicBezTo>
                  <a:cubicBezTo>
                    <a:pt x="223" y="5"/>
                    <a:pt x="223" y="5"/>
                    <a:pt x="223" y="5"/>
                  </a:cubicBezTo>
                  <a:cubicBezTo>
                    <a:pt x="217" y="5"/>
                    <a:pt x="217" y="5"/>
                    <a:pt x="217" y="5"/>
                  </a:cubicBezTo>
                  <a:cubicBezTo>
                    <a:pt x="217" y="21"/>
                    <a:pt x="217" y="21"/>
                    <a:pt x="217" y="21"/>
                  </a:cubicBezTo>
                  <a:lnTo>
                    <a:pt x="2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1">
              <a:extLst>
                <a:ext uri="{FF2B5EF4-FFF2-40B4-BE49-F238E27FC236}">
                  <a16:creationId xmlns:a16="http://schemas.microsoft.com/office/drawing/2014/main" id="{31148EB8-12DC-4228-AD6E-8CC13466E118}"/>
                </a:ext>
              </a:extLst>
            </p:cNvPr>
            <p:cNvSpPr>
              <a:spLocks noEditPoints="1"/>
            </p:cNvSpPr>
            <p:nvPr userDrawn="1"/>
          </p:nvSpPr>
          <p:spPr bwMode="auto">
            <a:xfrm>
              <a:off x="15095986" y="10552078"/>
              <a:ext cx="2982472" cy="541999"/>
            </a:xfrm>
            <a:custGeom>
              <a:avLst/>
              <a:gdLst>
                <a:gd name="T0" fmla="*/ 123 w 1007"/>
                <a:gd name="T1" fmla="*/ 113 h 183"/>
                <a:gd name="T2" fmla="*/ 44 w 1007"/>
                <a:gd name="T3" fmla="*/ 183 h 183"/>
                <a:gd name="T4" fmla="*/ 0 w 1007"/>
                <a:gd name="T5" fmla="*/ 9 h 183"/>
                <a:gd name="T6" fmla="*/ 44 w 1007"/>
                <a:gd name="T7" fmla="*/ 78 h 183"/>
                <a:gd name="T8" fmla="*/ 123 w 1007"/>
                <a:gd name="T9" fmla="*/ 9 h 183"/>
                <a:gd name="T10" fmla="*/ 158 w 1007"/>
                <a:gd name="T11" fmla="*/ 183 h 183"/>
                <a:gd name="T12" fmla="*/ 202 w 1007"/>
                <a:gd name="T13" fmla="*/ 183 h 183"/>
                <a:gd name="T14" fmla="*/ 324 w 1007"/>
                <a:gd name="T15" fmla="*/ 9 h 183"/>
                <a:gd name="T16" fmla="*/ 245 w 1007"/>
                <a:gd name="T17" fmla="*/ 44 h 183"/>
                <a:gd name="T18" fmla="*/ 307 w 1007"/>
                <a:gd name="T19" fmla="*/ 78 h 183"/>
                <a:gd name="T20" fmla="*/ 245 w 1007"/>
                <a:gd name="T21" fmla="*/ 113 h 183"/>
                <a:gd name="T22" fmla="*/ 333 w 1007"/>
                <a:gd name="T23" fmla="*/ 148 h 183"/>
                <a:gd name="T24" fmla="*/ 202 w 1007"/>
                <a:gd name="T25" fmla="*/ 183 h 183"/>
                <a:gd name="T26" fmla="*/ 491 w 1007"/>
                <a:gd name="T27" fmla="*/ 157 h 183"/>
                <a:gd name="T28" fmla="*/ 386 w 1007"/>
                <a:gd name="T29" fmla="*/ 183 h 183"/>
                <a:gd name="T30" fmla="*/ 447 w 1007"/>
                <a:gd name="T31" fmla="*/ 0 h 183"/>
                <a:gd name="T32" fmla="*/ 499 w 1007"/>
                <a:gd name="T33" fmla="*/ 183 h 183"/>
                <a:gd name="T34" fmla="*/ 421 w 1007"/>
                <a:gd name="T35" fmla="*/ 122 h 183"/>
                <a:gd name="T36" fmla="*/ 447 w 1007"/>
                <a:gd name="T37" fmla="*/ 70 h 183"/>
                <a:gd name="T38" fmla="*/ 569 w 1007"/>
                <a:gd name="T39" fmla="*/ 9 h 183"/>
                <a:gd name="T40" fmla="*/ 604 w 1007"/>
                <a:gd name="T41" fmla="*/ 148 h 183"/>
                <a:gd name="T42" fmla="*/ 683 w 1007"/>
                <a:gd name="T43" fmla="*/ 183 h 183"/>
                <a:gd name="T44" fmla="*/ 727 w 1007"/>
                <a:gd name="T45" fmla="*/ 183 h 183"/>
                <a:gd name="T46" fmla="*/ 675 w 1007"/>
                <a:gd name="T47" fmla="*/ 44 h 183"/>
                <a:gd name="T48" fmla="*/ 823 w 1007"/>
                <a:gd name="T49" fmla="*/ 9 h 183"/>
                <a:gd name="T50" fmla="*/ 771 w 1007"/>
                <a:gd name="T51" fmla="*/ 44 h 183"/>
                <a:gd name="T52" fmla="*/ 727 w 1007"/>
                <a:gd name="T53" fmla="*/ 183 h 183"/>
                <a:gd name="T54" fmla="*/ 972 w 1007"/>
                <a:gd name="T55" fmla="*/ 113 h 183"/>
                <a:gd name="T56" fmla="*/ 894 w 1007"/>
                <a:gd name="T57" fmla="*/ 183 h 183"/>
                <a:gd name="T58" fmla="*/ 850 w 1007"/>
                <a:gd name="T59" fmla="*/ 9 h 183"/>
                <a:gd name="T60" fmla="*/ 894 w 1007"/>
                <a:gd name="T61" fmla="*/ 78 h 183"/>
                <a:gd name="T62" fmla="*/ 972 w 1007"/>
                <a:gd name="T63" fmla="*/ 9 h 183"/>
                <a:gd name="T64" fmla="*/ 1007 w 1007"/>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7" h="183">
                  <a:moveTo>
                    <a:pt x="123" y="183"/>
                  </a:moveTo>
                  <a:lnTo>
                    <a:pt x="123" y="113"/>
                  </a:lnTo>
                  <a:lnTo>
                    <a:pt x="44" y="113"/>
                  </a:lnTo>
                  <a:lnTo>
                    <a:pt x="44" y="183"/>
                  </a:lnTo>
                  <a:lnTo>
                    <a:pt x="0" y="183"/>
                  </a:lnTo>
                  <a:lnTo>
                    <a:pt x="0" y="9"/>
                  </a:lnTo>
                  <a:lnTo>
                    <a:pt x="44" y="9"/>
                  </a:lnTo>
                  <a:lnTo>
                    <a:pt x="44" y="78"/>
                  </a:lnTo>
                  <a:lnTo>
                    <a:pt x="123" y="78"/>
                  </a:lnTo>
                  <a:lnTo>
                    <a:pt x="123" y="9"/>
                  </a:lnTo>
                  <a:lnTo>
                    <a:pt x="158" y="9"/>
                  </a:lnTo>
                  <a:lnTo>
                    <a:pt x="158" y="183"/>
                  </a:lnTo>
                  <a:lnTo>
                    <a:pt x="123" y="183"/>
                  </a:lnTo>
                  <a:close/>
                  <a:moveTo>
                    <a:pt x="202" y="183"/>
                  </a:moveTo>
                  <a:lnTo>
                    <a:pt x="202" y="9"/>
                  </a:lnTo>
                  <a:lnTo>
                    <a:pt x="324" y="9"/>
                  </a:lnTo>
                  <a:lnTo>
                    <a:pt x="324" y="44"/>
                  </a:lnTo>
                  <a:lnTo>
                    <a:pt x="245" y="44"/>
                  </a:lnTo>
                  <a:lnTo>
                    <a:pt x="245" y="78"/>
                  </a:lnTo>
                  <a:lnTo>
                    <a:pt x="307" y="78"/>
                  </a:lnTo>
                  <a:lnTo>
                    <a:pt x="307" y="113"/>
                  </a:lnTo>
                  <a:lnTo>
                    <a:pt x="245" y="113"/>
                  </a:lnTo>
                  <a:lnTo>
                    <a:pt x="245" y="148"/>
                  </a:lnTo>
                  <a:lnTo>
                    <a:pt x="333" y="148"/>
                  </a:lnTo>
                  <a:lnTo>
                    <a:pt x="333" y="183"/>
                  </a:lnTo>
                  <a:lnTo>
                    <a:pt x="202" y="183"/>
                  </a:lnTo>
                  <a:close/>
                  <a:moveTo>
                    <a:pt x="499" y="183"/>
                  </a:moveTo>
                  <a:lnTo>
                    <a:pt x="491" y="157"/>
                  </a:lnTo>
                  <a:lnTo>
                    <a:pt x="403" y="157"/>
                  </a:lnTo>
                  <a:lnTo>
                    <a:pt x="386" y="183"/>
                  </a:lnTo>
                  <a:lnTo>
                    <a:pt x="342" y="183"/>
                  </a:lnTo>
                  <a:lnTo>
                    <a:pt x="447" y="0"/>
                  </a:lnTo>
                  <a:lnTo>
                    <a:pt x="543" y="183"/>
                  </a:lnTo>
                  <a:lnTo>
                    <a:pt x="499" y="183"/>
                  </a:lnTo>
                  <a:close/>
                  <a:moveTo>
                    <a:pt x="447" y="70"/>
                  </a:moveTo>
                  <a:lnTo>
                    <a:pt x="421" y="122"/>
                  </a:lnTo>
                  <a:lnTo>
                    <a:pt x="473" y="122"/>
                  </a:lnTo>
                  <a:lnTo>
                    <a:pt x="447" y="70"/>
                  </a:lnTo>
                  <a:close/>
                  <a:moveTo>
                    <a:pt x="569" y="183"/>
                  </a:moveTo>
                  <a:lnTo>
                    <a:pt x="569" y="9"/>
                  </a:lnTo>
                  <a:lnTo>
                    <a:pt x="604" y="9"/>
                  </a:lnTo>
                  <a:lnTo>
                    <a:pt x="604" y="148"/>
                  </a:lnTo>
                  <a:lnTo>
                    <a:pt x="683" y="148"/>
                  </a:lnTo>
                  <a:lnTo>
                    <a:pt x="683" y="183"/>
                  </a:lnTo>
                  <a:lnTo>
                    <a:pt x="569" y="183"/>
                  </a:lnTo>
                  <a:close/>
                  <a:moveTo>
                    <a:pt x="727" y="183"/>
                  </a:moveTo>
                  <a:lnTo>
                    <a:pt x="727" y="44"/>
                  </a:lnTo>
                  <a:lnTo>
                    <a:pt x="675" y="44"/>
                  </a:lnTo>
                  <a:lnTo>
                    <a:pt x="675" y="9"/>
                  </a:lnTo>
                  <a:lnTo>
                    <a:pt x="823" y="9"/>
                  </a:lnTo>
                  <a:lnTo>
                    <a:pt x="823" y="44"/>
                  </a:lnTo>
                  <a:lnTo>
                    <a:pt x="771" y="44"/>
                  </a:lnTo>
                  <a:lnTo>
                    <a:pt x="771" y="183"/>
                  </a:lnTo>
                  <a:lnTo>
                    <a:pt x="727" y="183"/>
                  </a:lnTo>
                  <a:close/>
                  <a:moveTo>
                    <a:pt x="972" y="183"/>
                  </a:moveTo>
                  <a:lnTo>
                    <a:pt x="972" y="113"/>
                  </a:lnTo>
                  <a:lnTo>
                    <a:pt x="894" y="113"/>
                  </a:lnTo>
                  <a:lnTo>
                    <a:pt x="894" y="183"/>
                  </a:lnTo>
                  <a:lnTo>
                    <a:pt x="850" y="183"/>
                  </a:lnTo>
                  <a:lnTo>
                    <a:pt x="850" y="9"/>
                  </a:lnTo>
                  <a:lnTo>
                    <a:pt x="894" y="9"/>
                  </a:lnTo>
                  <a:lnTo>
                    <a:pt x="894" y="78"/>
                  </a:lnTo>
                  <a:lnTo>
                    <a:pt x="972" y="78"/>
                  </a:lnTo>
                  <a:lnTo>
                    <a:pt x="972" y="9"/>
                  </a:lnTo>
                  <a:lnTo>
                    <a:pt x="1007" y="9"/>
                  </a:lnTo>
                  <a:lnTo>
                    <a:pt x="1007" y="183"/>
                  </a:lnTo>
                  <a:lnTo>
                    <a:pt x="97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2">
              <a:extLst>
                <a:ext uri="{FF2B5EF4-FFF2-40B4-BE49-F238E27FC236}">
                  <a16:creationId xmlns:a16="http://schemas.microsoft.com/office/drawing/2014/main" id="{ADD3866F-612D-4D88-83A6-864F2E93FC63}"/>
                </a:ext>
              </a:extLst>
            </p:cNvPr>
            <p:cNvSpPr>
              <a:spLocks noEditPoints="1"/>
            </p:cNvSpPr>
            <p:nvPr userDrawn="1"/>
          </p:nvSpPr>
          <p:spPr bwMode="auto">
            <a:xfrm>
              <a:off x="18416095" y="10552078"/>
              <a:ext cx="4567002" cy="568654"/>
            </a:xfrm>
            <a:custGeom>
              <a:avLst/>
              <a:gdLst>
                <a:gd name="T0" fmla="*/ 0 w 176"/>
                <a:gd name="T1" fmla="*/ 1 h 22"/>
                <a:gd name="T2" fmla="*/ 15 w 176"/>
                <a:gd name="T3" fmla="*/ 7 h 22"/>
                <a:gd name="T4" fmla="*/ 5 w 176"/>
                <a:gd name="T5" fmla="*/ 15 h 22"/>
                <a:gd name="T6" fmla="*/ 0 w 176"/>
                <a:gd name="T7" fmla="*/ 21 h 22"/>
                <a:gd name="T8" fmla="*/ 10 w 176"/>
                <a:gd name="T9" fmla="*/ 8 h 22"/>
                <a:gd name="T10" fmla="*/ 5 w 176"/>
                <a:gd name="T11" fmla="*/ 5 h 22"/>
                <a:gd name="T12" fmla="*/ 6 w 176"/>
                <a:gd name="T13" fmla="*/ 11 h 22"/>
                <a:gd name="T14" fmla="*/ 24 w 176"/>
                <a:gd name="T15" fmla="*/ 14 h 22"/>
                <a:gd name="T16" fmla="*/ 23 w 176"/>
                <a:gd name="T17" fmla="*/ 21 h 22"/>
                <a:gd name="T18" fmla="*/ 18 w 176"/>
                <a:gd name="T19" fmla="*/ 1 h 22"/>
                <a:gd name="T20" fmla="*/ 33 w 176"/>
                <a:gd name="T21" fmla="*/ 7 h 22"/>
                <a:gd name="T22" fmla="*/ 37 w 176"/>
                <a:gd name="T23" fmla="*/ 21 h 22"/>
                <a:gd name="T24" fmla="*/ 24 w 176"/>
                <a:gd name="T25" fmla="*/ 11 h 22"/>
                <a:gd name="T26" fmla="*/ 25 w 176"/>
                <a:gd name="T27" fmla="*/ 5 h 22"/>
                <a:gd name="T28" fmla="*/ 23 w 176"/>
                <a:gd name="T29" fmla="*/ 11 h 22"/>
                <a:gd name="T30" fmla="*/ 48 w 176"/>
                <a:gd name="T31" fmla="*/ 21 h 22"/>
                <a:gd name="T32" fmla="*/ 48 w 176"/>
                <a:gd name="T33" fmla="*/ 0 h 22"/>
                <a:gd name="T34" fmla="*/ 48 w 176"/>
                <a:gd name="T35" fmla="*/ 21 h 22"/>
                <a:gd name="T36" fmla="*/ 41 w 176"/>
                <a:gd name="T37" fmla="*/ 11 h 22"/>
                <a:gd name="T38" fmla="*/ 54 w 176"/>
                <a:gd name="T39" fmla="*/ 11 h 22"/>
                <a:gd name="T40" fmla="*/ 74 w 176"/>
                <a:gd name="T41" fmla="*/ 13 h 22"/>
                <a:gd name="T42" fmla="*/ 84 w 176"/>
                <a:gd name="T43" fmla="*/ 9 h 22"/>
                <a:gd name="T44" fmla="*/ 62 w 176"/>
                <a:gd name="T45" fmla="*/ 11 h 22"/>
                <a:gd name="T46" fmla="*/ 82 w 176"/>
                <a:gd name="T47" fmla="*/ 3 h 22"/>
                <a:gd name="T48" fmla="*/ 74 w 176"/>
                <a:gd name="T49" fmla="*/ 4 h 22"/>
                <a:gd name="T50" fmla="*/ 74 w 176"/>
                <a:gd name="T51" fmla="*/ 17 h 22"/>
                <a:gd name="T52" fmla="*/ 74 w 176"/>
                <a:gd name="T53" fmla="*/ 13 h 22"/>
                <a:gd name="T54" fmla="*/ 93 w 176"/>
                <a:gd name="T55" fmla="*/ 14 h 22"/>
                <a:gd name="T56" fmla="*/ 92 w 176"/>
                <a:gd name="T57" fmla="*/ 21 h 22"/>
                <a:gd name="T58" fmla="*/ 87 w 176"/>
                <a:gd name="T59" fmla="*/ 1 h 22"/>
                <a:gd name="T60" fmla="*/ 102 w 176"/>
                <a:gd name="T61" fmla="*/ 7 h 22"/>
                <a:gd name="T62" fmla="*/ 107 w 176"/>
                <a:gd name="T63" fmla="*/ 21 h 22"/>
                <a:gd name="T64" fmla="*/ 93 w 176"/>
                <a:gd name="T65" fmla="*/ 11 h 22"/>
                <a:gd name="T66" fmla="*/ 94 w 176"/>
                <a:gd name="T67" fmla="*/ 5 h 22"/>
                <a:gd name="T68" fmla="*/ 92 w 176"/>
                <a:gd name="T69" fmla="*/ 11 h 22"/>
                <a:gd name="T70" fmla="*/ 125 w 176"/>
                <a:gd name="T71" fmla="*/ 21 h 22"/>
                <a:gd name="T72" fmla="*/ 114 w 176"/>
                <a:gd name="T73" fmla="*/ 18 h 22"/>
                <a:gd name="T74" fmla="*/ 107 w 176"/>
                <a:gd name="T75" fmla="*/ 21 h 22"/>
                <a:gd name="T76" fmla="*/ 130 w 176"/>
                <a:gd name="T77" fmla="*/ 21 h 22"/>
                <a:gd name="T78" fmla="*/ 118 w 176"/>
                <a:gd name="T79" fmla="*/ 8 h 22"/>
                <a:gd name="T80" fmla="*/ 121 w 176"/>
                <a:gd name="T81" fmla="*/ 14 h 22"/>
                <a:gd name="T82" fmla="*/ 153 w 176"/>
                <a:gd name="T83" fmla="*/ 21 h 22"/>
                <a:gd name="T84" fmla="*/ 152 w 176"/>
                <a:gd name="T85" fmla="*/ 11 h 22"/>
                <a:gd name="T86" fmla="*/ 145 w 176"/>
                <a:gd name="T87" fmla="*/ 22 h 22"/>
                <a:gd name="T88" fmla="*/ 137 w 176"/>
                <a:gd name="T89" fmla="*/ 11 h 22"/>
                <a:gd name="T90" fmla="*/ 136 w 176"/>
                <a:gd name="T91" fmla="*/ 21 h 22"/>
                <a:gd name="T92" fmla="*/ 135 w 176"/>
                <a:gd name="T93" fmla="*/ 0 h 22"/>
                <a:gd name="T94" fmla="*/ 145 w 176"/>
                <a:gd name="T95" fmla="*/ 15 h 22"/>
                <a:gd name="T96" fmla="*/ 154 w 176"/>
                <a:gd name="T97" fmla="*/ 0 h 22"/>
                <a:gd name="T98" fmla="*/ 153 w 176"/>
                <a:gd name="T99" fmla="*/ 21 h 22"/>
                <a:gd name="T100" fmla="*/ 169 w 176"/>
                <a:gd name="T101" fmla="*/ 4 h 22"/>
                <a:gd name="T102" fmla="*/ 176 w 176"/>
                <a:gd name="T103" fmla="*/ 15 h 22"/>
                <a:gd name="T104" fmla="*/ 160 w 176"/>
                <a:gd name="T105" fmla="*/ 18 h 22"/>
                <a:gd name="T106" fmla="*/ 168 w 176"/>
                <a:gd name="T107" fmla="*/ 17 h 22"/>
                <a:gd name="T108" fmla="*/ 161 w 176"/>
                <a:gd name="T109" fmla="*/ 6 h 22"/>
                <a:gd name="T110" fmla="*/ 175 w 176"/>
                <a:gd name="T11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2">
                  <a:moveTo>
                    <a:pt x="0" y="21"/>
                  </a:moveTo>
                  <a:cubicBezTo>
                    <a:pt x="0" y="1"/>
                    <a:pt x="0" y="1"/>
                    <a:pt x="0" y="1"/>
                  </a:cubicBezTo>
                  <a:cubicBezTo>
                    <a:pt x="5" y="1"/>
                    <a:pt x="5" y="1"/>
                    <a:pt x="5" y="1"/>
                  </a:cubicBezTo>
                  <a:cubicBezTo>
                    <a:pt x="11" y="1"/>
                    <a:pt x="15" y="2"/>
                    <a:pt x="15" y="7"/>
                  </a:cubicBezTo>
                  <a:cubicBezTo>
                    <a:pt x="15" y="12"/>
                    <a:pt x="12" y="15"/>
                    <a:pt x="6" y="15"/>
                  </a:cubicBezTo>
                  <a:cubicBezTo>
                    <a:pt x="5" y="15"/>
                    <a:pt x="5" y="15"/>
                    <a:pt x="5" y="15"/>
                  </a:cubicBezTo>
                  <a:cubicBezTo>
                    <a:pt x="5" y="21"/>
                    <a:pt x="5" y="21"/>
                    <a:pt x="5" y="21"/>
                  </a:cubicBezTo>
                  <a:lnTo>
                    <a:pt x="0" y="21"/>
                  </a:lnTo>
                  <a:close/>
                  <a:moveTo>
                    <a:pt x="6" y="11"/>
                  </a:moveTo>
                  <a:cubicBezTo>
                    <a:pt x="9" y="11"/>
                    <a:pt x="10" y="9"/>
                    <a:pt x="10" y="8"/>
                  </a:cubicBezTo>
                  <a:cubicBezTo>
                    <a:pt x="10" y="6"/>
                    <a:pt x="9" y="5"/>
                    <a:pt x="7" y="5"/>
                  </a:cubicBezTo>
                  <a:cubicBezTo>
                    <a:pt x="5" y="5"/>
                    <a:pt x="5" y="5"/>
                    <a:pt x="5" y="5"/>
                  </a:cubicBezTo>
                  <a:cubicBezTo>
                    <a:pt x="5" y="11"/>
                    <a:pt x="5" y="11"/>
                    <a:pt x="5" y="11"/>
                  </a:cubicBezTo>
                  <a:lnTo>
                    <a:pt x="6" y="11"/>
                  </a:lnTo>
                  <a:close/>
                  <a:moveTo>
                    <a:pt x="31" y="21"/>
                  </a:moveTo>
                  <a:cubicBezTo>
                    <a:pt x="24" y="14"/>
                    <a:pt x="24" y="14"/>
                    <a:pt x="24" y="14"/>
                  </a:cubicBezTo>
                  <a:cubicBezTo>
                    <a:pt x="23" y="13"/>
                    <a:pt x="23" y="13"/>
                    <a:pt x="23" y="13"/>
                  </a:cubicBezTo>
                  <a:cubicBezTo>
                    <a:pt x="23" y="21"/>
                    <a:pt x="23" y="21"/>
                    <a:pt x="23" y="21"/>
                  </a:cubicBezTo>
                  <a:cubicBezTo>
                    <a:pt x="18" y="21"/>
                    <a:pt x="18" y="21"/>
                    <a:pt x="18" y="21"/>
                  </a:cubicBezTo>
                  <a:cubicBezTo>
                    <a:pt x="18" y="1"/>
                    <a:pt x="18" y="1"/>
                    <a:pt x="18" y="1"/>
                  </a:cubicBezTo>
                  <a:cubicBezTo>
                    <a:pt x="23" y="1"/>
                    <a:pt x="23" y="1"/>
                    <a:pt x="23" y="1"/>
                  </a:cubicBezTo>
                  <a:cubicBezTo>
                    <a:pt x="29" y="1"/>
                    <a:pt x="33" y="2"/>
                    <a:pt x="33" y="7"/>
                  </a:cubicBezTo>
                  <a:cubicBezTo>
                    <a:pt x="33" y="10"/>
                    <a:pt x="31" y="12"/>
                    <a:pt x="28" y="13"/>
                  </a:cubicBezTo>
                  <a:cubicBezTo>
                    <a:pt x="37" y="21"/>
                    <a:pt x="37" y="21"/>
                    <a:pt x="37" y="21"/>
                  </a:cubicBezTo>
                  <a:lnTo>
                    <a:pt x="31" y="21"/>
                  </a:lnTo>
                  <a:close/>
                  <a:moveTo>
                    <a:pt x="24" y="11"/>
                  </a:moveTo>
                  <a:cubicBezTo>
                    <a:pt x="27" y="11"/>
                    <a:pt x="28" y="9"/>
                    <a:pt x="28" y="7"/>
                  </a:cubicBezTo>
                  <a:cubicBezTo>
                    <a:pt x="28" y="6"/>
                    <a:pt x="27" y="5"/>
                    <a:pt x="25" y="5"/>
                  </a:cubicBezTo>
                  <a:cubicBezTo>
                    <a:pt x="23" y="5"/>
                    <a:pt x="23" y="5"/>
                    <a:pt x="23" y="5"/>
                  </a:cubicBezTo>
                  <a:cubicBezTo>
                    <a:pt x="23" y="11"/>
                    <a:pt x="23" y="11"/>
                    <a:pt x="23" y="11"/>
                  </a:cubicBezTo>
                  <a:lnTo>
                    <a:pt x="24" y="11"/>
                  </a:lnTo>
                  <a:close/>
                  <a:moveTo>
                    <a:pt x="48" y="21"/>
                  </a:moveTo>
                  <a:cubicBezTo>
                    <a:pt x="42" y="21"/>
                    <a:pt x="37" y="17"/>
                    <a:pt x="37" y="11"/>
                  </a:cubicBezTo>
                  <a:cubicBezTo>
                    <a:pt x="37" y="5"/>
                    <a:pt x="42" y="0"/>
                    <a:pt x="48" y="0"/>
                  </a:cubicBezTo>
                  <a:cubicBezTo>
                    <a:pt x="54" y="0"/>
                    <a:pt x="59" y="5"/>
                    <a:pt x="59" y="11"/>
                  </a:cubicBezTo>
                  <a:cubicBezTo>
                    <a:pt x="59" y="17"/>
                    <a:pt x="54" y="21"/>
                    <a:pt x="48" y="21"/>
                  </a:cubicBezTo>
                  <a:close/>
                  <a:moveTo>
                    <a:pt x="48" y="4"/>
                  </a:moveTo>
                  <a:cubicBezTo>
                    <a:pt x="44" y="4"/>
                    <a:pt x="41" y="7"/>
                    <a:pt x="41" y="11"/>
                  </a:cubicBezTo>
                  <a:cubicBezTo>
                    <a:pt x="41" y="14"/>
                    <a:pt x="44" y="17"/>
                    <a:pt x="48" y="17"/>
                  </a:cubicBezTo>
                  <a:cubicBezTo>
                    <a:pt x="52" y="17"/>
                    <a:pt x="54" y="14"/>
                    <a:pt x="54" y="11"/>
                  </a:cubicBezTo>
                  <a:cubicBezTo>
                    <a:pt x="54" y="7"/>
                    <a:pt x="52" y="4"/>
                    <a:pt x="48" y="4"/>
                  </a:cubicBezTo>
                  <a:close/>
                  <a:moveTo>
                    <a:pt x="74" y="13"/>
                  </a:moveTo>
                  <a:cubicBezTo>
                    <a:pt x="74" y="9"/>
                    <a:pt x="74" y="9"/>
                    <a:pt x="74" y="9"/>
                  </a:cubicBezTo>
                  <a:cubicBezTo>
                    <a:pt x="84" y="9"/>
                    <a:pt x="84" y="9"/>
                    <a:pt x="84" y="9"/>
                  </a:cubicBezTo>
                  <a:cubicBezTo>
                    <a:pt x="84" y="18"/>
                    <a:pt x="79" y="21"/>
                    <a:pt x="74" y="21"/>
                  </a:cubicBezTo>
                  <a:cubicBezTo>
                    <a:pt x="67" y="21"/>
                    <a:pt x="62" y="17"/>
                    <a:pt x="62" y="11"/>
                  </a:cubicBezTo>
                  <a:cubicBezTo>
                    <a:pt x="62" y="5"/>
                    <a:pt x="67" y="0"/>
                    <a:pt x="73" y="0"/>
                  </a:cubicBezTo>
                  <a:cubicBezTo>
                    <a:pt x="79" y="0"/>
                    <a:pt x="81" y="3"/>
                    <a:pt x="82" y="3"/>
                  </a:cubicBezTo>
                  <a:cubicBezTo>
                    <a:pt x="79" y="6"/>
                    <a:pt x="79" y="6"/>
                    <a:pt x="79" y="6"/>
                  </a:cubicBezTo>
                  <a:cubicBezTo>
                    <a:pt x="79" y="6"/>
                    <a:pt x="77" y="4"/>
                    <a:pt x="74" y="4"/>
                  </a:cubicBezTo>
                  <a:cubicBezTo>
                    <a:pt x="69" y="4"/>
                    <a:pt x="67" y="7"/>
                    <a:pt x="67" y="11"/>
                  </a:cubicBezTo>
                  <a:cubicBezTo>
                    <a:pt x="67" y="14"/>
                    <a:pt x="69" y="17"/>
                    <a:pt x="74" y="17"/>
                  </a:cubicBezTo>
                  <a:cubicBezTo>
                    <a:pt x="77" y="17"/>
                    <a:pt x="79" y="15"/>
                    <a:pt x="79" y="13"/>
                  </a:cubicBezTo>
                  <a:lnTo>
                    <a:pt x="74" y="13"/>
                  </a:lnTo>
                  <a:close/>
                  <a:moveTo>
                    <a:pt x="100" y="21"/>
                  </a:moveTo>
                  <a:cubicBezTo>
                    <a:pt x="93" y="14"/>
                    <a:pt x="93" y="14"/>
                    <a:pt x="93" y="14"/>
                  </a:cubicBezTo>
                  <a:cubicBezTo>
                    <a:pt x="92" y="13"/>
                    <a:pt x="92" y="13"/>
                    <a:pt x="92" y="13"/>
                  </a:cubicBezTo>
                  <a:cubicBezTo>
                    <a:pt x="92" y="21"/>
                    <a:pt x="92" y="21"/>
                    <a:pt x="92" y="21"/>
                  </a:cubicBezTo>
                  <a:cubicBezTo>
                    <a:pt x="87" y="21"/>
                    <a:pt x="87" y="21"/>
                    <a:pt x="87" y="21"/>
                  </a:cubicBezTo>
                  <a:cubicBezTo>
                    <a:pt x="87" y="1"/>
                    <a:pt x="87" y="1"/>
                    <a:pt x="87" y="1"/>
                  </a:cubicBezTo>
                  <a:cubicBezTo>
                    <a:pt x="92" y="1"/>
                    <a:pt x="92" y="1"/>
                    <a:pt x="92" y="1"/>
                  </a:cubicBezTo>
                  <a:cubicBezTo>
                    <a:pt x="98" y="1"/>
                    <a:pt x="102" y="2"/>
                    <a:pt x="102" y="7"/>
                  </a:cubicBezTo>
                  <a:cubicBezTo>
                    <a:pt x="102" y="10"/>
                    <a:pt x="100" y="12"/>
                    <a:pt x="97" y="13"/>
                  </a:cubicBezTo>
                  <a:cubicBezTo>
                    <a:pt x="107" y="21"/>
                    <a:pt x="107" y="21"/>
                    <a:pt x="107" y="21"/>
                  </a:cubicBezTo>
                  <a:lnTo>
                    <a:pt x="100" y="21"/>
                  </a:lnTo>
                  <a:close/>
                  <a:moveTo>
                    <a:pt x="93" y="11"/>
                  </a:moveTo>
                  <a:cubicBezTo>
                    <a:pt x="96" y="11"/>
                    <a:pt x="97" y="9"/>
                    <a:pt x="97" y="7"/>
                  </a:cubicBezTo>
                  <a:cubicBezTo>
                    <a:pt x="97" y="6"/>
                    <a:pt x="96" y="5"/>
                    <a:pt x="94" y="5"/>
                  </a:cubicBezTo>
                  <a:cubicBezTo>
                    <a:pt x="92" y="5"/>
                    <a:pt x="92" y="5"/>
                    <a:pt x="92" y="5"/>
                  </a:cubicBezTo>
                  <a:cubicBezTo>
                    <a:pt x="92" y="11"/>
                    <a:pt x="92" y="11"/>
                    <a:pt x="92" y="11"/>
                  </a:cubicBezTo>
                  <a:lnTo>
                    <a:pt x="93" y="11"/>
                  </a:lnTo>
                  <a:close/>
                  <a:moveTo>
                    <a:pt x="125" y="21"/>
                  </a:moveTo>
                  <a:cubicBezTo>
                    <a:pt x="123" y="18"/>
                    <a:pt x="123" y="18"/>
                    <a:pt x="123" y="18"/>
                  </a:cubicBezTo>
                  <a:cubicBezTo>
                    <a:pt x="114" y="18"/>
                    <a:pt x="114" y="18"/>
                    <a:pt x="114" y="18"/>
                  </a:cubicBezTo>
                  <a:cubicBezTo>
                    <a:pt x="112" y="21"/>
                    <a:pt x="112" y="21"/>
                    <a:pt x="112" y="21"/>
                  </a:cubicBezTo>
                  <a:cubicBezTo>
                    <a:pt x="107" y="21"/>
                    <a:pt x="107" y="21"/>
                    <a:pt x="107" y="21"/>
                  </a:cubicBezTo>
                  <a:cubicBezTo>
                    <a:pt x="118" y="0"/>
                    <a:pt x="118" y="0"/>
                    <a:pt x="118" y="0"/>
                  </a:cubicBezTo>
                  <a:cubicBezTo>
                    <a:pt x="130" y="21"/>
                    <a:pt x="130" y="21"/>
                    <a:pt x="130" y="21"/>
                  </a:cubicBezTo>
                  <a:lnTo>
                    <a:pt x="125" y="21"/>
                  </a:lnTo>
                  <a:close/>
                  <a:moveTo>
                    <a:pt x="118" y="8"/>
                  </a:moveTo>
                  <a:cubicBezTo>
                    <a:pt x="115" y="14"/>
                    <a:pt x="115" y="14"/>
                    <a:pt x="115" y="14"/>
                  </a:cubicBezTo>
                  <a:cubicBezTo>
                    <a:pt x="121" y="14"/>
                    <a:pt x="121" y="14"/>
                    <a:pt x="121" y="14"/>
                  </a:cubicBezTo>
                  <a:lnTo>
                    <a:pt x="118" y="8"/>
                  </a:lnTo>
                  <a:close/>
                  <a:moveTo>
                    <a:pt x="153" y="21"/>
                  </a:moveTo>
                  <a:cubicBezTo>
                    <a:pt x="152" y="12"/>
                    <a:pt x="152" y="12"/>
                    <a:pt x="152" y="12"/>
                  </a:cubicBezTo>
                  <a:cubicBezTo>
                    <a:pt x="152" y="12"/>
                    <a:pt x="152" y="11"/>
                    <a:pt x="152" y="11"/>
                  </a:cubicBezTo>
                  <a:cubicBezTo>
                    <a:pt x="152" y="11"/>
                    <a:pt x="151" y="12"/>
                    <a:pt x="151" y="12"/>
                  </a:cubicBezTo>
                  <a:cubicBezTo>
                    <a:pt x="145" y="22"/>
                    <a:pt x="145" y="22"/>
                    <a:pt x="145" y="22"/>
                  </a:cubicBezTo>
                  <a:cubicBezTo>
                    <a:pt x="138" y="12"/>
                    <a:pt x="138" y="12"/>
                    <a:pt x="138" y="12"/>
                  </a:cubicBezTo>
                  <a:cubicBezTo>
                    <a:pt x="138" y="12"/>
                    <a:pt x="138" y="11"/>
                    <a:pt x="137" y="11"/>
                  </a:cubicBezTo>
                  <a:cubicBezTo>
                    <a:pt x="137" y="11"/>
                    <a:pt x="137" y="12"/>
                    <a:pt x="137" y="12"/>
                  </a:cubicBezTo>
                  <a:cubicBezTo>
                    <a:pt x="136" y="21"/>
                    <a:pt x="136" y="21"/>
                    <a:pt x="136" y="21"/>
                  </a:cubicBezTo>
                  <a:cubicBezTo>
                    <a:pt x="132" y="21"/>
                    <a:pt x="132" y="21"/>
                    <a:pt x="132" y="21"/>
                  </a:cubicBezTo>
                  <a:cubicBezTo>
                    <a:pt x="135" y="0"/>
                    <a:pt x="135" y="0"/>
                    <a:pt x="135" y="0"/>
                  </a:cubicBezTo>
                  <a:cubicBezTo>
                    <a:pt x="144" y="14"/>
                    <a:pt x="144" y="14"/>
                    <a:pt x="144" y="14"/>
                  </a:cubicBezTo>
                  <a:cubicBezTo>
                    <a:pt x="145" y="15"/>
                    <a:pt x="145" y="15"/>
                    <a:pt x="145" y="15"/>
                  </a:cubicBezTo>
                  <a:cubicBezTo>
                    <a:pt x="145" y="14"/>
                    <a:pt x="145" y="14"/>
                    <a:pt x="145" y="14"/>
                  </a:cubicBezTo>
                  <a:cubicBezTo>
                    <a:pt x="154" y="0"/>
                    <a:pt x="154" y="0"/>
                    <a:pt x="154" y="0"/>
                  </a:cubicBezTo>
                  <a:cubicBezTo>
                    <a:pt x="158" y="21"/>
                    <a:pt x="158" y="21"/>
                    <a:pt x="158" y="21"/>
                  </a:cubicBezTo>
                  <a:lnTo>
                    <a:pt x="153" y="21"/>
                  </a:lnTo>
                  <a:close/>
                  <a:moveTo>
                    <a:pt x="173" y="6"/>
                  </a:moveTo>
                  <a:cubicBezTo>
                    <a:pt x="172" y="5"/>
                    <a:pt x="170" y="4"/>
                    <a:pt x="169" y="4"/>
                  </a:cubicBezTo>
                  <a:cubicBezTo>
                    <a:pt x="167" y="4"/>
                    <a:pt x="166" y="5"/>
                    <a:pt x="166" y="6"/>
                  </a:cubicBezTo>
                  <a:cubicBezTo>
                    <a:pt x="166" y="9"/>
                    <a:pt x="176" y="8"/>
                    <a:pt x="176" y="15"/>
                  </a:cubicBezTo>
                  <a:cubicBezTo>
                    <a:pt x="176" y="18"/>
                    <a:pt x="173" y="21"/>
                    <a:pt x="168" y="21"/>
                  </a:cubicBezTo>
                  <a:cubicBezTo>
                    <a:pt x="164" y="21"/>
                    <a:pt x="161" y="20"/>
                    <a:pt x="160" y="18"/>
                  </a:cubicBezTo>
                  <a:cubicBezTo>
                    <a:pt x="162" y="15"/>
                    <a:pt x="162" y="15"/>
                    <a:pt x="162" y="15"/>
                  </a:cubicBezTo>
                  <a:cubicBezTo>
                    <a:pt x="163" y="16"/>
                    <a:pt x="165" y="17"/>
                    <a:pt x="168" y="17"/>
                  </a:cubicBezTo>
                  <a:cubicBezTo>
                    <a:pt x="170" y="17"/>
                    <a:pt x="171" y="17"/>
                    <a:pt x="171" y="15"/>
                  </a:cubicBezTo>
                  <a:cubicBezTo>
                    <a:pt x="171" y="12"/>
                    <a:pt x="161" y="13"/>
                    <a:pt x="161" y="6"/>
                  </a:cubicBezTo>
                  <a:cubicBezTo>
                    <a:pt x="161" y="2"/>
                    <a:pt x="165" y="0"/>
                    <a:pt x="169" y="0"/>
                  </a:cubicBezTo>
                  <a:cubicBezTo>
                    <a:pt x="172" y="0"/>
                    <a:pt x="174" y="2"/>
                    <a:pt x="175" y="3"/>
                  </a:cubicBezTo>
                  <a:lnTo>
                    <a:pt x="17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Freeform 13">
            <a:extLst>
              <a:ext uri="{FF2B5EF4-FFF2-40B4-BE49-F238E27FC236}">
                <a16:creationId xmlns:a16="http://schemas.microsoft.com/office/drawing/2014/main" id="{487D6587-53FD-4221-95D2-C8E5E5A39215}"/>
              </a:ext>
            </a:extLst>
          </p:cNvPr>
          <p:cNvSpPr>
            <a:spLocks noEditPoints="1"/>
          </p:cNvSpPr>
          <p:nvPr userDrawn="1"/>
        </p:nvSpPr>
        <p:spPr bwMode="auto">
          <a:xfrm>
            <a:off x="4460379" y="-1001668"/>
            <a:ext cx="8639394" cy="8677897"/>
          </a:xfrm>
          <a:custGeom>
            <a:avLst/>
            <a:gdLst>
              <a:gd name="T0" fmla="*/ 57 w 333"/>
              <a:gd name="T1" fmla="*/ 0 h 335"/>
              <a:gd name="T2" fmla="*/ 167 w 333"/>
              <a:gd name="T3" fmla="*/ 58 h 335"/>
              <a:gd name="T4" fmla="*/ 276 w 333"/>
              <a:gd name="T5" fmla="*/ 0 h 335"/>
              <a:gd name="T6" fmla="*/ 57 w 333"/>
              <a:gd name="T7" fmla="*/ 0 h 335"/>
              <a:gd name="T8" fmla="*/ 333 w 333"/>
              <a:gd name="T9" fmla="*/ 234 h 335"/>
              <a:gd name="T10" fmla="*/ 175 w 333"/>
              <a:gd name="T11" fmla="*/ 335 h 335"/>
              <a:gd name="T12" fmla="*/ 175 w 333"/>
              <a:gd name="T13" fmla="*/ 140 h 335"/>
              <a:gd name="T14" fmla="*/ 333 w 333"/>
              <a:gd name="T15" fmla="*/ 39 h 335"/>
              <a:gd name="T16" fmla="*/ 333 w 333"/>
              <a:gd name="T17" fmla="*/ 234 h 335"/>
              <a:gd name="T18" fmla="*/ 0 w 333"/>
              <a:gd name="T19" fmla="*/ 234 h 335"/>
              <a:gd name="T20" fmla="*/ 158 w 333"/>
              <a:gd name="T21" fmla="*/ 335 h 335"/>
              <a:gd name="T22" fmla="*/ 158 w 333"/>
              <a:gd name="T23" fmla="*/ 140 h 335"/>
              <a:gd name="T24" fmla="*/ 0 w 333"/>
              <a:gd name="T25" fmla="*/ 39 h 335"/>
              <a:gd name="T26" fmla="*/ 0 w 333"/>
              <a:gd name="T27" fmla="*/ 2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35">
                <a:moveTo>
                  <a:pt x="57" y="0"/>
                </a:moveTo>
                <a:cubicBezTo>
                  <a:pt x="81" y="35"/>
                  <a:pt x="121" y="58"/>
                  <a:pt x="167" y="58"/>
                </a:cubicBezTo>
                <a:cubicBezTo>
                  <a:pt x="212" y="58"/>
                  <a:pt x="252" y="35"/>
                  <a:pt x="276" y="0"/>
                </a:cubicBezTo>
                <a:lnTo>
                  <a:pt x="57" y="0"/>
                </a:lnTo>
                <a:close/>
                <a:moveTo>
                  <a:pt x="333" y="234"/>
                </a:moveTo>
                <a:cubicBezTo>
                  <a:pt x="175" y="335"/>
                  <a:pt x="175" y="335"/>
                  <a:pt x="175" y="335"/>
                </a:cubicBezTo>
                <a:cubicBezTo>
                  <a:pt x="175" y="140"/>
                  <a:pt x="175" y="140"/>
                  <a:pt x="175" y="140"/>
                </a:cubicBezTo>
                <a:cubicBezTo>
                  <a:pt x="333" y="39"/>
                  <a:pt x="333" y="39"/>
                  <a:pt x="333" y="39"/>
                </a:cubicBezTo>
                <a:lnTo>
                  <a:pt x="333" y="234"/>
                </a:lnTo>
                <a:close/>
                <a:moveTo>
                  <a:pt x="0" y="234"/>
                </a:moveTo>
                <a:cubicBezTo>
                  <a:pt x="158" y="335"/>
                  <a:pt x="158" y="335"/>
                  <a:pt x="158" y="335"/>
                </a:cubicBezTo>
                <a:cubicBezTo>
                  <a:pt x="158" y="140"/>
                  <a:pt x="158" y="140"/>
                  <a:pt x="158" y="140"/>
                </a:cubicBezTo>
                <a:cubicBezTo>
                  <a:pt x="0" y="39"/>
                  <a:pt x="0" y="39"/>
                  <a:pt x="0" y="39"/>
                </a:cubicBezTo>
                <a:lnTo>
                  <a:pt x="0" y="234"/>
                </a:ln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4">
            <a:extLst>
              <a:ext uri="{FF2B5EF4-FFF2-40B4-BE49-F238E27FC236}">
                <a16:creationId xmlns:a16="http://schemas.microsoft.com/office/drawing/2014/main" id="{B88CDCF4-D633-4A80-B240-7EB93AA43FE4}"/>
              </a:ext>
            </a:extLst>
          </p:cNvPr>
          <p:cNvSpPr>
            <a:spLocks noEditPoints="1"/>
          </p:cNvSpPr>
          <p:nvPr userDrawn="1"/>
        </p:nvSpPr>
        <p:spPr bwMode="auto">
          <a:xfrm>
            <a:off x="0" y="-148687"/>
            <a:ext cx="17663813" cy="3394153"/>
          </a:xfrm>
          <a:custGeom>
            <a:avLst/>
            <a:gdLst>
              <a:gd name="T0" fmla="*/ 0 w 5964"/>
              <a:gd name="T1" fmla="*/ 0 h 1146"/>
              <a:gd name="T2" fmla="*/ 0 w 5964"/>
              <a:gd name="T3" fmla="*/ 639 h 1146"/>
              <a:gd name="T4" fmla="*/ 797 w 5964"/>
              <a:gd name="T5" fmla="*/ 1146 h 1146"/>
              <a:gd name="T6" fmla="*/ 797 w 5964"/>
              <a:gd name="T7" fmla="*/ 123 h 1146"/>
              <a:gd name="T8" fmla="*/ 604 w 5964"/>
              <a:gd name="T9" fmla="*/ 0 h 1146"/>
              <a:gd name="T10" fmla="*/ 0 w 5964"/>
              <a:gd name="T11" fmla="*/ 0 h 1146"/>
              <a:gd name="T12" fmla="*/ 5325 w 5964"/>
              <a:gd name="T13" fmla="*/ 0 h 1146"/>
              <a:gd name="T14" fmla="*/ 5132 w 5964"/>
              <a:gd name="T15" fmla="*/ 123 h 1146"/>
              <a:gd name="T16" fmla="*/ 5132 w 5964"/>
              <a:gd name="T17" fmla="*/ 1146 h 1146"/>
              <a:gd name="T18" fmla="*/ 5964 w 5964"/>
              <a:gd name="T19" fmla="*/ 621 h 1146"/>
              <a:gd name="T20" fmla="*/ 5964 w 5964"/>
              <a:gd name="T21" fmla="*/ 0 h 1146"/>
              <a:gd name="T22" fmla="*/ 5325 w 5964"/>
              <a:gd name="T2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4" h="1146">
                <a:moveTo>
                  <a:pt x="0" y="0"/>
                </a:moveTo>
                <a:lnTo>
                  <a:pt x="0" y="639"/>
                </a:lnTo>
                <a:lnTo>
                  <a:pt x="797" y="1146"/>
                </a:lnTo>
                <a:lnTo>
                  <a:pt x="797" y="123"/>
                </a:lnTo>
                <a:lnTo>
                  <a:pt x="604" y="0"/>
                </a:lnTo>
                <a:lnTo>
                  <a:pt x="0" y="0"/>
                </a:lnTo>
                <a:close/>
                <a:moveTo>
                  <a:pt x="5325" y="0"/>
                </a:moveTo>
                <a:lnTo>
                  <a:pt x="5132" y="123"/>
                </a:lnTo>
                <a:lnTo>
                  <a:pt x="5132" y="1146"/>
                </a:lnTo>
                <a:lnTo>
                  <a:pt x="5964" y="621"/>
                </a:lnTo>
                <a:lnTo>
                  <a:pt x="5964" y="0"/>
                </a:lnTo>
                <a:lnTo>
                  <a:pt x="5325" y="0"/>
                </a:lnTo>
                <a:close/>
              </a:path>
            </a:pathLst>
          </a:custGeom>
          <a:solidFill>
            <a:srgbClr val="AFB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120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3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63" presetClass="path" presetSubtype="0" decel="100000" fill="hold" nodeType="withEffect">
                                  <p:stCondLst>
                                    <p:cond delay="500"/>
                                  </p:stCondLst>
                                  <p:childTnLst>
                                    <p:animMotion origin="layout" path="M -0.01471 2.96296E-6 L -0.00019 2.96296E-6 " pathEditMode="relative" rAng="0" ptsTypes="AA">
                                      <p:cBhvr>
                                        <p:cTn id="17" dur="1000" fill="hold"/>
                                        <p:tgtEl>
                                          <p:spTgt spid="18"/>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message with photo">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A764DCD-D6C9-4972-824B-D0D5FEE51AA4}"/>
              </a:ext>
            </a:extLst>
          </p:cNvPr>
          <p:cNvSpPr>
            <a:spLocks noGrp="1"/>
          </p:cNvSpPr>
          <p:nvPr>
            <p:ph type="pic" sz="quarter" idx="18"/>
          </p:nvPr>
        </p:nvSpPr>
        <p:spPr>
          <a:xfrm>
            <a:off x="10069362" y="-591553"/>
            <a:ext cx="19752293" cy="11258024"/>
          </a:xfrm>
          <a:custGeom>
            <a:avLst/>
            <a:gdLst>
              <a:gd name="connsiteX0" fmla="*/ 4740437 w 19752293"/>
              <a:gd name="connsiteY0" fmla="*/ 0 h 11258024"/>
              <a:gd name="connsiteX1" fmla="*/ 19752293 w 19752293"/>
              <a:gd name="connsiteY1" fmla="*/ 8367456 h 11258024"/>
              <a:gd name="connsiteX2" fmla="*/ 15011857 w 19752293"/>
              <a:gd name="connsiteY2" fmla="*/ 11258024 h 11258024"/>
              <a:gd name="connsiteX3" fmla="*/ 0 w 19752293"/>
              <a:gd name="connsiteY3" fmla="*/ 2890569 h 11258024"/>
            </a:gdLst>
            <a:ahLst/>
            <a:cxnLst>
              <a:cxn ang="0">
                <a:pos x="connsiteX0" y="connsiteY0"/>
              </a:cxn>
              <a:cxn ang="0">
                <a:pos x="connsiteX1" y="connsiteY1"/>
              </a:cxn>
              <a:cxn ang="0">
                <a:pos x="connsiteX2" y="connsiteY2"/>
              </a:cxn>
              <a:cxn ang="0">
                <a:pos x="connsiteX3" y="connsiteY3"/>
              </a:cxn>
            </a:cxnLst>
            <a:rect l="l" t="t" r="r" b="b"/>
            <a:pathLst>
              <a:path w="19752293" h="11258024">
                <a:moveTo>
                  <a:pt x="4740437" y="0"/>
                </a:moveTo>
                <a:lnTo>
                  <a:pt x="19752293" y="8367456"/>
                </a:lnTo>
                <a:lnTo>
                  <a:pt x="15011857" y="11258024"/>
                </a:lnTo>
                <a:lnTo>
                  <a:pt x="0" y="2890569"/>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2" name="Picture Placeholder 21">
            <a:extLst>
              <a:ext uri="{FF2B5EF4-FFF2-40B4-BE49-F238E27FC236}">
                <a16:creationId xmlns:a16="http://schemas.microsoft.com/office/drawing/2014/main" id="{2F6761C3-F330-4652-B731-0AC518E0C2B2}"/>
              </a:ext>
            </a:extLst>
          </p:cNvPr>
          <p:cNvSpPr>
            <a:spLocks noGrp="1"/>
          </p:cNvSpPr>
          <p:nvPr>
            <p:ph type="pic" sz="quarter" idx="17"/>
          </p:nvPr>
        </p:nvSpPr>
        <p:spPr>
          <a:xfrm>
            <a:off x="10045040" y="2706625"/>
            <a:ext cx="4832805" cy="10661903"/>
          </a:xfrm>
          <a:custGeom>
            <a:avLst/>
            <a:gdLst>
              <a:gd name="connsiteX0" fmla="*/ 0 w 4832804"/>
              <a:gd name="connsiteY0" fmla="*/ 0 h 10661904"/>
              <a:gd name="connsiteX1" fmla="*/ 4832804 w 4832804"/>
              <a:gd name="connsiteY1" fmla="*/ 2733337 h 10661904"/>
              <a:gd name="connsiteX2" fmla="*/ 4832804 w 4832804"/>
              <a:gd name="connsiteY2" fmla="*/ 10661904 h 10661904"/>
              <a:gd name="connsiteX3" fmla="*/ 0 w 4832804"/>
              <a:gd name="connsiteY3" fmla="*/ 7928568 h 10661904"/>
            </a:gdLst>
            <a:ahLst/>
            <a:cxnLst>
              <a:cxn ang="0">
                <a:pos x="connsiteX0" y="connsiteY0"/>
              </a:cxn>
              <a:cxn ang="0">
                <a:pos x="connsiteX1" y="connsiteY1"/>
              </a:cxn>
              <a:cxn ang="0">
                <a:pos x="connsiteX2" y="connsiteY2"/>
              </a:cxn>
              <a:cxn ang="0">
                <a:pos x="connsiteX3" y="connsiteY3"/>
              </a:cxn>
            </a:cxnLst>
            <a:rect l="l" t="t" r="r" b="b"/>
            <a:pathLst>
              <a:path w="4832804" h="10661904">
                <a:moveTo>
                  <a:pt x="0" y="0"/>
                </a:moveTo>
                <a:lnTo>
                  <a:pt x="4832804" y="2733337"/>
                </a:lnTo>
                <a:lnTo>
                  <a:pt x="4832804" y="10661904"/>
                </a:lnTo>
                <a:lnTo>
                  <a:pt x="0" y="7928568"/>
                </a:lnTo>
                <a:close/>
              </a:path>
            </a:pathLst>
          </a:custGeom>
          <a:solidFill>
            <a:schemeClr val="bg1">
              <a:lumMod val="95000"/>
            </a:schemeClr>
          </a:solidFill>
          <a:effectLst/>
        </p:spPr>
        <p:txBody>
          <a:bodyPr vert="horz" lIns="182843" tIns="91422" rIns="182843" bIns="91422" rtlCol="0">
            <a:normAutofit/>
          </a:bodyPr>
          <a:lstStyle>
            <a:lvl1pPr>
              <a:defRPr lang="en-US" sz="2600" dirty="0">
                <a:ln>
                  <a:noFill/>
                </a:ln>
                <a:latin typeface="Arial" panose="020B0604020202020204" pitchFamily="34" charset="0"/>
              </a:defRPr>
            </a:lvl1pPr>
          </a:lstStyle>
          <a:p>
            <a:pPr marL="0" lvl="0" indent="0">
              <a:buNone/>
            </a:pPr>
            <a:r>
              <a:rPr lang="en-US" dirty="0" smtClean="0"/>
              <a:t>Click icon to add picture</a:t>
            </a:r>
            <a:endParaRPr lang="en-US" dirty="0"/>
          </a:p>
        </p:txBody>
      </p:sp>
      <p:sp>
        <p:nvSpPr>
          <p:cNvPr id="28" name="Text Placeholder 2">
            <a:extLst>
              <a:ext uri="{FF2B5EF4-FFF2-40B4-BE49-F238E27FC236}">
                <a16:creationId xmlns:a16="http://schemas.microsoft.com/office/drawing/2014/main" id="{28F69F49-8E3F-43E9-B0DA-1CCF72A84BB5}"/>
              </a:ext>
            </a:extLst>
          </p:cNvPr>
          <p:cNvSpPr>
            <a:spLocks noGrp="1"/>
          </p:cNvSpPr>
          <p:nvPr>
            <p:ph type="body" sz="quarter" idx="10" hasCustomPrompt="1"/>
          </p:nvPr>
        </p:nvSpPr>
        <p:spPr>
          <a:xfrm>
            <a:off x="1249151" y="4115464"/>
            <a:ext cx="8161020" cy="3018473"/>
          </a:xfrm>
        </p:spPr>
        <p:txBody>
          <a:bodyPr anchor="b">
            <a:noAutofit/>
          </a:bodyPr>
          <a:lstStyle>
            <a:lvl1pPr marL="0" indent="0" algn="l" defTabSz="1828340" rtl="0" eaLnBrk="1" latinLnBrk="0" hangingPunct="1">
              <a:lnSpc>
                <a:spcPct val="100000"/>
              </a:lnSpc>
              <a:spcBef>
                <a:spcPts val="0"/>
              </a:spcBef>
              <a:buNone/>
              <a:defRPr lang="en-GB" sz="8000" b="1" kern="1200" dirty="0">
                <a:solidFill>
                  <a:schemeClr val="tx2"/>
                </a:solidFill>
                <a:latin typeface="Arial" panose="020B0604020202020204" pitchFamily="34" charset="0"/>
                <a:ea typeface="League Spartan" charset="0"/>
                <a:cs typeface="Arial" panose="020B0604020202020204" pitchFamily="34" charset="0"/>
              </a:defRPr>
            </a:lvl1pPr>
          </a:lstStyle>
          <a:p>
            <a:pPr lvl="0"/>
            <a:r>
              <a:rPr lang="en-US" dirty="0"/>
              <a:t>Key message goes here</a:t>
            </a:r>
            <a:endParaRPr lang="en-GB" dirty="0"/>
          </a:p>
        </p:txBody>
      </p:sp>
      <p:sp>
        <p:nvSpPr>
          <p:cNvPr id="29" name="Text Placeholder 12">
            <a:extLst>
              <a:ext uri="{FF2B5EF4-FFF2-40B4-BE49-F238E27FC236}">
                <a16:creationId xmlns:a16="http://schemas.microsoft.com/office/drawing/2014/main" id="{F4FA9FE3-1FE6-43B0-89F8-4A597F3653EB}"/>
              </a:ext>
            </a:extLst>
          </p:cNvPr>
          <p:cNvSpPr>
            <a:spLocks noGrp="1"/>
          </p:cNvSpPr>
          <p:nvPr>
            <p:ph type="body" sz="quarter" idx="11" hasCustomPrompt="1"/>
          </p:nvPr>
        </p:nvSpPr>
        <p:spPr>
          <a:xfrm>
            <a:off x="1225551" y="7479616"/>
            <a:ext cx="8185150" cy="862012"/>
          </a:xfrm>
        </p:spPr>
        <p:txBody>
          <a:bodyPr/>
          <a:lstStyle>
            <a:lvl1pPr marL="0" indent="0" algn="l" defTabSz="1828340" rtl="0" eaLnBrk="1" latinLnBrk="0" hangingPunct="1">
              <a:buNone/>
              <a:defRPr lang="en-US" sz="3201" i="1" kern="1200" dirty="0" smtClean="0">
                <a:solidFill>
                  <a:schemeClr val="accent1"/>
                </a:solidFill>
                <a:latin typeface="Cambria" panose="02040503050406030204" pitchFamily="18" charset="0"/>
                <a:ea typeface="Open Sans" charset="0"/>
                <a:cs typeface="Arial" panose="020B0604020202020204" pitchFamily="34" charset="0"/>
              </a:defRPr>
            </a:lvl1pPr>
          </a:lstStyle>
          <a:p>
            <a:pPr lvl="0"/>
            <a:r>
              <a:rPr lang="en-US" dirty="0"/>
              <a:t>Insert text here</a:t>
            </a:r>
            <a:endParaRPr lang="en-GB" dirty="0"/>
          </a:p>
        </p:txBody>
      </p:sp>
      <p:sp>
        <p:nvSpPr>
          <p:cNvPr id="30" name="Text Placeholder 14">
            <a:extLst>
              <a:ext uri="{FF2B5EF4-FFF2-40B4-BE49-F238E27FC236}">
                <a16:creationId xmlns:a16="http://schemas.microsoft.com/office/drawing/2014/main" id="{8A3FAC50-832B-4F83-ADF8-F11A588A34B6}"/>
              </a:ext>
            </a:extLst>
          </p:cNvPr>
          <p:cNvSpPr>
            <a:spLocks noGrp="1"/>
          </p:cNvSpPr>
          <p:nvPr>
            <p:ph type="body" sz="quarter" idx="12" hasCustomPrompt="1"/>
          </p:nvPr>
        </p:nvSpPr>
        <p:spPr>
          <a:xfrm>
            <a:off x="1225552" y="8387349"/>
            <a:ext cx="8185150" cy="2925764"/>
          </a:xfrm>
        </p:spPr>
        <p:txBody>
          <a:bodyPr>
            <a:normAutofit/>
          </a:bodyPr>
          <a:lstStyle>
            <a:lvl1pPr marL="0" indent="0">
              <a:buNone/>
              <a:defRPr lang="en-US" sz="2400" kern="1200" dirty="0" smtClean="0">
                <a:solidFill>
                  <a:schemeClr val="tx1"/>
                </a:solidFill>
                <a:latin typeface="Arial" panose="020B0604020202020204" pitchFamily="34" charset="0"/>
                <a:ea typeface="Open Sans" charset="0"/>
                <a:cs typeface="Arial" panose="020B0604020202020204" pitchFamily="34" charset="0"/>
              </a:defRPr>
            </a:lvl1pPr>
          </a:lstStyle>
          <a:p>
            <a:pPr lvl="0"/>
            <a:r>
              <a:rPr lang="en-US" dirty="0"/>
              <a:t>Insert text here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9742" y="12448342"/>
            <a:ext cx="3038998" cy="761715"/>
          </a:xfrm>
          <a:prstGeom prst="rect">
            <a:avLst/>
          </a:prstGeom>
        </p:spPr>
      </p:pic>
    </p:spTree>
    <p:extLst>
      <p:ext uri="{BB962C8B-B14F-4D97-AF65-F5344CB8AC3E}">
        <p14:creationId xmlns:p14="http://schemas.microsoft.com/office/powerpoint/2010/main" val="10572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par>
                                <p:cTn id="16" presetID="63" presetClass="path" presetSubtype="0" decel="100000" fill="hold" grpId="1" nodeType="withEffect">
                                  <p:stCondLst>
                                    <p:cond delay="250"/>
                                  </p:stCondLst>
                                  <p:childTnLst>
                                    <p:animMotion origin="layout" path="M -0.01471 2.96296E-6 L -0.00019 2.96296E-6 " pathEditMode="relative" rAng="0" ptsTypes="AA">
                                      <p:cBhvr>
                                        <p:cTn id="17" dur="1000" fill="hold"/>
                                        <p:tgtEl>
                                          <p:spTgt spid="28">
                                            <p:txEl>
                                              <p:pRg st="0" end="0"/>
                                            </p:txEl>
                                          </p:spTgt>
                                        </p:tgtEl>
                                        <p:attrNameLst>
                                          <p:attrName>ppt_x</p:attrName>
                                          <p:attrName>ppt_y</p:attrName>
                                        </p:attrNameLst>
                                      </p:cBhvr>
                                      <p:rCtr x="723" y="0"/>
                                    </p:animMotion>
                                  </p:childTnLst>
                                </p:cTn>
                              </p:par>
                              <p:par>
                                <p:cTn id="18" presetID="10" presetClass="entr" presetSubtype="0" fill="hold" grpId="0" nodeType="withEffect">
                                  <p:stCondLst>
                                    <p:cond delay="25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childTnLst>
                                </p:cTn>
                              </p:par>
                              <p:par>
                                <p:cTn id="21" presetID="63" presetClass="path" presetSubtype="0" decel="100000" fill="hold" grpId="1" nodeType="withEffect">
                                  <p:stCondLst>
                                    <p:cond delay="250"/>
                                  </p:stCondLst>
                                  <p:childTnLst>
                                    <p:animMotion origin="layout" path="M -0.01471 -4.81481E-6 L -0.00019 -4.81481E-6 " pathEditMode="relative" rAng="0" ptsTypes="AA">
                                      <p:cBhvr>
                                        <p:cTn id="22" dur="1000" fill="hold"/>
                                        <p:tgtEl>
                                          <p:spTgt spid="29">
                                            <p:txEl>
                                              <p:pRg st="0" end="0"/>
                                            </p:txEl>
                                          </p:spTgt>
                                        </p:tgtEl>
                                        <p:attrNameLst>
                                          <p:attrName>ppt_x</p:attrName>
                                          <p:attrName>ppt_y</p:attrName>
                                        </p:attrNameLst>
                                      </p:cBhvr>
                                      <p:rCtr x="723" y="0"/>
                                    </p:animMotion>
                                  </p:childTnLst>
                                </p:cTn>
                              </p:par>
                              <p:par>
                                <p:cTn id="23" presetID="10" presetClass="entr" presetSubtype="0" fill="hold" grpId="0" nodeType="withEffect">
                                  <p:stCondLst>
                                    <p:cond delay="25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1000"/>
                                        <p:tgtEl>
                                          <p:spTgt spid="30">
                                            <p:txEl>
                                              <p:pRg st="0" end="0"/>
                                            </p:txEl>
                                          </p:spTgt>
                                        </p:tgtEl>
                                      </p:cBhvr>
                                    </p:animEffect>
                                  </p:childTnLst>
                                </p:cTn>
                              </p:par>
                              <p:par>
                                <p:cTn id="26" presetID="63" presetClass="path" presetSubtype="0" decel="100000" fill="hold" grpId="1" nodeType="withEffect">
                                  <p:stCondLst>
                                    <p:cond delay="250"/>
                                  </p:stCondLst>
                                  <p:childTnLst>
                                    <p:animMotion origin="layout" path="M -0.01471 -4.81481E-6 L -0.00019 -4.81481E-6 " pathEditMode="relative" rAng="0" ptsTypes="AA">
                                      <p:cBhvr>
                                        <p:cTn id="27" dur="1000" fill="hold"/>
                                        <p:tgtEl>
                                          <p:spTgt spid="30">
                                            <p:txEl>
                                              <p:pRg st="0" end="0"/>
                                            </p:txEl>
                                          </p:spTgt>
                                        </p:tgtEl>
                                        <p:attrNameLst>
                                          <p:attrName>ppt_x</p:attrName>
                                          <p:attrName>ppt_y</p:attrName>
                                        </p:attrNameLst>
                                      </p:cBhvr>
                                      <p:rCtr x="7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28" grpId="1" build="p">
        <p:tmplLst>
          <p:tmpl lvl="1">
            <p:tnLst>
              <p:par>
                <p:cTn presetID="63" presetClass="path" presetSubtype="0" decel="100000" fill="hold" nodeType="withEffect">
                  <p:stCondLst>
                    <p:cond delay="250"/>
                  </p:stCondLst>
                  <p:childTnLst>
                    <p:animMotion origin="layout" path="M -0.01471 2.96296E-6 L -0.00019 2.96296E-6 " pathEditMode="relative" rAng="0" ptsTypes="AA">
                      <p:cBhvr>
                        <p:cTn dur="1000" fill="hold"/>
                        <p:tgtEl>
                          <p:spTgt spid="28"/>
                        </p:tgtEl>
                        <p:attrNameLst>
                          <p:attrName>ppt_x</p:attrName>
                          <p:attrName>ppt_y</p:attrName>
                        </p:attrNameLst>
                      </p:cBhvr>
                      <p:rCtr x="723" y="0"/>
                    </p:animMotion>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29"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29"/>
                        </p:tgtEl>
                        <p:attrNameLst>
                          <p:attrName>ppt_x</p:attrName>
                          <p:attrName>ppt_y</p:attrName>
                        </p:attrNameLst>
                      </p:cBhvr>
                      <p:rCtr x="723" y="0"/>
                    </p:animMotion>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P spid="30" grpId="1" build="p">
        <p:tmplLst>
          <p:tmpl lvl="1">
            <p:tnLst>
              <p:par>
                <p:cTn presetID="63" presetClass="path" presetSubtype="0" decel="100000" fill="hold" nodeType="withEffect">
                  <p:stCondLst>
                    <p:cond delay="250"/>
                  </p:stCondLst>
                  <p:childTnLst>
                    <p:animMotion origin="layout" path="M -0.01471 -4.81481E-6 L -0.00019 -4.81481E-6 " pathEditMode="relative" rAng="0" ptsTypes="AA">
                      <p:cBhvr>
                        <p:cTn dur="1000" fill="hold"/>
                        <p:tgtEl>
                          <p:spTgt spid="30"/>
                        </p:tgtEl>
                        <p:attrNameLst>
                          <p:attrName>ppt_x</p:attrName>
                          <p:attrName>ppt_y</p:attrName>
                        </p:attrNameLst>
                      </p:cBhvr>
                      <p:rCtr x="723" y="0"/>
                    </p:animMotion>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0" y="730259"/>
            <a:ext cx="22847792" cy="2651126"/>
          </a:xfrm>
          <a:prstGeom prst="rect">
            <a:avLst/>
          </a:prstGeom>
        </p:spPr>
        <p:txBody>
          <a:bodyPr vert="horz" lIns="182843" tIns="91422" rIns="182843" bIns="9142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2950" y="3651249"/>
            <a:ext cx="22847792" cy="8702677"/>
          </a:xfrm>
          <a:prstGeom prst="rect">
            <a:avLst/>
          </a:prstGeom>
        </p:spPr>
        <p:txBody>
          <a:bodyPr vert="horz" lIns="182843" tIns="91422" rIns="182843" bIns="91422"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4">
            <a:extLst>
              <a:ext uri="{FF2B5EF4-FFF2-40B4-BE49-F238E27FC236}">
                <a16:creationId xmlns:a16="http://schemas.microsoft.com/office/drawing/2014/main" id="{D48CB127-CD24-487C-A586-B1EAA516799B}"/>
              </a:ext>
            </a:extLst>
          </p:cNvPr>
          <p:cNvGrpSpPr>
            <a:grpSpLocks noChangeAspect="1"/>
          </p:cNvGrpSpPr>
          <p:nvPr/>
        </p:nvGrpSpPr>
        <p:grpSpPr bwMode="auto">
          <a:xfrm>
            <a:off x="21624088" y="12645011"/>
            <a:ext cx="2304118" cy="671828"/>
            <a:chOff x="7446" y="2464"/>
            <a:chExt cx="6302" cy="1838"/>
          </a:xfrm>
          <a:solidFill>
            <a:schemeClr val="tx1"/>
          </a:solidFill>
        </p:grpSpPr>
        <p:sp>
          <p:nvSpPr>
            <p:cNvPr id="11" name="Freeform 5">
              <a:extLst>
                <a:ext uri="{FF2B5EF4-FFF2-40B4-BE49-F238E27FC236}">
                  <a16:creationId xmlns:a16="http://schemas.microsoft.com/office/drawing/2014/main" id="{0980C3AD-4445-470D-9FA9-95BF5772D0D8}"/>
                </a:ext>
              </a:extLst>
            </p:cNvPr>
            <p:cNvSpPr>
              <a:spLocks noEditPoints="1"/>
            </p:cNvSpPr>
            <p:nvPr/>
          </p:nvSpPr>
          <p:spPr bwMode="auto">
            <a:xfrm>
              <a:off x="12115" y="2902"/>
              <a:ext cx="275" cy="257"/>
            </a:xfrm>
            <a:custGeom>
              <a:avLst/>
              <a:gdLst>
                <a:gd name="T0" fmla="*/ 116 w 275"/>
                <a:gd name="T1" fmla="*/ 0 h 257"/>
                <a:gd name="T2" fmla="*/ 159 w 275"/>
                <a:gd name="T3" fmla="*/ 0 h 257"/>
                <a:gd name="T4" fmla="*/ 275 w 275"/>
                <a:gd name="T5" fmla="*/ 257 h 257"/>
                <a:gd name="T6" fmla="*/ 212 w 275"/>
                <a:gd name="T7" fmla="*/ 257 h 257"/>
                <a:gd name="T8" fmla="*/ 190 w 275"/>
                <a:gd name="T9" fmla="*/ 203 h 257"/>
                <a:gd name="T10" fmla="*/ 84 w 275"/>
                <a:gd name="T11" fmla="*/ 203 h 257"/>
                <a:gd name="T12" fmla="*/ 63 w 275"/>
                <a:gd name="T13" fmla="*/ 257 h 257"/>
                <a:gd name="T14" fmla="*/ 0 w 275"/>
                <a:gd name="T15" fmla="*/ 257 h 257"/>
                <a:gd name="T16" fmla="*/ 116 w 275"/>
                <a:gd name="T17" fmla="*/ 0 h 257"/>
                <a:gd name="T18" fmla="*/ 137 w 275"/>
                <a:gd name="T19" fmla="*/ 75 h 257"/>
                <a:gd name="T20" fmla="*/ 106 w 275"/>
                <a:gd name="T21" fmla="*/ 150 h 257"/>
                <a:gd name="T22" fmla="*/ 169 w 275"/>
                <a:gd name="T23" fmla="*/ 150 h 257"/>
                <a:gd name="T24" fmla="*/ 137 w 275"/>
                <a:gd name="T25" fmla="*/ 7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57">
                  <a:moveTo>
                    <a:pt x="116" y="0"/>
                  </a:moveTo>
                  <a:lnTo>
                    <a:pt x="159" y="0"/>
                  </a:lnTo>
                  <a:lnTo>
                    <a:pt x="275" y="257"/>
                  </a:lnTo>
                  <a:lnTo>
                    <a:pt x="212" y="257"/>
                  </a:lnTo>
                  <a:lnTo>
                    <a:pt x="190" y="203"/>
                  </a:lnTo>
                  <a:lnTo>
                    <a:pt x="84" y="203"/>
                  </a:lnTo>
                  <a:lnTo>
                    <a:pt x="63" y="257"/>
                  </a:lnTo>
                  <a:lnTo>
                    <a:pt x="0" y="257"/>
                  </a:lnTo>
                  <a:lnTo>
                    <a:pt x="116" y="0"/>
                  </a:lnTo>
                  <a:close/>
                  <a:moveTo>
                    <a:pt x="137" y="75"/>
                  </a:moveTo>
                  <a:lnTo>
                    <a:pt x="106" y="150"/>
                  </a:lnTo>
                  <a:lnTo>
                    <a:pt x="169" y="150"/>
                  </a:lnTo>
                  <a:lnTo>
                    <a:pt x="13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2" name="Freeform 6">
              <a:extLst>
                <a:ext uri="{FF2B5EF4-FFF2-40B4-BE49-F238E27FC236}">
                  <a16:creationId xmlns:a16="http://schemas.microsoft.com/office/drawing/2014/main" id="{932D4070-4424-4A30-97F4-89BDFCF83326}"/>
                </a:ext>
              </a:extLst>
            </p:cNvPr>
            <p:cNvSpPr>
              <a:spLocks/>
            </p:cNvSpPr>
            <p:nvPr/>
          </p:nvSpPr>
          <p:spPr bwMode="auto">
            <a:xfrm>
              <a:off x="12422" y="2902"/>
              <a:ext cx="244" cy="257"/>
            </a:xfrm>
            <a:custGeom>
              <a:avLst/>
              <a:gdLst>
                <a:gd name="T0" fmla="*/ 0 w 244"/>
                <a:gd name="T1" fmla="*/ 0 h 257"/>
                <a:gd name="T2" fmla="*/ 74 w 244"/>
                <a:gd name="T3" fmla="*/ 0 h 257"/>
                <a:gd name="T4" fmla="*/ 181 w 244"/>
                <a:gd name="T5" fmla="*/ 182 h 257"/>
                <a:gd name="T6" fmla="*/ 191 w 244"/>
                <a:gd name="T7" fmla="*/ 182 h 257"/>
                <a:gd name="T8" fmla="*/ 191 w 244"/>
                <a:gd name="T9" fmla="*/ 0 h 257"/>
                <a:gd name="T10" fmla="*/ 244 w 244"/>
                <a:gd name="T11" fmla="*/ 0 h 257"/>
                <a:gd name="T12" fmla="*/ 244 w 244"/>
                <a:gd name="T13" fmla="*/ 257 h 257"/>
                <a:gd name="T14" fmla="*/ 170 w 244"/>
                <a:gd name="T15" fmla="*/ 257 h 257"/>
                <a:gd name="T16" fmla="*/ 53 w 244"/>
                <a:gd name="T17" fmla="*/ 75 h 257"/>
                <a:gd name="T18" fmla="*/ 53 w 244"/>
                <a:gd name="T19" fmla="*/ 75 h 257"/>
                <a:gd name="T20" fmla="*/ 53 w 244"/>
                <a:gd name="T21" fmla="*/ 257 h 257"/>
                <a:gd name="T22" fmla="*/ 0 w 244"/>
                <a:gd name="T23" fmla="*/ 257 h 257"/>
                <a:gd name="T24" fmla="*/ 0 w 244"/>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57">
                  <a:moveTo>
                    <a:pt x="0" y="0"/>
                  </a:moveTo>
                  <a:lnTo>
                    <a:pt x="74" y="0"/>
                  </a:lnTo>
                  <a:lnTo>
                    <a:pt x="181" y="182"/>
                  </a:lnTo>
                  <a:lnTo>
                    <a:pt x="191" y="182"/>
                  </a:lnTo>
                  <a:lnTo>
                    <a:pt x="191" y="0"/>
                  </a:lnTo>
                  <a:lnTo>
                    <a:pt x="244" y="0"/>
                  </a:lnTo>
                  <a:lnTo>
                    <a:pt x="244" y="257"/>
                  </a:lnTo>
                  <a:lnTo>
                    <a:pt x="170" y="257"/>
                  </a:lnTo>
                  <a:lnTo>
                    <a:pt x="53" y="75"/>
                  </a:lnTo>
                  <a:lnTo>
                    <a:pt x="53" y="75"/>
                  </a:lnTo>
                  <a:lnTo>
                    <a:pt x="53" y="257"/>
                  </a:lnTo>
                  <a:lnTo>
                    <a:pt x="0" y="25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3" name="Freeform 7">
              <a:extLst>
                <a:ext uri="{FF2B5EF4-FFF2-40B4-BE49-F238E27FC236}">
                  <a16:creationId xmlns:a16="http://schemas.microsoft.com/office/drawing/2014/main" id="{A2B0029B-42B1-4EF8-8454-A03AB47AABA1}"/>
                </a:ext>
              </a:extLst>
            </p:cNvPr>
            <p:cNvSpPr>
              <a:spLocks noEditPoints="1"/>
            </p:cNvSpPr>
            <p:nvPr/>
          </p:nvSpPr>
          <p:spPr bwMode="auto">
            <a:xfrm>
              <a:off x="12719" y="2902"/>
              <a:ext cx="244" cy="257"/>
            </a:xfrm>
            <a:custGeom>
              <a:avLst/>
              <a:gdLst>
                <a:gd name="T0" fmla="*/ 0 w 23"/>
                <a:gd name="T1" fmla="*/ 0 h 24"/>
                <a:gd name="T2" fmla="*/ 8 w 23"/>
                <a:gd name="T3" fmla="*/ 0 h 24"/>
                <a:gd name="T4" fmla="*/ 23 w 23"/>
                <a:gd name="T5" fmla="*/ 12 h 24"/>
                <a:gd name="T6" fmla="*/ 9 w 23"/>
                <a:gd name="T7" fmla="*/ 24 h 24"/>
                <a:gd name="T8" fmla="*/ 0 w 23"/>
                <a:gd name="T9" fmla="*/ 24 h 24"/>
                <a:gd name="T10" fmla="*/ 0 w 23"/>
                <a:gd name="T11" fmla="*/ 0 h 24"/>
                <a:gd name="T12" fmla="*/ 5 w 23"/>
                <a:gd name="T13" fmla="*/ 19 h 24"/>
                <a:gd name="T14" fmla="*/ 8 w 23"/>
                <a:gd name="T15" fmla="*/ 19 h 24"/>
                <a:gd name="T16" fmla="*/ 17 w 23"/>
                <a:gd name="T17" fmla="*/ 12 h 24"/>
                <a:gd name="T18" fmla="*/ 9 w 23"/>
                <a:gd name="T19" fmla="*/ 5 h 24"/>
                <a:gd name="T20" fmla="*/ 5 w 23"/>
                <a:gd name="T21" fmla="*/ 5 h 24"/>
                <a:gd name="T22" fmla="*/ 5 w 23"/>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4">
                  <a:moveTo>
                    <a:pt x="0" y="0"/>
                  </a:moveTo>
                  <a:cubicBezTo>
                    <a:pt x="8" y="0"/>
                    <a:pt x="8" y="0"/>
                    <a:pt x="8" y="0"/>
                  </a:cubicBezTo>
                  <a:cubicBezTo>
                    <a:pt x="16" y="0"/>
                    <a:pt x="23" y="3"/>
                    <a:pt x="23" y="12"/>
                  </a:cubicBezTo>
                  <a:cubicBezTo>
                    <a:pt x="23" y="20"/>
                    <a:pt x="16" y="24"/>
                    <a:pt x="9" y="24"/>
                  </a:cubicBezTo>
                  <a:cubicBezTo>
                    <a:pt x="0" y="24"/>
                    <a:pt x="0" y="24"/>
                    <a:pt x="0" y="24"/>
                  </a:cubicBezTo>
                  <a:lnTo>
                    <a:pt x="0" y="0"/>
                  </a:lnTo>
                  <a:close/>
                  <a:moveTo>
                    <a:pt x="5" y="19"/>
                  </a:moveTo>
                  <a:cubicBezTo>
                    <a:pt x="8" y="19"/>
                    <a:pt x="8" y="19"/>
                    <a:pt x="8" y="19"/>
                  </a:cubicBezTo>
                  <a:cubicBezTo>
                    <a:pt x="13" y="19"/>
                    <a:pt x="17" y="17"/>
                    <a:pt x="17" y="12"/>
                  </a:cubicBezTo>
                  <a:cubicBezTo>
                    <a:pt x="17" y="7"/>
                    <a:pt x="13" y="5"/>
                    <a:pt x="9" y="5"/>
                  </a:cubicBezTo>
                  <a:cubicBezTo>
                    <a:pt x="5" y="5"/>
                    <a:pt x="5" y="5"/>
                    <a:pt x="5" y="5"/>
                  </a:cubicBezTo>
                  <a:lnTo>
                    <a:pt x="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4" name="Freeform 8">
              <a:extLst>
                <a:ext uri="{FF2B5EF4-FFF2-40B4-BE49-F238E27FC236}">
                  <a16:creationId xmlns:a16="http://schemas.microsoft.com/office/drawing/2014/main" id="{DD3A87F7-B903-4194-A0AA-FF63F76AD340}"/>
                </a:ext>
              </a:extLst>
            </p:cNvPr>
            <p:cNvSpPr>
              <a:spLocks/>
            </p:cNvSpPr>
            <p:nvPr/>
          </p:nvSpPr>
          <p:spPr bwMode="auto">
            <a:xfrm>
              <a:off x="9303" y="2507"/>
              <a:ext cx="732" cy="684"/>
            </a:xfrm>
            <a:custGeom>
              <a:avLst/>
              <a:gdLst>
                <a:gd name="T0" fmla="*/ 59 w 69"/>
                <a:gd name="T1" fmla="*/ 61 h 64"/>
                <a:gd name="T2" fmla="*/ 56 w 69"/>
                <a:gd name="T3" fmla="*/ 32 h 64"/>
                <a:gd name="T4" fmla="*/ 56 w 69"/>
                <a:gd name="T5" fmla="*/ 28 h 64"/>
                <a:gd name="T6" fmla="*/ 54 w 69"/>
                <a:gd name="T7" fmla="*/ 32 h 64"/>
                <a:gd name="T8" fmla="*/ 35 w 69"/>
                <a:gd name="T9" fmla="*/ 64 h 64"/>
                <a:gd name="T10" fmla="*/ 15 w 69"/>
                <a:gd name="T11" fmla="*/ 32 h 64"/>
                <a:gd name="T12" fmla="*/ 14 w 69"/>
                <a:gd name="T13" fmla="*/ 28 h 64"/>
                <a:gd name="T14" fmla="*/ 14 w 69"/>
                <a:gd name="T15" fmla="*/ 32 h 64"/>
                <a:gd name="T16" fmla="*/ 11 w 69"/>
                <a:gd name="T17" fmla="*/ 61 h 64"/>
                <a:gd name="T18" fmla="*/ 0 w 69"/>
                <a:gd name="T19" fmla="*/ 61 h 64"/>
                <a:gd name="T20" fmla="*/ 8 w 69"/>
                <a:gd name="T21" fmla="*/ 0 h 64"/>
                <a:gd name="T22" fmla="*/ 34 w 69"/>
                <a:gd name="T23" fmla="*/ 43 h 64"/>
                <a:gd name="T24" fmla="*/ 35 w 69"/>
                <a:gd name="T25" fmla="*/ 46 h 64"/>
                <a:gd name="T26" fmla="*/ 35 w 69"/>
                <a:gd name="T27" fmla="*/ 46 h 64"/>
                <a:gd name="T28" fmla="*/ 36 w 69"/>
                <a:gd name="T29" fmla="*/ 43 h 64"/>
                <a:gd name="T30" fmla="*/ 62 w 69"/>
                <a:gd name="T31" fmla="*/ 0 h 64"/>
                <a:gd name="T32" fmla="*/ 69 w 69"/>
                <a:gd name="T33" fmla="*/ 61 h 64"/>
                <a:gd name="T34" fmla="*/ 59 w 69"/>
                <a:gd name="T35"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4">
                  <a:moveTo>
                    <a:pt x="59" y="61"/>
                  </a:moveTo>
                  <a:cubicBezTo>
                    <a:pt x="56" y="32"/>
                    <a:pt x="56" y="32"/>
                    <a:pt x="56" y="32"/>
                  </a:cubicBezTo>
                  <a:cubicBezTo>
                    <a:pt x="56" y="30"/>
                    <a:pt x="55" y="29"/>
                    <a:pt x="56" y="28"/>
                  </a:cubicBezTo>
                  <a:cubicBezTo>
                    <a:pt x="55" y="29"/>
                    <a:pt x="55" y="30"/>
                    <a:pt x="54" y="32"/>
                  </a:cubicBezTo>
                  <a:cubicBezTo>
                    <a:pt x="35" y="64"/>
                    <a:pt x="35" y="64"/>
                    <a:pt x="35" y="64"/>
                  </a:cubicBezTo>
                  <a:cubicBezTo>
                    <a:pt x="15" y="32"/>
                    <a:pt x="15" y="32"/>
                    <a:pt x="15" y="32"/>
                  </a:cubicBezTo>
                  <a:cubicBezTo>
                    <a:pt x="15" y="30"/>
                    <a:pt x="14" y="29"/>
                    <a:pt x="14" y="28"/>
                  </a:cubicBezTo>
                  <a:cubicBezTo>
                    <a:pt x="14" y="29"/>
                    <a:pt x="14" y="30"/>
                    <a:pt x="14" y="32"/>
                  </a:cubicBezTo>
                  <a:cubicBezTo>
                    <a:pt x="11" y="61"/>
                    <a:pt x="11" y="61"/>
                    <a:pt x="11" y="61"/>
                  </a:cubicBezTo>
                  <a:cubicBezTo>
                    <a:pt x="0" y="61"/>
                    <a:pt x="0" y="61"/>
                    <a:pt x="0" y="61"/>
                  </a:cubicBezTo>
                  <a:cubicBezTo>
                    <a:pt x="8" y="0"/>
                    <a:pt x="8" y="0"/>
                    <a:pt x="8" y="0"/>
                  </a:cubicBezTo>
                  <a:cubicBezTo>
                    <a:pt x="34" y="43"/>
                    <a:pt x="34" y="43"/>
                    <a:pt x="34" y="43"/>
                  </a:cubicBezTo>
                  <a:cubicBezTo>
                    <a:pt x="34" y="44"/>
                    <a:pt x="34" y="45"/>
                    <a:pt x="35" y="46"/>
                  </a:cubicBezTo>
                  <a:cubicBezTo>
                    <a:pt x="35" y="46"/>
                    <a:pt x="35" y="46"/>
                    <a:pt x="35" y="46"/>
                  </a:cubicBezTo>
                  <a:cubicBezTo>
                    <a:pt x="35" y="45"/>
                    <a:pt x="35" y="44"/>
                    <a:pt x="36" y="43"/>
                  </a:cubicBezTo>
                  <a:cubicBezTo>
                    <a:pt x="62" y="0"/>
                    <a:pt x="62" y="0"/>
                    <a:pt x="62" y="0"/>
                  </a:cubicBezTo>
                  <a:cubicBezTo>
                    <a:pt x="69" y="61"/>
                    <a:pt x="69" y="61"/>
                    <a:pt x="69" y="61"/>
                  </a:cubicBezTo>
                  <a:lnTo>
                    <a:pt x="5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5" name="Freeform 9">
              <a:extLst>
                <a:ext uri="{FF2B5EF4-FFF2-40B4-BE49-F238E27FC236}">
                  <a16:creationId xmlns:a16="http://schemas.microsoft.com/office/drawing/2014/main" id="{5AD83EE2-8A38-43D7-ACF3-7C834E5B0BB0}"/>
                </a:ext>
              </a:extLst>
            </p:cNvPr>
            <p:cNvSpPr>
              <a:spLocks/>
            </p:cNvSpPr>
            <p:nvPr/>
          </p:nvSpPr>
          <p:spPr bwMode="auto">
            <a:xfrm>
              <a:off x="10035" y="2528"/>
              <a:ext cx="562" cy="631"/>
            </a:xfrm>
            <a:custGeom>
              <a:avLst/>
              <a:gdLst>
                <a:gd name="T0" fmla="*/ 21 w 53"/>
                <a:gd name="T1" fmla="*/ 59 h 59"/>
                <a:gd name="T2" fmla="*/ 21 w 53"/>
                <a:gd name="T3" fmla="*/ 35 h 59"/>
                <a:gd name="T4" fmla="*/ 0 w 53"/>
                <a:gd name="T5" fmla="*/ 0 h 59"/>
                <a:gd name="T6" fmla="*/ 11 w 53"/>
                <a:gd name="T7" fmla="*/ 0 h 59"/>
                <a:gd name="T8" fmla="*/ 26 w 53"/>
                <a:gd name="T9" fmla="*/ 25 h 59"/>
                <a:gd name="T10" fmla="*/ 26 w 53"/>
                <a:gd name="T11" fmla="*/ 27 h 59"/>
                <a:gd name="T12" fmla="*/ 27 w 53"/>
                <a:gd name="T13" fmla="*/ 25 h 59"/>
                <a:gd name="T14" fmla="*/ 42 w 53"/>
                <a:gd name="T15" fmla="*/ 0 h 59"/>
                <a:gd name="T16" fmla="*/ 53 w 53"/>
                <a:gd name="T17" fmla="*/ 0 h 59"/>
                <a:gd name="T18" fmla="*/ 31 w 53"/>
                <a:gd name="T19" fmla="*/ 35 h 59"/>
                <a:gd name="T20" fmla="*/ 31 w 53"/>
                <a:gd name="T21" fmla="*/ 59 h 59"/>
                <a:gd name="T22" fmla="*/ 21 w 53"/>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1" y="59"/>
                  </a:moveTo>
                  <a:cubicBezTo>
                    <a:pt x="21" y="35"/>
                    <a:pt x="21" y="35"/>
                    <a:pt x="21" y="35"/>
                  </a:cubicBezTo>
                  <a:cubicBezTo>
                    <a:pt x="0" y="0"/>
                    <a:pt x="0" y="0"/>
                    <a:pt x="0" y="0"/>
                  </a:cubicBezTo>
                  <a:cubicBezTo>
                    <a:pt x="11" y="0"/>
                    <a:pt x="11" y="0"/>
                    <a:pt x="11" y="0"/>
                  </a:cubicBezTo>
                  <a:cubicBezTo>
                    <a:pt x="26" y="25"/>
                    <a:pt x="26" y="25"/>
                    <a:pt x="26" y="25"/>
                  </a:cubicBezTo>
                  <a:cubicBezTo>
                    <a:pt x="26" y="26"/>
                    <a:pt x="26" y="26"/>
                    <a:pt x="26" y="27"/>
                  </a:cubicBezTo>
                  <a:cubicBezTo>
                    <a:pt x="26" y="26"/>
                    <a:pt x="27" y="26"/>
                    <a:pt x="27" y="25"/>
                  </a:cubicBezTo>
                  <a:cubicBezTo>
                    <a:pt x="42" y="0"/>
                    <a:pt x="42" y="0"/>
                    <a:pt x="42" y="0"/>
                  </a:cubicBezTo>
                  <a:cubicBezTo>
                    <a:pt x="53" y="0"/>
                    <a:pt x="53" y="0"/>
                    <a:pt x="53" y="0"/>
                  </a:cubicBezTo>
                  <a:cubicBezTo>
                    <a:pt x="31" y="35"/>
                    <a:pt x="31" y="35"/>
                    <a:pt x="31" y="35"/>
                  </a:cubicBezTo>
                  <a:cubicBezTo>
                    <a:pt x="31" y="59"/>
                    <a:pt x="31" y="59"/>
                    <a:pt x="31" y="59"/>
                  </a:cubicBezTo>
                  <a:lnTo>
                    <a:pt x="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6" name="Freeform 10">
              <a:extLst>
                <a:ext uri="{FF2B5EF4-FFF2-40B4-BE49-F238E27FC236}">
                  <a16:creationId xmlns:a16="http://schemas.microsoft.com/office/drawing/2014/main" id="{292A83E9-0217-4763-ADE2-40C288CC04C6}"/>
                </a:ext>
              </a:extLst>
            </p:cNvPr>
            <p:cNvSpPr>
              <a:spLocks/>
            </p:cNvSpPr>
            <p:nvPr/>
          </p:nvSpPr>
          <p:spPr bwMode="auto">
            <a:xfrm>
              <a:off x="10672" y="2528"/>
              <a:ext cx="392" cy="631"/>
            </a:xfrm>
            <a:custGeom>
              <a:avLst/>
              <a:gdLst>
                <a:gd name="T0" fmla="*/ 0 w 392"/>
                <a:gd name="T1" fmla="*/ 631 h 631"/>
                <a:gd name="T2" fmla="*/ 0 w 392"/>
                <a:gd name="T3" fmla="*/ 0 h 631"/>
                <a:gd name="T4" fmla="*/ 360 w 392"/>
                <a:gd name="T5" fmla="*/ 0 h 631"/>
                <a:gd name="T6" fmla="*/ 360 w 392"/>
                <a:gd name="T7" fmla="*/ 96 h 631"/>
                <a:gd name="T8" fmla="*/ 106 w 392"/>
                <a:gd name="T9" fmla="*/ 96 h 631"/>
                <a:gd name="T10" fmla="*/ 106 w 392"/>
                <a:gd name="T11" fmla="*/ 246 h 631"/>
                <a:gd name="T12" fmla="*/ 318 w 392"/>
                <a:gd name="T13" fmla="*/ 246 h 631"/>
                <a:gd name="T14" fmla="*/ 318 w 392"/>
                <a:gd name="T15" fmla="*/ 342 h 631"/>
                <a:gd name="T16" fmla="*/ 106 w 392"/>
                <a:gd name="T17" fmla="*/ 342 h 631"/>
                <a:gd name="T18" fmla="*/ 106 w 392"/>
                <a:gd name="T19" fmla="*/ 535 h 631"/>
                <a:gd name="T20" fmla="*/ 392 w 392"/>
                <a:gd name="T21" fmla="*/ 535 h 631"/>
                <a:gd name="T22" fmla="*/ 392 w 392"/>
                <a:gd name="T23" fmla="*/ 631 h 631"/>
                <a:gd name="T24" fmla="*/ 0 w 392"/>
                <a:gd name="T25"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631">
                  <a:moveTo>
                    <a:pt x="0" y="631"/>
                  </a:moveTo>
                  <a:lnTo>
                    <a:pt x="0" y="0"/>
                  </a:lnTo>
                  <a:lnTo>
                    <a:pt x="360" y="0"/>
                  </a:lnTo>
                  <a:lnTo>
                    <a:pt x="360" y="96"/>
                  </a:lnTo>
                  <a:lnTo>
                    <a:pt x="106" y="96"/>
                  </a:lnTo>
                  <a:lnTo>
                    <a:pt x="106" y="246"/>
                  </a:lnTo>
                  <a:lnTo>
                    <a:pt x="318" y="246"/>
                  </a:lnTo>
                  <a:lnTo>
                    <a:pt x="318" y="342"/>
                  </a:lnTo>
                  <a:lnTo>
                    <a:pt x="106" y="342"/>
                  </a:lnTo>
                  <a:lnTo>
                    <a:pt x="106" y="535"/>
                  </a:lnTo>
                  <a:lnTo>
                    <a:pt x="392" y="535"/>
                  </a:lnTo>
                  <a:lnTo>
                    <a:pt x="392"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7" name="Freeform 11">
              <a:extLst>
                <a:ext uri="{FF2B5EF4-FFF2-40B4-BE49-F238E27FC236}">
                  <a16:creationId xmlns:a16="http://schemas.microsoft.com/office/drawing/2014/main" id="{91A85CC8-5753-4FE1-8FB9-41E1EBDE77F8}"/>
                </a:ext>
              </a:extLst>
            </p:cNvPr>
            <p:cNvSpPr>
              <a:spLocks noEditPoints="1"/>
            </p:cNvSpPr>
            <p:nvPr/>
          </p:nvSpPr>
          <p:spPr bwMode="auto">
            <a:xfrm>
              <a:off x="11128" y="2528"/>
              <a:ext cx="488" cy="631"/>
            </a:xfrm>
            <a:custGeom>
              <a:avLst/>
              <a:gdLst>
                <a:gd name="T0" fmla="*/ 32 w 46"/>
                <a:gd name="T1" fmla="*/ 59 h 59"/>
                <a:gd name="T2" fmla="*/ 12 w 46"/>
                <a:gd name="T3" fmla="*/ 37 h 59"/>
                <a:gd name="T4" fmla="*/ 10 w 46"/>
                <a:gd name="T5" fmla="*/ 37 h 59"/>
                <a:gd name="T6" fmla="*/ 10 w 46"/>
                <a:gd name="T7" fmla="*/ 59 h 59"/>
                <a:gd name="T8" fmla="*/ 0 w 46"/>
                <a:gd name="T9" fmla="*/ 59 h 59"/>
                <a:gd name="T10" fmla="*/ 0 w 46"/>
                <a:gd name="T11" fmla="*/ 0 h 59"/>
                <a:gd name="T12" fmla="*/ 13 w 46"/>
                <a:gd name="T13" fmla="*/ 0 h 59"/>
                <a:gd name="T14" fmla="*/ 38 w 46"/>
                <a:gd name="T15" fmla="*/ 18 h 59"/>
                <a:gd name="T16" fmla="*/ 23 w 46"/>
                <a:gd name="T17" fmla="*/ 36 h 59"/>
                <a:gd name="T18" fmla="*/ 46 w 46"/>
                <a:gd name="T19" fmla="*/ 59 h 59"/>
                <a:gd name="T20" fmla="*/ 32 w 46"/>
                <a:gd name="T21" fmla="*/ 59 h 59"/>
                <a:gd name="T22" fmla="*/ 14 w 46"/>
                <a:gd name="T23" fmla="*/ 29 h 59"/>
                <a:gd name="T24" fmla="*/ 28 w 46"/>
                <a:gd name="T25" fmla="*/ 19 h 59"/>
                <a:gd name="T26" fmla="*/ 15 w 46"/>
                <a:gd name="T27" fmla="*/ 9 h 59"/>
                <a:gd name="T28" fmla="*/ 10 w 46"/>
                <a:gd name="T29" fmla="*/ 9 h 59"/>
                <a:gd name="T30" fmla="*/ 10 w 46"/>
                <a:gd name="T31" fmla="*/ 29 h 59"/>
                <a:gd name="T32" fmla="*/ 14 w 46"/>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32" y="59"/>
                  </a:moveTo>
                  <a:cubicBezTo>
                    <a:pt x="12" y="37"/>
                    <a:pt x="12" y="37"/>
                    <a:pt x="12" y="37"/>
                  </a:cubicBezTo>
                  <a:cubicBezTo>
                    <a:pt x="10" y="37"/>
                    <a:pt x="10" y="37"/>
                    <a:pt x="10" y="37"/>
                  </a:cubicBezTo>
                  <a:cubicBezTo>
                    <a:pt x="10" y="59"/>
                    <a:pt x="10" y="59"/>
                    <a:pt x="10" y="59"/>
                  </a:cubicBezTo>
                  <a:cubicBezTo>
                    <a:pt x="0" y="59"/>
                    <a:pt x="0" y="59"/>
                    <a:pt x="0" y="59"/>
                  </a:cubicBezTo>
                  <a:cubicBezTo>
                    <a:pt x="0" y="0"/>
                    <a:pt x="0" y="0"/>
                    <a:pt x="0" y="0"/>
                  </a:cubicBezTo>
                  <a:cubicBezTo>
                    <a:pt x="13" y="0"/>
                    <a:pt x="13" y="0"/>
                    <a:pt x="13" y="0"/>
                  </a:cubicBezTo>
                  <a:cubicBezTo>
                    <a:pt x="24" y="0"/>
                    <a:pt x="38" y="3"/>
                    <a:pt x="38" y="18"/>
                  </a:cubicBezTo>
                  <a:cubicBezTo>
                    <a:pt x="38" y="26"/>
                    <a:pt x="32" y="34"/>
                    <a:pt x="23" y="36"/>
                  </a:cubicBezTo>
                  <a:cubicBezTo>
                    <a:pt x="46" y="59"/>
                    <a:pt x="46" y="59"/>
                    <a:pt x="46" y="59"/>
                  </a:cubicBezTo>
                  <a:lnTo>
                    <a:pt x="32" y="59"/>
                  </a:lnTo>
                  <a:close/>
                  <a:moveTo>
                    <a:pt x="14" y="29"/>
                  </a:moveTo>
                  <a:cubicBezTo>
                    <a:pt x="23" y="29"/>
                    <a:pt x="28" y="24"/>
                    <a:pt x="28" y="19"/>
                  </a:cubicBezTo>
                  <a:cubicBezTo>
                    <a:pt x="28" y="13"/>
                    <a:pt x="24" y="9"/>
                    <a:pt x="15" y="9"/>
                  </a:cubicBezTo>
                  <a:cubicBezTo>
                    <a:pt x="10" y="9"/>
                    <a:pt x="10" y="9"/>
                    <a:pt x="10" y="9"/>
                  </a:cubicBezTo>
                  <a:cubicBezTo>
                    <a:pt x="10" y="29"/>
                    <a:pt x="10" y="29"/>
                    <a:pt x="10"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8" name="Freeform 12">
              <a:extLst>
                <a:ext uri="{FF2B5EF4-FFF2-40B4-BE49-F238E27FC236}">
                  <a16:creationId xmlns:a16="http://schemas.microsoft.com/office/drawing/2014/main" id="{224D576A-5F82-446A-AD0C-41FA2F3C03B6}"/>
                </a:ext>
              </a:extLst>
            </p:cNvPr>
            <p:cNvSpPr>
              <a:spLocks/>
            </p:cNvSpPr>
            <p:nvPr/>
          </p:nvSpPr>
          <p:spPr bwMode="auto">
            <a:xfrm>
              <a:off x="11605" y="2518"/>
              <a:ext cx="435" cy="662"/>
            </a:xfrm>
            <a:custGeom>
              <a:avLst/>
              <a:gdLst>
                <a:gd name="T0" fmla="*/ 5 w 41"/>
                <a:gd name="T1" fmla="*/ 46 h 62"/>
                <a:gd name="T2" fmla="*/ 20 w 41"/>
                <a:gd name="T3" fmla="*/ 52 h 62"/>
                <a:gd name="T4" fmla="*/ 30 w 41"/>
                <a:gd name="T5" fmla="*/ 45 h 62"/>
                <a:gd name="T6" fmla="*/ 19 w 41"/>
                <a:gd name="T7" fmla="*/ 33 h 62"/>
                <a:gd name="T8" fmla="*/ 4 w 41"/>
                <a:gd name="T9" fmla="*/ 16 h 62"/>
                <a:gd name="T10" fmla="*/ 23 w 41"/>
                <a:gd name="T11" fmla="*/ 0 h 62"/>
                <a:gd name="T12" fmla="*/ 39 w 41"/>
                <a:gd name="T13" fmla="*/ 6 h 62"/>
                <a:gd name="T14" fmla="*/ 34 w 41"/>
                <a:gd name="T15" fmla="*/ 14 h 62"/>
                <a:gd name="T16" fmla="*/ 23 w 41"/>
                <a:gd name="T17" fmla="*/ 9 h 62"/>
                <a:gd name="T18" fmla="*/ 14 w 41"/>
                <a:gd name="T19" fmla="*/ 15 h 62"/>
                <a:gd name="T20" fmla="*/ 41 w 41"/>
                <a:gd name="T21" fmla="*/ 44 h 62"/>
                <a:gd name="T22" fmla="*/ 20 w 41"/>
                <a:gd name="T23" fmla="*/ 62 h 62"/>
                <a:gd name="T24" fmla="*/ 0 w 41"/>
                <a:gd name="T25" fmla="*/ 53 h 62"/>
                <a:gd name="T26" fmla="*/ 5 w 41"/>
                <a:gd name="T2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2">
                  <a:moveTo>
                    <a:pt x="5" y="46"/>
                  </a:moveTo>
                  <a:cubicBezTo>
                    <a:pt x="8" y="49"/>
                    <a:pt x="14" y="52"/>
                    <a:pt x="20" y="52"/>
                  </a:cubicBezTo>
                  <a:cubicBezTo>
                    <a:pt x="27" y="52"/>
                    <a:pt x="30" y="49"/>
                    <a:pt x="30" y="45"/>
                  </a:cubicBezTo>
                  <a:cubicBezTo>
                    <a:pt x="30" y="38"/>
                    <a:pt x="25" y="36"/>
                    <a:pt x="19" y="33"/>
                  </a:cubicBezTo>
                  <a:cubicBezTo>
                    <a:pt x="11" y="29"/>
                    <a:pt x="4" y="25"/>
                    <a:pt x="4" y="16"/>
                  </a:cubicBezTo>
                  <a:cubicBezTo>
                    <a:pt x="4" y="5"/>
                    <a:pt x="13" y="0"/>
                    <a:pt x="23" y="0"/>
                  </a:cubicBezTo>
                  <a:cubicBezTo>
                    <a:pt x="32" y="0"/>
                    <a:pt x="38" y="5"/>
                    <a:pt x="39" y="6"/>
                  </a:cubicBezTo>
                  <a:cubicBezTo>
                    <a:pt x="34" y="14"/>
                    <a:pt x="34" y="14"/>
                    <a:pt x="34" y="14"/>
                  </a:cubicBezTo>
                  <a:cubicBezTo>
                    <a:pt x="31" y="11"/>
                    <a:pt x="27" y="9"/>
                    <a:pt x="23" y="9"/>
                  </a:cubicBezTo>
                  <a:cubicBezTo>
                    <a:pt x="19" y="9"/>
                    <a:pt x="14" y="11"/>
                    <a:pt x="14" y="15"/>
                  </a:cubicBezTo>
                  <a:cubicBezTo>
                    <a:pt x="14" y="26"/>
                    <a:pt x="41" y="24"/>
                    <a:pt x="41" y="44"/>
                  </a:cubicBezTo>
                  <a:cubicBezTo>
                    <a:pt x="41" y="53"/>
                    <a:pt x="33" y="62"/>
                    <a:pt x="20" y="62"/>
                  </a:cubicBezTo>
                  <a:cubicBezTo>
                    <a:pt x="11" y="62"/>
                    <a:pt x="3" y="57"/>
                    <a:pt x="0" y="53"/>
                  </a:cubicBezTo>
                  <a:lnTo>
                    <a:pt x="5"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9" name="Rectangle 13">
              <a:extLst>
                <a:ext uri="{FF2B5EF4-FFF2-40B4-BE49-F238E27FC236}">
                  <a16:creationId xmlns:a16="http://schemas.microsoft.com/office/drawing/2014/main" id="{7407964F-5A69-47D1-968F-294DAFC74767}"/>
                </a:ext>
              </a:extLst>
            </p:cNvPr>
            <p:cNvSpPr>
              <a:spLocks noChangeArrowheads="1"/>
            </p:cNvSpPr>
            <p:nvPr/>
          </p:nvSpPr>
          <p:spPr bwMode="auto">
            <a:xfrm>
              <a:off x="8964" y="2528"/>
              <a:ext cx="42" cy="17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0" name="Freeform 14">
              <a:extLst>
                <a:ext uri="{FF2B5EF4-FFF2-40B4-BE49-F238E27FC236}">
                  <a16:creationId xmlns:a16="http://schemas.microsoft.com/office/drawing/2014/main" id="{BDD51361-2D37-49AB-BE35-A32884E29BCC}"/>
                </a:ext>
              </a:extLst>
            </p:cNvPr>
            <p:cNvSpPr>
              <a:spLocks/>
            </p:cNvSpPr>
            <p:nvPr/>
          </p:nvSpPr>
          <p:spPr bwMode="auto">
            <a:xfrm>
              <a:off x="7765" y="3437"/>
              <a:ext cx="276" cy="534"/>
            </a:xfrm>
            <a:custGeom>
              <a:avLst/>
              <a:gdLst>
                <a:gd name="T0" fmla="*/ 0 w 276"/>
                <a:gd name="T1" fmla="*/ 352 h 534"/>
                <a:gd name="T2" fmla="*/ 276 w 276"/>
                <a:gd name="T3" fmla="*/ 534 h 534"/>
                <a:gd name="T4" fmla="*/ 276 w 276"/>
                <a:gd name="T5" fmla="*/ 181 h 534"/>
                <a:gd name="T6" fmla="*/ 0 w 276"/>
                <a:gd name="T7" fmla="*/ 0 h 534"/>
                <a:gd name="T8" fmla="*/ 0 w 276"/>
                <a:gd name="T9" fmla="*/ 352 h 534"/>
              </a:gdLst>
              <a:ahLst/>
              <a:cxnLst>
                <a:cxn ang="0">
                  <a:pos x="T0" y="T1"/>
                </a:cxn>
                <a:cxn ang="0">
                  <a:pos x="T2" y="T3"/>
                </a:cxn>
                <a:cxn ang="0">
                  <a:pos x="T4" y="T5"/>
                </a:cxn>
                <a:cxn ang="0">
                  <a:pos x="T6" y="T7"/>
                </a:cxn>
                <a:cxn ang="0">
                  <a:pos x="T8" y="T9"/>
                </a:cxn>
              </a:cxnLst>
              <a:rect l="0" t="0" r="r" b="b"/>
              <a:pathLst>
                <a:path w="276" h="534">
                  <a:moveTo>
                    <a:pt x="0" y="352"/>
                  </a:moveTo>
                  <a:lnTo>
                    <a:pt x="276" y="534"/>
                  </a:lnTo>
                  <a:lnTo>
                    <a:pt x="276" y="181"/>
                  </a:lnTo>
                  <a:lnTo>
                    <a:pt x="0" y="0"/>
                  </a:lnTo>
                  <a:lnTo>
                    <a:pt x="0"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1" name="Freeform 15">
              <a:extLst>
                <a:ext uri="{FF2B5EF4-FFF2-40B4-BE49-F238E27FC236}">
                  <a16:creationId xmlns:a16="http://schemas.microsoft.com/office/drawing/2014/main" id="{E85AEA9C-3DBC-4337-8F2D-D58DE18725F9}"/>
                </a:ext>
              </a:extLst>
            </p:cNvPr>
            <p:cNvSpPr>
              <a:spLocks/>
            </p:cNvSpPr>
            <p:nvPr/>
          </p:nvSpPr>
          <p:spPr bwMode="auto">
            <a:xfrm>
              <a:off x="8507" y="3341"/>
              <a:ext cx="170" cy="320"/>
            </a:xfrm>
            <a:custGeom>
              <a:avLst/>
              <a:gdLst>
                <a:gd name="T0" fmla="*/ 0 w 170"/>
                <a:gd name="T1" fmla="*/ 117 h 320"/>
                <a:gd name="T2" fmla="*/ 0 w 170"/>
                <a:gd name="T3" fmla="*/ 320 h 320"/>
                <a:gd name="T4" fmla="*/ 170 w 170"/>
                <a:gd name="T5" fmla="*/ 213 h 320"/>
                <a:gd name="T6" fmla="*/ 170 w 170"/>
                <a:gd name="T7" fmla="*/ 0 h 320"/>
                <a:gd name="T8" fmla="*/ 0 w 170"/>
                <a:gd name="T9" fmla="*/ 117 h 320"/>
              </a:gdLst>
              <a:ahLst/>
              <a:cxnLst>
                <a:cxn ang="0">
                  <a:pos x="T0" y="T1"/>
                </a:cxn>
                <a:cxn ang="0">
                  <a:pos x="T2" y="T3"/>
                </a:cxn>
                <a:cxn ang="0">
                  <a:pos x="T4" y="T5"/>
                </a:cxn>
                <a:cxn ang="0">
                  <a:pos x="T6" y="T7"/>
                </a:cxn>
                <a:cxn ang="0">
                  <a:pos x="T8" y="T9"/>
                </a:cxn>
              </a:cxnLst>
              <a:rect l="0" t="0" r="r" b="b"/>
              <a:pathLst>
                <a:path w="170" h="320">
                  <a:moveTo>
                    <a:pt x="0" y="117"/>
                  </a:moveTo>
                  <a:lnTo>
                    <a:pt x="0" y="320"/>
                  </a:lnTo>
                  <a:lnTo>
                    <a:pt x="170" y="213"/>
                  </a:lnTo>
                  <a:lnTo>
                    <a:pt x="170" y="0"/>
                  </a:lnTo>
                  <a:lnTo>
                    <a:pt x="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2" name="Freeform 16">
              <a:extLst>
                <a:ext uri="{FF2B5EF4-FFF2-40B4-BE49-F238E27FC236}">
                  <a16:creationId xmlns:a16="http://schemas.microsoft.com/office/drawing/2014/main" id="{60B5F5DB-02A2-452E-85B4-39F6BA2F773B}"/>
                </a:ext>
              </a:extLst>
            </p:cNvPr>
            <p:cNvSpPr>
              <a:spLocks/>
            </p:cNvSpPr>
            <p:nvPr/>
          </p:nvSpPr>
          <p:spPr bwMode="auto">
            <a:xfrm>
              <a:off x="8072" y="3437"/>
              <a:ext cx="287" cy="534"/>
            </a:xfrm>
            <a:custGeom>
              <a:avLst/>
              <a:gdLst>
                <a:gd name="T0" fmla="*/ 287 w 287"/>
                <a:gd name="T1" fmla="*/ 0 h 534"/>
                <a:gd name="T2" fmla="*/ 0 w 287"/>
                <a:gd name="T3" fmla="*/ 181 h 534"/>
                <a:gd name="T4" fmla="*/ 0 w 287"/>
                <a:gd name="T5" fmla="*/ 534 h 534"/>
                <a:gd name="T6" fmla="*/ 287 w 287"/>
                <a:gd name="T7" fmla="*/ 352 h 534"/>
                <a:gd name="T8" fmla="*/ 287 w 287"/>
                <a:gd name="T9" fmla="*/ 0 h 534"/>
              </a:gdLst>
              <a:ahLst/>
              <a:cxnLst>
                <a:cxn ang="0">
                  <a:pos x="T0" y="T1"/>
                </a:cxn>
                <a:cxn ang="0">
                  <a:pos x="T2" y="T3"/>
                </a:cxn>
                <a:cxn ang="0">
                  <a:pos x="T4" y="T5"/>
                </a:cxn>
                <a:cxn ang="0">
                  <a:pos x="T6" y="T7"/>
                </a:cxn>
                <a:cxn ang="0">
                  <a:pos x="T8" y="T9"/>
                </a:cxn>
              </a:cxnLst>
              <a:rect l="0" t="0" r="r" b="b"/>
              <a:pathLst>
                <a:path w="287" h="534">
                  <a:moveTo>
                    <a:pt x="287" y="0"/>
                  </a:moveTo>
                  <a:lnTo>
                    <a:pt x="0" y="181"/>
                  </a:lnTo>
                  <a:lnTo>
                    <a:pt x="0" y="534"/>
                  </a:lnTo>
                  <a:lnTo>
                    <a:pt x="287" y="352"/>
                  </a:lnTo>
                  <a:lnTo>
                    <a:pt x="2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3" name="Freeform 17">
              <a:extLst>
                <a:ext uri="{FF2B5EF4-FFF2-40B4-BE49-F238E27FC236}">
                  <a16:creationId xmlns:a16="http://schemas.microsoft.com/office/drawing/2014/main" id="{496F7F3B-64C4-4145-8063-1D5FFD911A59}"/>
                </a:ext>
              </a:extLst>
            </p:cNvPr>
            <p:cNvSpPr>
              <a:spLocks/>
            </p:cNvSpPr>
            <p:nvPr/>
          </p:nvSpPr>
          <p:spPr bwMode="auto">
            <a:xfrm>
              <a:off x="8094" y="2657"/>
              <a:ext cx="572" cy="363"/>
            </a:xfrm>
            <a:custGeom>
              <a:avLst/>
              <a:gdLst>
                <a:gd name="T0" fmla="*/ 572 w 572"/>
                <a:gd name="T1" fmla="*/ 181 h 363"/>
                <a:gd name="T2" fmla="*/ 286 w 572"/>
                <a:gd name="T3" fmla="*/ 0 h 363"/>
                <a:gd name="T4" fmla="*/ 0 w 572"/>
                <a:gd name="T5" fmla="*/ 181 h 363"/>
                <a:gd name="T6" fmla="*/ 286 w 572"/>
                <a:gd name="T7" fmla="*/ 363 h 363"/>
                <a:gd name="T8" fmla="*/ 572 w 572"/>
                <a:gd name="T9" fmla="*/ 181 h 363"/>
              </a:gdLst>
              <a:ahLst/>
              <a:cxnLst>
                <a:cxn ang="0">
                  <a:pos x="T0" y="T1"/>
                </a:cxn>
                <a:cxn ang="0">
                  <a:pos x="T2" y="T3"/>
                </a:cxn>
                <a:cxn ang="0">
                  <a:pos x="T4" y="T5"/>
                </a:cxn>
                <a:cxn ang="0">
                  <a:pos x="T6" y="T7"/>
                </a:cxn>
                <a:cxn ang="0">
                  <a:pos x="T8" y="T9"/>
                </a:cxn>
              </a:cxnLst>
              <a:rect l="0" t="0" r="r" b="b"/>
              <a:pathLst>
                <a:path w="572" h="363">
                  <a:moveTo>
                    <a:pt x="572" y="181"/>
                  </a:moveTo>
                  <a:lnTo>
                    <a:pt x="286" y="0"/>
                  </a:lnTo>
                  <a:lnTo>
                    <a:pt x="0" y="181"/>
                  </a:lnTo>
                  <a:lnTo>
                    <a:pt x="286" y="363"/>
                  </a:lnTo>
                  <a:lnTo>
                    <a:pt x="572"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4" name="Freeform 18">
              <a:extLst>
                <a:ext uri="{FF2B5EF4-FFF2-40B4-BE49-F238E27FC236}">
                  <a16:creationId xmlns:a16="http://schemas.microsoft.com/office/drawing/2014/main" id="{92BAC298-39BB-468A-A68A-267C3EDC9CF1}"/>
                </a:ext>
              </a:extLst>
            </p:cNvPr>
            <p:cNvSpPr>
              <a:spLocks/>
            </p:cNvSpPr>
            <p:nvPr/>
          </p:nvSpPr>
          <p:spPr bwMode="auto">
            <a:xfrm>
              <a:off x="7457" y="2657"/>
              <a:ext cx="573" cy="363"/>
            </a:xfrm>
            <a:custGeom>
              <a:avLst/>
              <a:gdLst>
                <a:gd name="T0" fmla="*/ 0 w 573"/>
                <a:gd name="T1" fmla="*/ 181 h 363"/>
                <a:gd name="T2" fmla="*/ 286 w 573"/>
                <a:gd name="T3" fmla="*/ 363 h 363"/>
                <a:gd name="T4" fmla="*/ 573 w 573"/>
                <a:gd name="T5" fmla="*/ 192 h 363"/>
                <a:gd name="T6" fmla="*/ 297 w 573"/>
                <a:gd name="T7" fmla="*/ 0 h 363"/>
                <a:gd name="T8" fmla="*/ 0 w 573"/>
                <a:gd name="T9" fmla="*/ 181 h 363"/>
              </a:gdLst>
              <a:ahLst/>
              <a:cxnLst>
                <a:cxn ang="0">
                  <a:pos x="T0" y="T1"/>
                </a:cxn>
                <a:cxn ang="0">
                  <a:pos x="T2" y="T3"/>
                </a:cxn>
                <a:cxn ang="0">
                  <a:pos x="T4" y="T5"/>
                </a:cxn>
                <a:cxn ang="0">
                  <a:pos x="T6" y="T7"/>
                </a:cxn>
                <a:cxn ang="0">
                  <a:pos x="T8" y="T9"/>
                </a:cxn>
              </a:cxnLst>
              <a:rect l="0" t="0" r="r" b="b"/>
              <a:pathLst>
                <a:path w="573" h="363">
                  <a:moveTo>
                    <a:pt x="0" y="181"/>
                  </a:moveTo>
                  <a:lnTo>
                    <a:pt x="286" y="363"/>
                  </a:lnTo>
                  <a:lnTo>
                    <a:pt x="573" y="192"/>
                  </a:lnTo>
                  <a:lnTo>
                    <a:pt x="297" y="0"/>
                  </a:lnTo>
                  <a:lnTo>
                    <a:pt x="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5" name="Freeform 19">
              <a:extLst>
                <a:ext uri="{FF2B5EF4-FFF2-40B4-BE49-F238E27FC236}">
                  <a16:creationId xmlns:a16="http://schemas.microsoft.com/office/drawing/2014/main" id="{FF2405A4-36F7-46A5-B127-82A807D4DE23}"/>
                </a:ext>
              </a:extLst>
            </p:cNvPr>
            <p:cNvSpPr>
              <a:spLocks/>
            </p:cNvSpPr>
            <p:nvPr/>
          </p:nvSpPr>
          <p:spPr bwMode="auto">
            <a:xfrm>
              <a:off x="7446" y="3341"/>
              <a:ext cx="170" cy="320"/>
            </a:xfrm>
            <a:custGeom>
              <a:avLst/>
              <a:gdLst>
                <a:gd name="T0" fmla="*/ 170 w 170"/>
                <a:gd name="T1" fmla="*/ 117 h 320"/>
                <a:gd name="T2" fmla="*/ 0 w 170"/>
                <a:gd name="T3" fmla="*/ 0 h 320"/>
                <a:gd name="T4" fmla="*/ 0 w 170"/>
                <a:gd name="T5" fmla="*/ 213 h 320"/>
                <a:gd name="T6" fmla="*/ 170 w 170"/>
                <a:gd name="T7" fmla="*/ 320 h 320"/>
                <a:gd name="T8" fmla="*/ 170 w 170"/>
                <a:gd name="T9" fmla="*/ 117 h 320"/>
              </a:gdLst>
              <a:ahLst/>
              <a:cxnLst>
                <a:cxn ang="0">
                  <a:pos x="T0" y="T1"/>
                </a:cxn>
                <a:cxn ang="0">
                  <a:pos x="T2" y="T3"/>
                </a:cxn>
                <a:cxn ang="0">
                  <a:pos x="T4" y="T5"/>
                </a:cxn>
                <a:cxn ang="0">
                  <a:pos x="T6" y="T7"/>
                </a:cxn>
                <a:cxn ang="0">
                  <a:pos x="T8" y="T9"/>
                </a:cxn>
              </a:cxnLst>
              <a:rect l="0" t="0" r="r" b="b"/>
              <a:pathLst>
                <a:path w="170" h="320">
                  <a:moveTo>
                    <a:pt x="170" y="117"/>
                  </a:moveTo>
                  <a:lnTo>
                    <a:pt x="0" y="0"/>
                  </a:lnTo>
                  <a:lnTo>
                    <a:pt x="0" y="213"/>
                  </a:lnTo>
                  <a:lnTo>
                    <a:pt x="170" y="320"/>
                  </a:lnTo>
                  <a:lnTo>
                    <a:pt x="17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6" name="Freeform 20">
              <a:extLst>
                <a:ext uri="{FF2B5EF4-FFF2-40B4-BE49-F238E27FC236}">
                  <a16:creationId xmlns:a16="http://schemas.microsoft.com/office/drawing/2014/main" id="{D8D1E35E-E26F-41BA-910C-F1592388264C}"/>
                </a:ext>
              </a:extLst>
            </p:cNvPr>
            <p:cNvSpPr>
              <a:spLocks/>
            </p:cNvSpPr>
            <p:nvPr/>
          </p:nvSpPr>
          <p:spPr bwMode="auto">
            <a:xfrm>
              <a:off x="7892" y="2464"/>
              <a:ext cx="339" cy="214"/>
            </a:xfrm>
            <a:custGeom>
              <a:avLst/>
              <a:gdLst>
                <a:gd name="T0" fmla="*/ 170 w 339"/>
                <a:gd name="T1" fmla="*/ 214 h 214"/>
                <a:gd name="T2" fmla="*/ 339 w 339"/>
                <a:gd name="T3" fmla="*/ 107 h 214"/>
                <a:gd name="T4" fmla="*/ 170 w 339"/>
                <a:gd name="T5" fmla="*/ 0 h 214"/>
                <a:gd name="T6" fmla="*/ 0 w 339"/>
                <a:gd name="T7" fmla="*/ 107 h 214"/>
                <a:gd name="T8" fmla="*/ 170 w 339"/>
                <a:gd name="T9" fmla="*/ 214 h 214"/>
              </a:gdLst>
              <a:ahLst/>
              <a:cxnLst>
                <a:cxn ang="0">
                  <a:pos x="T0" y="T1"/>
                </a:cxn>
                <a:cxn ang="0">
                  <a:pos x="T2" y="T3"/>
                </a:cxn>
                <a:cxn ang="0">
                  <a:pos x="T4" y="T5"/>
                </a:cxn>
                <a:cxn ang="0">
                  <a:pos x="T6" y="T7"/>
                </a:cxn>
                <a:cxn ang="0">
                  <a:pos x="T8" y="T9"/>
                </a:cxn>
              </a:cxnLst>
              <a:rect l="0" t="0" r="r" b="b"/>
              <a:pathLst>
                <a:path w="339" h="214">
                  <a:moveTo>
                    <a:pt x="170" y="214"/>
                  </a:moveTo>
                  <a:lnTo>
                    <a:pt x="339" y="107"/>
                  </a:lnTo>
                  <a:lnTo>
                    <a:pt x="170" y="0"/>
                  </a:lnTo>
                  <a:lnTo>
                    <a:pt x="0" y="107"/>
                  </a:lnTo>
                  <a:lnTo>
                    <a:pt x="17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7" name="Freeform 21">
              <a:extLst>
                <a:ext uri="{FF2B5EF4-FFF2-40B4-BE49-F238E27FC236}">
                  <a16:creationId xmlns:a16="http://schemas.microsoft.com/office/drawing/2014/main" id="{5388B75A-D887-4A72-85E7-C94CAC85A0B0}"/>
                </a:ext>
              </a:extLst>
            </p:cNvPr>
            <p:cNvSpPr>
              <a:spLocks/>
            </p:cNvSpPr>
            <p:nvPr/>
          </p:nvSpPr>
          <p:spPr bwMode="auto">
            <a:xfrm>
              <a:off x="7446" y="2870"/>
              <a:ext cx="287" cy="513"/>
            </a:xfrm>
            <a:custGeom>
              <a:avLst/>
              <a:gdLst>
                <a:gd name="T0" fmla="*/ 0 w 287"/>
                <a:gd name="T1" fmla="*/ 332 h 513"/>
                <a:gd name="T2" fmla="*/ 287 w 287"/>
                <a:gd name="T3" fmla="*/ 513 h 513"/>
                <a:gd name="T4" fmla="*/ 287 w 287"/>
                <a:gd name="T5" fmla="*/ 182 h 513"/>
                <a:gd name="T6" fmla="*/ 0 w 287"/>
                <a:gd name="T7" fmla="*/ 0 h 513"/>
                <a:gd name="T8" fmla="*/ 0 w 287"/>
                <a:gd name="T9" fmla="*/ 332 h 513"/>
              </a:gdLst>
              <a:ahLst/>
              <a:cxnLst>
                <a:cxn ang="0">
                  <a:pos x="T0" y="T1"/>
                </a:cxn>
                <a:cxn ang="0">
                  <a:pos x="T2" y="T3"/>
                </a:cxn>
                <a:cxn ang="0">
                  <a:pos x="T4" y="T5"/>
                </a:cxn>
                <a:cxn ang="0">
                  <a:pos x="T6" y="T7"/>
                </a:cxn>
                <a:cxn ang="0">
                  <a:pos x="T8" y="T9"/>
                </a:cxn>
              </a:cxnLst>
              <a:rect l="0" t="0" r="r" b="b"/>
              <a:pathLst>
                <a:path w="287" h="513">
                  <a:moveTo>
                    <a:pt x="0" y="332"/>
                  </a:moveTo>
                  <a:lnTo>
                    <a:pt x="287" y="513"/>
                  </a:lnTo>
                  <a:lnTo>
                    <a:pt x="287" y="182"/>
                  </a:lnTo>
                  <a:lnTo>
                    <a:pt x="0" y="0"/>
                  </a:lnTo>
                  <a:lnTo>
                    <a:pt x="0"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8" name="Freeform 22">
              <a:extLst>
                <a:ext uri="{FF2B5EF4-FFF2-40B4-BE49-F238E27FC236}">
                  <a16:creationId xmlns:a16="http://schemas.microsoft.com/office/drawing/2014/main" id="{DBA42615-13C8-48B5-85C4-2D6A97AC7006}"/>
                </a:ext>
              </a:extLst>
            </p:cNvPr>
            <p:cNvSpPr>
              <a:spLocks/>
            </p:cNvSpPr>
            <p:nvPr/>
          </p:nvSpPr>
          <p:spPr bwMode="auto">
            <a:xfrm>
              <a:off x="8391" y="2870"/>
              <a:ext cx="286" cy="513"/>
            </a:xfrm>
            <a:custGeom>
              <a:avLst/>
              <a:gdLst>
                <a:gd name="T0" fmla="*/ 286 w 286"/>
                <a:gd name="T1" fmla="*/ 0 h 513"/>
                <a:gd name="T2" fmla="*/ 0 w 286"/>
                <a:gd name="T3" fmla="*/ 182 h 513"/>
                <a:gd name="T4" fmla="*/ 0 w 286"/>
                <a:gd name="T5" fmla="*/ 513 h 513"/>
                <a:gd name="T6" fmla="*/ 286 w 286"/>
                <a:gd name="T7" fmla="*/ 332 h 513"/>
                <a:gd name="T8" fmla="*/ 286 w 286"/>
                <a:gd name="T9" fmla="*/ 0 h 513"/>
              </a:gdLst>
              <a:ahLst/>
              <a:cxnLst>
                <a:cxn ang="0">
                  <a:pos x="T0" y="T1"/>
                </a:cxn>
                <a:cxn ang="0">
                  <a:pos x="T2" y="T3"/>
                </a:cxn>
                <a:cxn ang="0">
                  <a:pos x="T4" y="T5"/>
                </a:cxn>
                <a:cxn ang="0">
                  <a:pos x="T6" y="T7"/>
                </a:cxn>
                <a:cxn ang="0">
                  <a:pos x="T8" y="T9"/>
                </a:cxn>
              </a:cxnLst>
              <a:rect l="0" t="0" r="r" b="b"/>
              <a:pathLst>
                <a:path w="286" h="513">
                  <a:moveTo>
                    <a:pt x="286" y="0"/>
                  </a:moveTo>
                  <a:lnTo>
                    <a:pt x="0" y="182"/>
                  </a:lnTo>
                  <a:lnTo>
                    <a:pt x="0" y="513"/>
                  </a:lnTo>
                  <a:lnTo>
                    <a:pt x="286" y="332"/>
                  </a:lnTo>
                  <a:lnTo>
                    <a:pt x="2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9" name="Oval 23">
              <a:extLst>
                <a:ext uri="{FF2B5EF4-FFF2-40B4-BE49-F238E27FC236}">
                  <a16:creationId xmlns:a16="http://schemas.microsoft.com/office/drawing/2014/main" id="{A059B6C0-A988-4653-AD4E-CFA9C6FF66CA}"/>
                </a:ext>
              </a:extLst>
            </p:cNvPr>
            <p:cNvSpPr>
              <a:spLocks noChangeArrowheads="1"/>
            </p:cNvSpPr>
            <p:nvPr/>
          </p:nvSpPr>
          <p:spPr bwMode="auto">
            <a:xfrm>
              <a:off x="7828" y="2988"/>
              <a:ext cx="467" cy="4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0" name="Freeform 24">
              <a:extLst>
                <a:ext uri="{FF2B5EF4-FFF2-40B4-BE49-F238E27FC236}">
                  <a16:creationId xmlns:a16="http://schemas.microsoft.com/office/drawing/2014/main" id="{ABC964DE-21BD-4E6E-A9A5-4A896BB89CF0}"/>
                </a:ext>
              </a:extLst>
            </p:cNvPr>
            <p:cNvSpPr>
              <a:spLocks/>
            </p:cNvSpPr>
            <p:nvPr/>
          </p:nvSpPr>
          <p:spPr bwMode="auto">
            <a:xfrm>
              <a:off x="13483" y="3747"/>
              <a:ext cx="96" cy="160"/>
            </a:xfrm>
            <a:custGeom>
              <a:avLst/>
              <a:gdLst>
                <a:gd name="T0" fmla="*/ 0 w 96"/>
                <a:gd name="T1" fmla="*/ 0 h 160"/>
                <a:gd name="T2" fmla="*/ 32 w 96"/>
                <a:gd name="T3" fmla="*/ 0 h 160"/>
                <a:gd name="T4" fmla="*/ 32 w 96"/>
                <a:gd name="T5" fmla="*/ 128 h 160"/>
                <a:gd name="T6" fmla="*/ 96 w 96"/>
                <a:gd name="T7" fmla="*/ 128 h 160"/>
                <a:gd name="T8" fmla="*/ 96 w 96"/>
                <a:gd name="T9" fmla="*/ 160 h 160"/>
                <a:gd name="T10" fmla="*/ 0 w 96"/>
                <a:gd name="T11" fmla="*/ 160 h 160"/>
                <a:gd name="T12" fmla="*/ 0 w 96"/>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96" h="160">
                  <a:moveTo>
                    <a:pt x="0" y="0"/>
                  </a:moveTo>
                  <a:lnTo>
                    <a:pt x="32" y="0"/>
                  </a:lnTo>
                  <a:lnTo>
                    <a:pt x="32" y="128"/>
                  </a:lnTo>
                  <a:lnTo>
                    <a:pt x="96" y="128"/>
                  </a:lnTo>
                  <a:lnTo>
                    <a:pt x="96" y="160"/>
                  </a:lnTo>
                  <a:lnTo>
                    <a:pt x="0" y="16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1" name="Freeform 25">
              <a:extLst>
                <a:ext uri="{FF2B5EF4-FFF2-40B4-BE49-F238E27FC236}">
                  <a16:creationId xmlns:a16="http://schemas.microsoft.com/office/drawing/2014/main" id="{70F00829-BCC6-4475-BFE3-717970AEA3AF}"/>
                </a:ext>
              </a:extLst>
            </p:cNvPr>
            <p:cNvSpPr>
              <a:spLocks/>
            </p:cNvSpPr>
            <p:nvPr/>
          </p:nvSpPr>
          <p:spPr bwMode="auto">
            <a:xfrm>
              <a:off x="13600" y="3736"/>
              <a:ext cx="148" cy="182"/>
            </a:xfrm>
            <a:custGeom>
              <a:avLst/>
              <a:gdLst>
                <a:gd name="T0" fmla="*/ 11 w 14"/>
                <a:gd name="T1" fmla="*/ 5 h 17"/>
                <a:gd name="T2" fmla="*/ 8 w 14"/>
                <a:gd name="T3" fmla="*/ 4 h 17"/>
                <a:gd name="T4" fmla="*/ 4 w 14"/>
                <a:gd name="T5" fmla="*/ 9 h 17"/>
                <a:gd name="T6" fmla="*/ 8 w 14"/>
                <a:gd name="T7" fmla="*/ 13 h 17"/>
                <a:gd name="T8" fmla="*/ 11 w 14"/>
                <a:gd name="T9" fmla="*/ 12 h 17"/>
                <a:gd name="T10" fmla="*/ 14 w 14"/>
                <a:gd name="T11" fmla="*/ 14 h 17"/>
                <a:gd name="T12" fmla="*/ 8 w 14"/>
                <a:gd name="T13" fmla="*/ 17 h 17"/>
                <a:gd name="T14" fmla="*/ 0 w 14"/>
                <a:gd name="T15" fmla="*/ 9 h 17"/>
                <a:gd name="T16" fmla="*/ 8 w 14"/>
                <a:gd name="T17" fmla="*/ 0 h 17"/>
                <a:gd name="T18" fmla="*/ 13 w 14"/>
                <a:gd name="T19" fmla="*/ 3 h 17"/>
                <a:gd name="T20" fmla="*/ 11 w 14"/>
                <a:gd name="T2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7">
                  <a:moveTo>
                    <a:pt x="11" y="5"/>
                  </a:moveTo>
                  <a:cubicBezTo>
                    <a:pt x="10" y="4"/>
                    <a:pt x="9" y="4"/>
                    <a:pt x="8" y="4"/>
                  </a:cubicBezTo>
                  <a:cubicBezTo>
                    <a:pt x="5" y="4"/>
                    <a:pt x="4" y="6"/>
                    <a:pt x="4" y="9"/>
                  </a:cubicBezTo>
                  <a:cubicBezTo>
                    <a:pt x="4" y="11"/>
                    <a:pt x="5" y="13"/>
                    <a:pt x="8" y="13"/>
                  </a:cubicBezTo>
                  <a:cubicBezTo>
                    <a:pt x="9" y="13"/>
                    <a:pt x="10" y="13"/>
                    <a:pt x="11" y="12"/>
                  </a:cubicBezTo>
                  <a:cubicBezTo>
                    <a:pt x="14" y="14"/>
                    <a:pt x="14" y="14"/>
                    <a:pt x="14" y="14"/>
                  </a:cubicBezTo>
                  <a:cubicBezTo>
                    <a:pt x="13" y="16"/>
                    <a:pt x="10" y="17"/>
                    <a:pt x="8" y="17"/>
                  </a:cubicBezTo>
                  <a:cubicBezTo>
                    <a:pt x="3" y="17"/>
                    <a:pt x="0" y="13"/>
                    <a:pt x="0" y="9"/>
                  </a:cubicBezTo>
                  <a:cubicBezTo>
                    <a:pt x="0" y="4"/>
                    <a:pt x="3" y="0"/>
                    <a:pt x="8" y="0"/>
                  </a:cubicBezTo>
                  <a:cubicBezTo>
                    <a:pt x="10" y="0"/>
                    <a:pt x="12" y="1"/>
                    <a:pt x="13" y="3"/>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2" name="Freeform 26">
              <a:extLst>
                <a:ext uri="{FF2B5EF4-FFF2-40B4-BE49-F238E27FC236}">
                  <a16:creationId xmlns:a16="http://schemas.microsoft.com/office/drawing/2014/main" id="{59D32C7A-37E2-4BEA-9DA9-817DB0AF666F}"/>
                </a:ext>
              </a:extLst>
            </p:cNvPr>
            <p:cNvSpPr>
              <a:spLocks/>
            </p:cNvSpPr>
            <p:nvPr/>
          </p:nvSpPr>
          <p:spPr bwMode="auto">
            <a:xfrm>
              <a:off x="9314" y="4089"/>
              <a:ext cx="159" cy="192"/>
            </a:xfrm>
            <a:custGeom>
              <a:avLst/>
              <a:gdLst>
                <a:gd name="T0" fmla="*/ 11 w 15"/>
                <a:gd name="T1" fmla="*/ 5 h 18"/>
                <a:gd name="T2" fmla="*/ 8 w 15"/>
                <a:gd name="T3" fmla="*/ 3 h 18"/>
                <a:gd name="T4" fmla="*/ 3 w 15"/>
                <a:gd name="T5" fmla="*/ 9 h 18"/>
                <a:gd name="T6" fmla="*/ 8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4 w 15"/>
                <a:gd name="T19" fmla="*/ 2 h 18"/>
                <a:gd name="T20" fmla="*/ 11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1" y="5"/>
                  </a:moveTo>
                  <a:cubicBezTo>
                    <a:pt x="11" y="4"/>
                    <a:pt x="10" y="3"/>
                    <a:pt x="8" y="3"/>
                  </a:cubicBezTo>
                  <a:cubicBezTo>
                    <a:pt x="6" y="3"/>
                    <a:pt x="3" y="6"/>
                    <a:pt x="3" y="9"/>
                  </a:cubicBezTo>
                  <a:cubicBezTo>
                    <a:pt x="3" y="12"/>
                    <a:pt x="6" y="14"/>
                    <a:pt x="8" y="14"/>
                  </a:cubicBezTo>
                  <a:cubicBezTo>
                    <a:pt x="10" y="14"/>
                    <a:pt x="11" y="13"/>
                    <a:pt x="12" y="12"/>
                  </a:cubicBezTo>
                  <a:cubicBezTo>
                    <a:pt x="15" y="15"/>
                    <a:pt x="15" y="15"/>
                    <a:pt x="15" y="15"/>
                  </a:cubicBezTo>
                  <a:cubicBezTo>
                    <a:pt x="13" y="17"/>
                    <a:pt x="11" y="18"/>
                    <a:pt x="9" y="18"/>
                  </a:cubicBezTo>
                  <a:cubicBezTo>
                    <a:pt x="3" y="18"/>
                    <a:pt x="0" y="14"/>
                    <a:pt x="0" y="9"/>
                  </a:cubicBezTo>
                  <a:cubicBezTo>
                    <a:pt x="0" y="3"/>
                    <a:pt x="3" y="0"/>
                    <a:pt x="9" y="0"/>
                  </a:cubicBezTo>
                  <a:cubicBezTo>
                    <a:pt x="11"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3" name="Freeform 27">
              <a:extLst>
                <a:ext uri="{FF2B5EF4-FFF2-40B4-BE49-F238E27FC236}">
                  <a16:creationId xmlns:a16="http://schemas.microsoft.com/office/drawing/2014/main" id="{9020C8AF-8602-40C0-B1A3-55726B4AF342}"/>
                </a:ext>
              </a:extLst>
            </p:cNvPr>
            <p:cNvSpPr>
              <a:spLocks/>
            </p:cNvSpPr>
            <p:nvPr/>
          </p:nvSpPr>
          <p:spPr bwMode="auto">
            <a:xfrm>
              <a:off x="9505" y="4089"/>
              <a:ext cx="116" cy="181"/>
            </a:xfrm>
            <a:custGeom>
              <a:avLst/>
              <a:gdLst>
                <a:gd name="T0" fmla="*/ 0 w 116"/>
                <a:gd name="T1" fmla="*/ 0 h 181"/>
                <a:gd name="T2" fmla="*/ 116 w 116"/>
                <a:gd name="T3" fmla="*/ 0 h 181"/>
                <a:gd name="T4" fmla="*/ 116 w 116"/>
                <a:gd name="T5" fmla="*/ 42 h 181"/>
                <a:gd name="T6" fmla="*/ 31 w 116"/>
                <a:gd name="T7" fmla="*/ 42 h 181"/>
                <a:gd name="T8" fmla="*/ 31 w 116"/>
                <a:gd name="T9" fmla="*/ 74 h 181"/>
                <a:gd name="T10" fmla="*/ 106 w 116"/>
                <a:gd name="T11" fmla="*/ 74 h 181"/>
                <a:gd name="T12" fmla="*/ 106 w 116"/>
                <a:gd name="T13" fmla="*/ 107 h 181"/>
                <a:gd name="T14" fmla="*/ 31 w 116"/>
                <a:gd name="T15" fmla="*/ 107 h 181"/>
                <a:gd name="T16" fmla="*/ 31 w 116"/>
                <a:gd name="T17" fmla="*/ 149 h 181"/>
                <a:gd name="T18" fmla="*/ 116 w 116"/>
                <a:gd name="T19" fmla="*/ 149 h 181"/>
                <a:gd name="T20" fmla="*/ 116 w 116"/>
                <a:gd name="T21" fmla="*/ 181 h 181"/>
                <a:gd name="T22" fmla="*/ 0 w 116"/>
                <a:gd name="T23" fmla="*/ 181 h 181"/>
                <a:gd name="T24" fmla="*/ 0 w 116"/>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81">
                  <a:moveTo>
                    <a:pt x="0" y="0"/>
                  </a:moveTo>
                  <a:lnTo>
                    <a:pt x="116" y="0"/>
                  </a:lnTo>
                  <a:lnTo>
                    <a:pt x="116" y="42"/>
                  </a:lnTo>
                  <a:lnTo>
                    <a:pt x="31" y="42"/>
                  </a:lnTo>
                  <a:lnTo>
                    <a:pt x="31" y="74"/>
                  </a:lnTo>
                  <a:lnTo>
                    <a:pt x="106" y="74"/>
                  </a:lnTo>
                  <a:lnTo>
                    <a:pt x="106" y="107"/>
                  </a:lnTo>
                  <a:lnTo>
                    <a:pt x="31" y="107"/>
                  </a:lnTo>
                  <a:lnTo>
                    <a:pt x="31" y="149"/>
                  </a:lnTo>
                  <a:lnTo>
                    <a:pt x="116" y="149"/>
                  </a:lnTo>
                  <a:lnTo>
                    <a:pt x="116"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4" name="Freeform 28">
              <a:extLst>
                <a:ext uri="{FF2B5EF4-FFF2-40B4-BE49-F238E27FC236}">
                  <a16:creationId xmlns:a16="http://schemas.microsoft.com/office/drawing/2014/main" id="{FC23EE34-D342-4E90-BE5A-2FD9A265D2CC}"/>
                </a:ext>
              </a:extLst>
            </p:cNvPr>
            <p:cNvSpPr>
              <a:spLocks noEditPoints="1"/>
            </p:cNvSpPr>
            <p:nvPr/>
          </p:nvSpPr>
          <p:spPr bwMode="auto">
            <a:xfrm>
              <a:off x="9664" y="4089"/>
              <a:ext cx="138" cy="181"/>
            </a:xfrm>
            <a:custGeom>
              <a:avLst/>
              <a:gdLst>
                <a:gd name="T0" fmla="*/ 0 w 13"/>
                <a:gd name="T1" fmla="*/ 0 h 17"/>
                <a:gd name="T2" fmla="*/ 7 w 13"/>
                <a:gd name="T3" fmla="*/ 0 h 17"/>
                <a:gd name="T4" fmla="*/ 13 w 13"/>
                <a:gd name="T5" fmla="*/ 6 h 17"/>
                <a:gd name="T6" fmla="*/ 9 w 13"/>
                <a:gd name="T7" fmla="*/ 10 h 17"/>
                <a:gd name="T8" fmla="*/ 13 w 13"/>
                <a:gd name="T9" fmla="*/ 17 h 17"/>
                <a:gd name="T10" fmla="*/ 9 w 13"/>
                <a:gd name="T11" fmla="*/ 17 h 17"/>
                <a:gd name="T12" fmla="*/ 6 w 13"/>
                <a:gd name="T13" fmla="*/ 10 h 17"/>
                <a:gd name="T14" fmla="*/ 4 w 13"/>
                <a:gd name="T15" fmla="*/ 10 h 17"/>
                <a:gd name="T16" fmla="*/ 4 w 13"/>
                <a:gd name="T17" fmla="*/ 17 h 17"/>
                <a:gd name="T18" fmla="*/ 0 w 13"/>
                <a:gd name="T19" fmla="*/ 17 h 17"/>
                <a:gd name="T20" fmla="*/ 0 w 13"/>
                <a:gd name="T21" fmla="*/ 0 h 17"/>
                <a:gd name="T22" fmla="*/ 4 w 13"/>
                <a:gd name="T23" fmla="*/ 7 h 17"/>
                <a:gd name="T24" fmla="*/ 6 w 13"/>
                <a:gd name="T25" fmla="*/ 7 h 17"/>
                <a:gd name="T26" fmla="*/ 9 w 13"/>
                <a:gd name="T27" fmla="*/ 6 h 17"/>
                <a:gd name="T28" fmla="*/ 6 w 13"/>
                <a:gd name="T29" fmla="*/ 4 h 17"/>
                <a:gd name="T30" fmla="*/ 4 w 13"/>
                <a:gd name="T31" fmla="*/ 4 h 17"/>
                <a:gd name="T32" fmla="*/ 4 w 13"/>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0" y="0"/>
                  </a:moveTo>
                  <a:cubicBezTo>
                    <a:pt x="7" y="0"/>
                    <a:pt x="7" y="0"/>
                    <a:pt x="7" y="0"/>
                  </a:cubicBezTo>
                  <a:cubicBezTo>
                    <a:pt x="10" y="0"/>
                    <a:pt x="13" y="2"/>
                    <a:pt x="13" y="6"/>
                  </a:cubicBezTo>
                  <a:cubicBezTo>
                    <a:pt x="13" y="8"/>
                    <a:pt x="12" y="10"/>
                    <a:pt x="9" y="10"/>
                  </a:cubicBezTo>
                  <a:cubicBezTo>
                    <a:pt x="13" y="17"/>
                    <a:pt x="13" y="17"/>
                    <a:pt x="13" y="17"/>
                  </a:cubicBezTo>
                  <a:cubicBezTo>
                    <a:pt x="9" y="17"/>
                    <a:pt x="9" y="17"/>
                    <a:pt x="9" y="17"/>
                  </a:cubicBezTo>
                  <a:cubicBezTo>
                    <a:pt x="6" y="10"/>
                    <a:pt x="6" y="10"/>
                    <a:pt x="6" y="10"/>
                  </a:cubicBezTo>
                  <a:cubicBezTo>
                    <a:pt x="4" y="10"/>
                    <a:pt x="4" y="10"/>
                    <a:pt x="4" y="10"/>
                  </a:cubicBezTo>
                  <a:cubicBezTo>
                    <a:pt x="4" y="17"/>
                    <a:pt x="4" y="17"/>
                    <a:pt x="4" y="17"/>
                  </a:cubicBezTo>
                  <a:cubicBezTo>
                    <a:pt x="0" y="17"/>
                    <a:pt x="0" y="17"/>
                    <a:pt x="0" y="17"/>
                  </a:cubicBezTo>
                  <a:lnTo>
                    <a:pt x="0" y="0"/>
                  </a:lnTo>
                  <a:close/>
                  <a:moveTo>
                    <a:pt x="4" y="7"/>
                  </a:moveTo>
                  <a:cubicBezTo>
                    <a:pt x="6" y="7"/>
                    <a:pt x="6" y="7"/>
                    <a:pt x="6" y="7"/>
                  </a:cubicBezTo>
                  <a:cubicBezTo>
                    <a:pt x="7" y="7"/>
                    <a:pt x="9" y="7"/>
                    <a:pt x="9" y="6"/>
                  </a:cubicBezTo>
                  <a:cubicBezTo>
                    <a:pt x="9" y="4"/>
                    <a:pt x="8" y="4"/>
                    <a:pt x="6" y="4"/>
                  </a:cubicBezTo>
                  <a:cubicBezTo>
                    <a:pt x="4" y="4"/>
                    <a:pt x="4" y="4"/>
                    <a:pt x="4" y="4"/>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5" name="Freeform 29">
              <a:extLst>
                <a:ext uri="{FF2B5EF4-FFF2-40B4-BE49-F238E27FC236}">
                  <a16:creationId xmlns:a16="http://schemas.microsoft.com/office/drawing/2014/main" id="{F1F0FD1F-5F1A-484E-9400-9308D5333026}"/>
                </a:ext>
              </a:extLst>
            </p:cNvPr>
            <p:cNvSpPr>
              <a:spLocks/>
            </p:cNvSpPr>
            <p:nvPr/>
          </p:nvSpPr>
          <p:spPr bwMode="auto">
            <a:xfrm>
              <a:off x="9823" y="4089"/>
              <a:ext cx="138" cy="181"/>
            </a:xfrm>
            <a:custGeom>
              <a:avLst/>
              <a:gdLst>
                <a:gd name="T0" fmla="*/ 53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53 w 138"/>
                <a:gd name="T15" fmla="*/ 181 h 181"/>
                <a:gd name="T16" fmla="*/ 53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53" y="42"/>
                  </a:moveTo>
                  <a:lnTo>
                    <a:pt x="0" y="42"/>
                  </a:lnTo>
                  <a:lnTo>
                    <a:pt x="0" y="0"/>
                  </a:lnTo>
                  <a:lnTo>
                    <a:pt x="138" y="0"/>
                  </a:lnTo>
                  <a:lnTo>
                    <a:pt x="138" y="42"/>
                  </a:lnTo>
                  <a:lnTo>
                    <a:pt x="85" y="42"/>
                  </a:lnTo>
                  <a:lnTo>
                    <a:pt x="85" y="181"/>
                  </a:lnTo>
                  <a:lnTo>
                    <a:pt x="53" y="181"/>
                  </a:ln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6" name="Rectangle 30">
              <a:extLst>
                <a:ext uri="{FF2B5EF4-FFF2-40B4-BE49-F238E27FC236}">
                  <a16:creationId xmlns:a16="http://schemas.microsoft.com/office/drawing/2014/main" id="{C87E6F16-0FD2-4E7C-AD3B-E5DB8BAAC7BC}"/>
                </a:ext>
              </a:extLst>
            </p:cNvPr>
            <p:cNvSpPr>
              <a:spLocks noChangeArrowheads="1"/>
            </p:cNvSpPr>
            <p:nvPr/>
          </p:nvSpPr>
          <p:spPr bwMode="auto">
            <a:xfrm>
              <a:off x="9993" y="4089"/>
              <a:ext cx="4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7" name="Freeform 31">
              <a:extLst>
                <a:ext uri="{FF2B5EF4-FFF2-40B4-BE49-F238E27FC236}">
                  <a16:creationId xmlns:a16="http://schemas.microsoft.com/office/drawing/2014/main" id="{078CE4EA-1CA3-482F-A906-A888C1969F7C}"/>
                </a:ext>
              </a:extLst>
            </p:cNvPr>
            <p:cNvSpPr>
              <a:spLocks/>
            </p:cNvSpPr>
            <p:nvPr/>
          </p:nvSpPr>
          <p:spPr bwMode="auto">
            <a:xfrm>
              <a:off x="10078" y="4089"/>
              <a:ext cx="116" cy="181"/>
            </a:xfrm>
            <a:custGeom>
              <a:avLst/>
              <a:gdLst>
                <a:gd name="T0" fmla="*/ 0 w 116"/>
                <a:gd name="T1" fmla="*/ 0 h 181"/>
                <a:gd name="T2" fmla="*/ 116 w 116"/>
                <a:gd name="T3" fmla="*/ 0 h 181"/>
                <a:gd name="T4" fmla="*/ 116 w 116"/>
                <a:gd name="T5" fmla="*/ 42 h 181"/>
                <a:gd name="T6" fmla="*/ 42 w 116"/>
                <a:gd name="T7" fmla="*/ 42 h 181"/>
                <a:gd name="T8" fmla="*/ 42 w 116"/>
                <a:gd name="T9" fmla="*/ 74 h 181"/>
                <a:gd name="T10" fmla="*/ 116 w 116"/>
                <a:gd name="T11" fmla="*/ 74 h 181"/>
                <a:gd name="T12" fmla="*/ 116 w 116"/>
                <a:gd name="T13" fmla="*/ 117 h 181"/>
                <a:gd name="T14" fmla="*/ 42 w 116"/>
                <a:gd name="T15" fmla="*/ 117 h 181"/>
                <a:gd name="T16" fmla="*/ 42 w 116"/>
                <a:gd name="T17" fmla="*/ 181 h 181"/>
                <a:gd name="T18" fmla="*/ 0 w 116"/>
                <a:gd name="T19" fmla="*/ 181 h 181"/>
                <a:gd name="T20" fmla="*/ 0 w 116"/>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81">
                  <a:moveTo>
                    <a:pt x="0" y="0"/>
                  </a:moveTo>
                  <a:lnTo>
                    <a:pt x="116" y="0"/>
                  </a:lnTo>
                  <a:lnTo>
                    <a:pt x="116" y="42"/>
                  </a:lnTo>
                  <a:lnTo>
                    <a:pt x="42" y="42"/>
                  </a:lnTo>
                  <a:lnTo>
                    <a:pt x="42" y="74"/>
                  </a:lnTo>
                  <a:lnTo>
                    <a:pt x="116" y="74"/>
                  </a:lnTo>
                  <a:lnTo>
                    <a:pt x="116" y="117"/>
                  </a:lnTo>
                  <a:lnTo>
                    <a:pt x="42" y="117"/>
                  </a:lnTo>
                  <a:lnTo>
                    <a:pt x="42"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8" name="Rectangle 32">
              <a:extLst>
                <a:ext uri="{FF2B5EF4-FFF2-40B4-BE49-F238E27FC236}">
                  <a16:creationId xmlns:a16="http://schemas.microsoft.com/office/drawing/2014/main" id="{D6FC503F-44A5-4B13-870F-F35A707FF259}"/>
                </a:ext>
              </a:extLst>
            </p:cNvPr>
            <p:cNvSpPr>
              <a:spLocks noChangeArrowheads="1"/>
            </p:cNvSpPr>
            <p:nvPr/>
          </p:nvSpPr>
          <p:spPr bwMode="auto">
            <a:xfrm>
              <a:off x="10226" y="4089"/>
              <a:ext cx="4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9" name="Freeform 33">
              <a:extLst>
                <a:ext uri="{FF2B5EF4-FFF2-40B4-BE49-F238E27FC236}">
                  <a16:creationId xmlns:a16="http://schemas.microsoft.com/office/drawing/2014/main" id="{A75B9124-2FB1-4E00-B27E-573DAE500541}"/>
                </a:ext>
              </a:extLst>
            </p:cNvPr>
            <p:cNvSpPr>
              <a:spLocks/>
            </p:cNvSpPr>
            <p:nvPr/>
          </p:nvSpPr>
          <p:spPr bwMode="auto">
            <a:xfrm>
              <a:off x="10322" y="4089"/>
              <a:ext cx="116" cy="181"/>
            </a:xfrm>
            <a:custGeom>
              <a:avLst/>
              <a:gdLst>
                <a:gd name="T0" fmla="*/ 0 w 116"/>
                <a:gd name="T1" fmla="*/ 0 h 181"/>
                <a:gd name="T2" fmla="*/ 116 w 116"/>
                <a:gd name="T3" fmla="*/ 0 h 181"/>
                <a:gd name="T4" fmla="*/ 116 w 116"/>
                <a:gd name="T5" fmla="*/ 42 h 181"/>
                <a:gd name="T6" fmla="*/ 31 w 116"/>
                <a:gd name="T7" fmla="*/ 42 h 181"/>
                <a:gd name="T8" fmla="*/ 31 w 116"/>
                <a:gd name="T9" fmla="*/ 74 h 181"/>
                <a:gd name="T10" fmla="*/ 106 w 116"/>
                <a:gd name="T11" fmla="*/ 74 h 181"/>
                <a:gd name="T12" fmla="*/ 106 w 116"/>
                <a:gd name="T13" fmla="*/ 107 h 181"/>
                <a:gd name="T14" fmla="*/ 31 w 116"/>
                <a:gd name="T15" fmla="*/ 107 h 181"/>
                <a:gd name="T16" fmla="*/ 31 w 116"/>
                <a:gd name="T17" fmla="*/ 149 h 181"/>
                <a:gd name="T18" fmla="*/ 116 w 116"/>
                <a:gd name="T19" fmla="*/ 149 h 181"/>
                <a:gd name="T20" fmla="*/ 116 w 116"/>
                <a:gd name="T21" fmla="*/ 181 h 181"/>
                <a:gd name="T22" fmla="*/ 0 w 116"/>
                <a:gd name="T23" fmla="*/ 181 h 181"/>
                <a:gd name="T24" fmla="*/ 0 w 116"/>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81">
                  <a:moveTo>
                    <a:pt x="0" y="0"/>
                  </a:moveTo>
                  <a:lnTo>
                    <a:pt x="116" y="0"/>
                  </a:lnTo>
                  <a:lnTo>
                    <a:pt x="116" y="42"/>
                  </a:lnTo>
                  <a:lnTo>
                    <a:pt x="31" y="42"/>
                  </a:lnTo>
                  <a:lnTo>
                    <a:pt x="31" y="74"/>
                  </a:lnTo>
                  <a:lnTo>
                    <a:pt x="106" y="74"/>
                  </a:lnTo>
                  <a:lnTo>
                    <a:pt x="106" y="107"/>
                  </a:lnTo>
                  <a:lnTo>
                    <a:pt x="31" y="107"/>
                  </a:lnTo>
                  <a:lnTo>
                    <a:pt x="31" y="149"/>
                  </a:lnTo>
                  <a:lnTo>
                    <a:pt x="116" y="149"/>
                  </a:lnTo>
                  <a:lnTo>
                    <a:pt x="116"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0" name="Freeform 34">
              <a:extLst>
                <a:ext uri="{FF2B5EF4-FFF2-40B4-BE49-F238E27FC236}">
                  <a16:creationId xmlns:a16="http://schemas.microsoft.com/office/drawing/2014/main" id="{B501DEF5-865C-4F6B-BB32-67B2CBCFB561}"/>
                </a:ext>
              </a:extLst>
            </p:cNvPr>
            <p:cNvSpPr>
              <a:spLocks noEditPoints="1"/>
            </p:cNvSpPr>
            <p:nvPr/>
          </p:nvSpPr>
          <p:spPr bwMode="auto">
            <a:xfrm>
              <a:off x="10481" y="4089"/>
              <a:ext cx="159" cy="181"/>
            </a:xfrm>
            <a:custGeom>
              <a:avLst/>
              <a:gdLst>
                <a:gd name="T0" fmla="*/ 0 w 15"/>
                <a:gd name="T1" fmla="*/ 0 h 17"/>
                <a:gd name="T2" fmla="*/ 6 w 15"/>
                <a:gd name="T3" fmla="*/ 0 h 17"/>
                <a:gd name="T4" fmla="*/ 15 w 15"/>
                <a:gd name="T5" fmla="*/ 9 h 17"/>
                <a:gd name="T6" fmla="*/ 6 w 15"/>
                <a:gd name="T7" fmla="*/ 17 h 17"/>
                <a:gd name="T8" fmla="*/ 0 w 15"/>
                <a:gd name="T9" fmla="*/ 17 h 17"/>
                <a:gd name="T10" fmla="*/ 0 w 15"/>
                <a:gd name="T11" fmla="*/ 0 h 17"/>
                <a:gd name="T12" fmla="*/ 4 w 15"/>
                <a:gd name="T13" fmla="*/ 14 h 17"/>
                <a:gd name="T14" fmla="*/ 6 w 15"/>
                <a:gd name="T15" fmla="*/ 14 h 17"/>
                <a:gd name="T16" fmla="*/ 12 w 15"/>
                <a:gd name="T17" fmla="*/ 9 h 17"/>
                <a:gd name="T18" fmla="*/ 6 w 15"/>
                <a:gd name="T19" fmla="*/ 4 h 17"/>
                <a:gd name="T20" fmla="*/ 4 w 15"/>
                <a:gd name="T21" fmla="*/ 4 h 17"/>
                <a:gd name="T22" fmla="*/ 4 w 15"/>
                <a:gd name="T2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0" y="0"/>
                  </a:moveTo>
                  <a:cubicBezTo>
                    <a:pt x="6" y="0"/>
                    <a:pt x="6" y="0"/>
                    <a:pt x="6" y="0"/>
                  </a:cubicBezTo>
                  <a:cubicBezTo>
                    <a:pt x="11" y="0"/>
                    <a:pt x="15" y="3"/>
                    <a:pt x="15" y="9"/>
                  </a:cubicBezTo>
                  <a:cubicBezTo>
                    <a:pt x="15" y="14"/>
                    <a:pt x="11" y="17"/>
                    <a:pt x="6" y="17"/>
                  </a:cubicBezTo>
                  <a:cubicBezTo>
                    <a:pt x="0" y="17"/>
                    <a:pt x="0" y="17"/>
                    <a:pt x="0" y="17"/>
                  </a:cubicBezTo>
                  <a:lnTo>
                    <a:pt x="0" y="0"/>
                  </a:lnTo>
                  <a:close/>
                  <a:moveTo>
                    <a:pt x="4" y="14"/>
                  </a:moveTo>
                  <a:cubicBezTo>
                    <a:pt x="6" y="14"/>
                    <a:pt x="6" y="14"/>
                    <a:pt x="6" y="14"/>
                  </a:cubicBezTo>
                  <a:cubicBezTo>
                    <a:pt x="9" y="14"/>
                    <a:pt x="12" y="12"/>
                    <a:pt x="12" y="9"/>
                  </a:cubicBezTo>
                  <a:cubicBezTo>
                    <a:pt x="12" y="5"/>
                    <a:pt x="9" y="4"/>
                    <a:pt x="6" y="4"/>
                  </a:cubicBezTo>
                  <a:cubicBezTo>
                    <a:pt x="4" y="4"/>
                    <a:pt x="4" y="4"/>
                    <a:pt x="4" y="4"/>
                  </a:cubicBez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1" name="Freeform 35">
              <a:extLst>
                <a:ext uri="{FF2B5EF4-FFF2-40B4-BE49-F238E27FC236}">
                  <a16:creationId xmlns:a16="http://schemas.microsoft.com/office/drawing/2014/main" id="{A5C8DF0C-9B7E-4B2C-A5BF-A8E9156FC9C6}"/>
                </a:ext>
              </a:extLst>
            </p:cNvPr>
            <p:cNvSpPr>
              <a:spLocks noEditPoints="1"/>
            </p:cNvSpPr>
            <p:nvPr/>
          </p:nvSpPr>
          <p:spPr bwMode="auto">
            <a:xfrm>
              <a:off x="10757" y="4089"/>
              <a:ext cx="137" cy="181"/>
            </a:xfrm>
            <a:custGeom>
              <a:avLst/>
              <a:gdLst>
                <a:gd name="T0" fmla="*/ 0 w 13"/>
                <a:gd name="T1" fmla="*/ 0 h 17"/>
                <a:gd name="T2" fmla="*/ 6 w 13"/>
                <a:gd name="T3" fmla="*/ 0 h 17"/>
                <a:gd name="T4" fmla="*/ 13 w 13"/>
                <a:gd name="T5" fmla="*/ 6 h 17"/>
                <a:gd name="T6" fmla="*/ 6 w 13"/>
                <a:gd name="T7" fmla="*/ 11 h 17"/>
                <a:gd name="T8" fmla="*/ 4 w 13"/>
                <a:gd name="T9" fmla="*/ 11 h 17"/>
                <a:gd name="T10" fmla="*/ 4 w 13"/>
                <a:gd name="T11" fmla="*/ 17 h 17"/>
                <a:gd name="T12" fmla="*/ 0 w 13"/>
                <a:gd name="T13" fmla="*/ 17 h 17"/>
                <a:gd name="T14" fmla="*/ 0 w 13"/>
                <a:gd name="T15" fmla="*/ 0 h 17"/>
                <a:gd name="T16" fmla="*/ 4 w 13"/>
                <a:gd name="T17" fmla="*/ 8 h 17"/>
                <a:gd name="T18" fmla="*/ 6 w 13"/>
                <a:gd name="T19" fmla="*/ 8 h 17"/>
                <a:gd name="T20" fmla="*/ 9 w 13"/>
                <a:gd name="T21" fmla="*/ 6 h 17"/>
                <a:gd name="T22" fmla="*/ 6 w 13"/>
                <a:gd name="T23" fmla="*/ 4 h 17"/>
                <a:gd name="T24" fmla="*/ 4 w 13"/>
                <a:gd name="T25" fmla="*/ 4 h 17"/>
                <a:gd name="T26" fmla="*/ 4 w 13"/>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0" y="0"/>
                  </a:moveTo>
                  <a:cubicBezTo>
                    <a:pt x="6" y="0"/>
                    <a:pt x="6" y="0"/>
                    <a:pt x="6" y="0"/>
                  </a:cubicBezTo>
                  <a:cubicBezTo>
                    <a:pt x="10" y="0"/>
                    <a:pt x="13" y="2"/>
                    <a:pt x="13" y="6"/>
                  </a:cubicBezTo>
                  <a:cubicBezTo>
                    <a:pt x="13" y="9"/>
                    <a:pt x="10" y="11"/>
                    <a:pt x="6" y="11"/>
                  </a:cubicBezTo>
                  <a:cubicBezTo>
                    <a:pt x="4" y="11"/>
                    <a:pt x="4" y="11"/>
                    <a:pt x="4" y="11"/>
                  </a:cubicBezTo>
                  <a:cubicBezTo>
                    <a:pt x="4" y="17"/>
                    <a:pt x="4" y="17"/>
                    <a:pt x="4" y="17"/>
                  </a:cubicBezTo>
                  <a:cubicBezTo>
                    <a:pt x="0" y="17"/>
                    <a:pt x="0" y="17"/>
                    <a:pt x="0" y="17"/>
                  </a:cubicBezTo>
                  <a:lnTo>
                    <a:pt x="0" y="0"/>
                  </a:lnTo>
                  <a:close/>
                  <a:moveTo>
                    <a:pt x="4" y="8"/>
                  </a:moveTo>
                  <a:cubicBezTo>
                    <a:pt x="6" y="8"/>
                    <a:pt x="6" y="8"/>
                    <a:pt x="6" y="8"/>
                  </a:cubicBezTo>
                  <a:cubicBezTo>
                    <a:pt x="7" y="8"/>
                    <a:pt x="9" y="7"/>
                    <a:pt x="9" y="6"/>
                  </a:cubicBezTo>
                  <a:cubicBezTo>
                    <a:pt x="9" y="4"/>
                    <a:pt x="7" y="4"/>
                    <a:pt x="6" y="4"/>
                  </a:cubicBezTo>
                  <a:cubicBezTo>
                    <a:pt x="4" y="4"/>
                    <a:pt x="4" y="4"/>
                    <a:pt x="4" y="4"/>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2" name="Freeform 36">
              <a:extLst>
                <a:ext uri="{FF2B5EF4-FFF2-40B4-BE49-F238E27FC236}">
                  <a16:creationId xmlns:a16="http://schemas.microsoft.com/office/drawing/2014/main" id="{FD7248D3-47F1-479A-87C9-2B848F7EF8B2}"/>
                </a:ext>
              </a:extLst>
            </p:cNvPr>
            <p:cNvSpPr>
              <a:spLocks/>
            </p:cNvSpPr>
            <p:nvPr/>
          </p:nvSpPr>
          <p:spPr bwMode="auto">
            <a:xfrm>
              <a:off x="10926" y="4089"/>
              <a:ext cx="149" cy="192"/>
            </a:xfrm>
            <a:custGeom>
              <a:avLst/>
              <a:gdLst>
                <a:gd name="T0" fmla="*/ 14 w 14"/>
                <a:gd name="T1" fmla="*/ 11 h 18"/>
                <a:gd name="T2" fmla="*/ 7 w 14"/>
                <a:gd name="T3" fmla="*/ 18 h 18"/>
                <a:gd name="T4" fmla="*/ 0 w 14"/>
                <a:gd name="T5" fmla="*/ 11 h 18"/>
                <a:gd name="T6" fmla="*/ 0 w 14"/>
                <a:gd name="T7" fmla="*/ 0 h 18"/>
                <a:gd name="T8" fmla="*/ 3 w 14"/>
                <a:gd name="T9" fmla="*/ 0 h 18"/>
                <a:gd name="T10" fmla="*/ 3 w 14"/>
                <a:gd name="T11" fmla="*/ 11 h 18"/>
                <a:gd name="T12" fmla="*/ 7 w 14"/>
                <a:gd name="T13" fmla="*/ 14 h 18"/>
                <a:gd name="T14" fmla="*/ 10 w 14"/>
                <a:gd name="T15" fmla="*/ 11 h 18"/>
                <a:gd name="T16" fmla="*/ 10 w 14"/>
                <a:gd name="T17" fmla="*/ 0 h 18"/>
                <a:gd name="T18" fmla="*/ 14 w 14"/>
                <a:gd name="T19" fmla="*/ 0 h 18"/>
                <a:gd name="T20" fmla="*/ 14 w 14"/>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4" y="11"/>
                  </a:moveTo>
                  <a:cubicBezTo>
                    <a:pt x="14" y="15"/>
                    <a:pt x="11" y="18"/>
                    <a:pt x="7" y="18"/>
                  </a:cubicBezTo>
                  <a:cubicBezTo>
                    <a:pt x="2" y="18"/>
                    <a:pt x="0" y="15"/>
                    <a:pt x="0" y="11"/>
                  </a:cubicBezTo>
                  <a:cubicBezTo>
                    <a:pt x="0" y="0"/>
                    <a:pt x="0" y="0"/>
                    <a:pt x="0" y="0"/>
                  </a:cubicBezTo>
                  <a:cubicBezTo>
                    <a:pt x="3" y="0"/>
                    <a:pt x="3" y="0"/>
                    <a:pt x="3" y="0"/>
                  </a:cubicBezTo>
                  <a:cubicBezTo>
                    <a:pt x="3" y="11"/>
                    <a:pt x="3" y="11"/>
                    <a:pt x="3" y="11"/>
                  </a:cubicBezTo>
                  <a:cubicBezTo>
                    <a:pt x="3" y="13"/>
                    <a:pt x="5" y="14"/>
                    <a:pt x="7" y="14"/>
                  </a:cubicBezTo>
                  <a:cubicBezTo>
                    <a:pt x="9" y="14"/>
                    <a:pt x="10" y="13"/>
                    <a:pt x="10" y="11"/>
                  </a:cubicBezTo>
                  <a:cubicBezTo>
                    <a:pt x="10" y="0"/>
                    <a:pt x="10" y="0"/>
                    <a:pt x="10" y="0"/>
                  </a:cubicBezTo>
                  <a:cubicBezTo>
                    <a:pt x="14" y="0"/>
                    <a:pt x="14" y="0"/>
                    <a:pt x="14" y="0"/>
                  </a:cubicBezTo>
                  <a:lnTo>
                    <a:pt x="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3" name="Freeform 37">
              <a:extLst>
                <a:ext uri="{FF2B5EF4-FFF2-40B4-BE49-F238E27FC236}">
                  <a16:creationId xmlns:a16="http://schemas.microsoft.com/office/drawing/2014/main" id="{B481670C-BA36-4358-9063-895DEEB2A23F}"/>
                </a:ext>
              </a:extLst>
            </p:cNvPr>
            <p:cNvSpPr>
              <a:spLocks noEditPoints="1"/>
            </p:cNvSpPr>
            <p:nvPr/>
          </p:nvSpPr>
          <p:spPr bwMode="auto">
            <a:xfrm>
              <a:off x="11117" y="4089"/>
              <a:ext cx="138" cy="181"/>
            </a:xfrm>
            <a:custGeom>
              <a:avLst/>
              <a:gdLst>
                <a:gd name="T0" fmla="*/ 0 w 13"/>
                <a:gd name="T1" fmla="*/ 0 h 17"/>
                <a:gd name="T2" fmla="*/ 6 w 13"/>
                <a:gd name="T3" fmla="*/ 0 h 17"/>
                <a:gd name="T4" fmla="*/ 12 w 13"/>
                <a:gd name="T5" fmla="*/ 5 h 17"/>
                <a:gd name="T6" fmla="*/ 9 w 13"/>
                <a:gd name="T7" fmla="*/ 8 h 17"/>
                <a:gd name="T8" fmla="*/ 9 w 13"/>
                <a:gd name="T9" fmla="*/ 8 h 17"/>
                <a:gd name="T10" fmla="*/ 13 w 13"/>
                <a:gd name="T11" fmla="*/ 12 h 17"/>
                <a:gd name="T12" fmla="*/ 7 w 13"/>
                <a:gd name="T13" fmla="*/ 17 h 17"/>
                <a:gd name="T14" fmla="*/ 0 w 13"/>
                <a:gd name="T15" fmla="*/ 17 h 17"/>
                <a:gd name="T16" fmla="*/ 0 w 13"/>
                <a:gd name="T17" fmla="*/ 0 h 17"/>
                <a:gd name="T18" fmla="*/ 4 w 13"/>
                <a:gd name="T19" fmla="*/ 7 h 17"/>
                <a:gd name="T20" fmla="*/ 6 w 13"/>
                <a:gd name="T21" fmla="*/ 7 h 17"/>
                <a:gd name="T22" fmla="*/ 9 w 13"/>
                <a:gd name="T23" fmla="*/ 5 h 17"/>
                <a:gd name="T24" fmla="*/ 6 w 13"/>
                <a:gd name="T25" fmla="*/ 4 h 17"/>
                <a:gd name="T26" fmla="*/ 4 w 13"/>
                <a:gd name="T27" fmla="*/ 4 h 17"/>
                <a:gd name="T28" fmla="*/ 4 w 13"/>
                <a:gd name="T29" fmla="*/ 7 h 17"/>
                <a:gd name="T30" fmla="*/ 4 w 13"/>
                <a:gd name="T31" fmla="*/ 14 h 17"/>
                <a:gd name="T32" fmla="*/ 7 w 13"/>
                <a:gd name="T33" fmla="*/ 14 h 17"/>
                <a:gd name="T34" fmla="*/ 9 w 13"/>
                <a:gd name="T35" fmla="*/ 12 h 17"/>
                <a:gd name="T36" fmla="*/ 6 w 13"/>
                <a:gd name="T37" fmla="*/ 10 h 17"/>
                <a:gd name="T38" fmla="*/ 4 w 13"/>
                <a:gd name="T39" fmla="*/ 10 h 17"/>
                <a:gd name="T40" fmla="*/ 4 w 13"/>
                <a:gd name="T4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7">
                  <a:moveTo>
                    <a:pt x="0" y="0"/>
                  </a:moveTo>
                  <a:cubicBezTo>
                    <a:pt x="6" y="0"/>
                    <a:pt x="6" y="0"/>
                    <a:pt x="6" y="0"/>
                  </a:cubicBezTo>
                  <a:cubicBezTo>
                    <a:pt x="9" y="0"/>
                    <a:pt x="12" y="1"/>
                    <a:pt x="12" y="5"/>
                  </a:cubicBezTo>
                  <a:cubicBezTo>
                    <a:pt x="12" y="7"/>
                    <a:pt x="11" y="8"/>
                    <a:pt x="9" y="8"/>
                  </a:cubicBezTo>
                  <a:cubicBezTo>
                    <a:pt x="9" y="8"/>
                    <a:pt x="9" y="8"/>
                    <a:pt x="9" y="8"/>
                  </a:cubicBezTo>
                  <a:cubicBezTo>
                    <a:pt x="11" y="9"/>
                    <a:pt x="13" y="10"/>
                    <a:pt x="13" y="12"/>
                  </a:cubicBezTo>
                  <a:cubicBezTo>
                    <a:pt x="13" y="16"/>
                    <a:pt x="10" y="17"/>
                    <a:pt x="7" y="17"/>
                  </a:cubicBezTo>
                  <a:cubicBezTo>
                    <a:pt x="0" y="17"/>
                    <a:pt x="0" y="17"/>
                    <a:pt x="0" y="17"/>
                  </a:cubicBezTo>
                  <a:lnTo>
                    <a:pt x="0" y="0"/>
                  </a:lnTo>
                  <a:close/>
                  <a:moveTo>
                    <a:pt x="4" y="7"/>
                  </a:moveTo>
                  <a:cubicBezTo>
                    <a:pt x="6" y="7"/>
                    <a:pt x="6" y="7"/>
                    <a:pt x="6" y="7"/>
                  </a:cubicBezTo>
                  <a:cubicBezTo>
                    <a:pt x="7" y="7"/>
                    <a:pt x="9" y="7"/>
                    <a:pt x="9" y="5"/>
                  </a:cubicBezTo>
                  <a:cubicBezTo>
                    <a:pt x="9" y="4"/>
                    <a:pt x="7" y="4"/>
                    <a:pt x="6" y="4"/>
                  </a:cubicBezTo>
                  <a:cubicBezTo>
                    <a:pt x="4" y="4"/>
                    <a:pt x="4" y="4"/>
                    <a:pt x="4" y="4"/>
                  </a:cubicBezTo>
                  <a:lnTo>
                    <a:pt x="4" y="7"/>
                  </a:lnTo>
                  <a:close/>
                  <a:moveTo>
                    <a:pt x="4" y="14"/>
                  </a:moveTo>
                  <a:cubicBezTo>
                    <a:pt x="7" y="14"/>
                    <a:pt x="7" y="14"/>
                    <a:pt x="7" y="14"/>
                  </a:cubicBezTo>
                  <a:cubicBezTo>
                    <a:pt x="8" y="14"/>
                    <a:pt x="9" y="14"/>
                    <a:pt x="9" y="12"/>
                  </a:cubicBezTo>
                  <a:cubicBezTo>
                    <a:pt x="9" y="10"/>
                    <a:pt x="8" y="10"/>
                    <a:pt x="6" y="10"/>
                  </a:cubicBezTo>
                  <a:cubicBezTo>
                    <a:pt x="4" y="10"/>
                    <a:pt x="4" y="10"/>
                    <a:pt x="4" y="10"/>
                  </a:cubicBez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4" name="Freeform 38">
              <a:extLst>
                <a:ext uri="{FF2B5EF4-FFF2-40B4-BE49-F238E27FC236}">
                  <a16:creationId xmlns:a16="http://schemas.microsoft.com/office/drawing/2014/main" id="{F1BAD890-0598-4598-83D8-D637DF056CF1}"/>
                </a:ext>
              </a:extLst>
            </p:cNvPr>
            <p:cNvSpPr>
              <a:spLocks/>
            </p:cNvSpPr>
            <p:nvPr/>
          </p:nvSpPr>
          <p:spPr bwMode="auto">
            <a:xfrm>
              <a:off x="11287" y="4089"/>
              <a:ext cx="117" cy="181"/>
            </a:xfrm>
            <a:custGeom>
              <a:avLst/>
              <a:gdLst>
                <a:gd name="T0" fmla="*/ 0 w 117"/>
                <a:gd name="T1" fmla="*/ 0 h 181"/>
                <a:gd name="T2" fmla="*/ 42 w 117"/>
                <a:gd name="T3" fmla="*/ 0 h 181"/>
                <a:gd name="T4" fmla="*/ 42 w 117"/>
                <a:gd name="T5" fmla="*/ 149 h 181"/>
                <a:gd name="T6" fmla="*/ 117 w 117"/>
                <a:gd name="T7" fmla="*/ 149 h 181"/>
                <a:gd name="T8" fmla="*/ 117 w 117"/>
                <a:gd name="T9" fmla="*/ 181 h 181"/>
                <a:gd name="T10" fmla="*/ 0 w 117"/>
                <a:gd name="T11" fmla="*/ 181 h 181"/>
                <a:gd name="T12" fmla="*/ 0 w 11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17" h="181">
                  <a:moveTo>
                    <a:pt x="0" y="0"/>
                  </a:moveTo>
                  <a:lnTo>
                    <a:pt x="42" y="0"/>
                  </a:lnTo>
                  <a:lnTo>
                    <a:pt x="42" y="149"/>
                  </a:lnTo>
                  <a:lnTo>
                    <a:pt x="117" y="149"/>
                  </a:lnTo>
                  <a:lnTo>
                    <a:pt x="117"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5" name="Rectangle 39">
              <a:extLst>
                <a:ext uri="{FF2B5EF4-FFF2-40B4-BE49-F238E27FC236}">
                  <a16:creationId xmlns:a16="http://schemas.microsoft.com/office/drawing/2014/main" id="{90F4A758-42E2-4FAA-81B2-A68CBEA7B88E}"/>
                </a:ext>
              </a:extLst>
            </p:cNvPr>
            <p:cNvSpPr>
              <a:spLocks noChangeArrowheads="1"/>
            </p:cNvSpPr>
            <p:nvPr/>
          </p:nvSpPr>
          <p:spPr bwMode="auto">
            <a:xfrm>
              <a:off x="11436" y="4089"/>
              <a:ext cx="31"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6" name="Freeform 40">
              <a:extLst>
                <a:ext uri="{FF2B5EF4-FFF2-40B4-BE49-F238E27FC236}">
                  <a16:creationId xmlns:a16="http://schemas.microsoft.com/office/drawing/2014/main" id="{E2C2A0E9-9E04-468C-97EB-F4ED8BB2BF5A}"/>
                </a:ext>
              </a:extLst>
            </p:cNvPr>
            <p:cNvSpPr>
              <a:spLocks/>
            </p:cNvSpPr>
            <p:nvPr/>
          </p:nvSpPr>
          <p:spPr bwMode="auto">
            <a:xfrm>
              <a:off x="11510" y="4089"/>
              <a:ext cx="159" cy="192"/>
            </a:xfrm>
            <a:custGeom>
              <a:avLst/>
              <a:gdLst>
                <a:gd name="T0" fmla="*/ 11 w 15"/>
                <a:gd name="T1" fmla="*/ 5 h 18"/>
                <a:gd name="T2" fmla="*/ 8 w 15"/>
                <a:gd name="T3" fmla="*/ 3 h 18"/>
                <a:gd name="T4" fmla="*/ 3 w 15"/>
                <a:gd name="T5" fmla="*/ 9 h 18"/>
                <a:gd name="T6" fmla="*/ 8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4 w 15"/>
                <a:gd name="T19" fmla="*/ 2 h 18"/>
                <a:gd name="T20" fmla="*/ 11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1" y="5"/>
                  </a:moveTo>
                  <a:cubicBezTo>
                    <a:pt x="11" y="4"/>
                    <a:pt x="10" y="3"/>
                    <a:pt x="8" y="3"/>
                  </a:cubicBezTo>
                  <a:cubicBezTo>
                    <a:pt x="5" y="3"/>
                    <a:pt x="3" y="6"/>
                    <a:pt x="3" y="9"/>
                  </a:cubicBezTo>
                  <a:cubicBezTo>
                    <a:pt x="3" y="12"/>
                    <a:pt x="5" y="14"/>
                    <a:pt x="8" y="14"/>
                  </a:cubicBezTo>
                  <a:cubicBezTo>
                    <a:pt x="10" y="14"/>
                    <a:pt x="11" y="13"/>
                    <a:pt x="12" y="12"/>
                  </a:cubicBezTo>
                  <a:cubicBezTo>
                    <a:pt x="15" y="15"/>
                    <a:pt x="15" y="15"/>
                    <a:pt x="15" y="15"/>
                  </a:cubicBezTo>
                  <a:cubicBezTo>
                    <a:pt x="13" y="17"/>
                    <a:pt x="11" y="18"/>
                    <a:pt x="9" y="18"/>
                  </a:cubicBezTo>
                  <a:cubicBezTo>
                    <a:pt x="3" y="18"/>
                    <a:pt x="0" y="14"/>
                    <a:pt x="0" y="9"/>
                  </a:cubicBezTo>
                  <a:cubicBezTo>
                    <a:pt x="0" y="3"/>
                    <a:pt x="3" y="0"/>
                    <a:pt x="9" y="0"/>
                  </a:cubicBezTo>
                  <a:cubicBezTo>
                    <a:pt x="10"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7" name="Freeform 41">
              <a:extLst>
                <a:ext uri="{FF2B5EF4-FFF2-40B4-BE49-F238E27FC236}">
                  <a16:creationId xmlns:a16="http://schemas.microsoft.com/office/drawing/2014/main" id="{9286DA5F-744E-4B7D-954C-D1508813823A}"/>
                </a:ext>
              </a:extLst>
            </p:cNvPr>
            <p:cNvSpPr>
              <a:spLocks noEditPoints="1"/>
            </p:cNvSpPr>
            <p:nvPr/>
          </p:nvSpPr>
          <p:spPr bwMode="auto">
            <a:xfrm>
              <a:off x="11754" y="4089"/>
              <a:ext cx="191" cy="181"/>
            </a:xfrm>
            <a:custGeom>
              <a:avLst/>
              <a:gdLst>
                <a:gd name="T0" fmla="*/ 74 w 191"/>
                <a:gd name="T1" fmla="*/ 0 h 181"/>
                <a:gd name="T2" fmla="*/ 106 w 191"/>
                <a:gd name="T3" fmla="*/ 0 h 181"/>
                <a:gd name="T4" fmla="*/ 191 w 191"/>
                <a:gd name="T5" fmla="*/ 181 h 181"/>
                <a:gd name="T6" fmla="*/ 138 w 191"/>
                <a:gd name="T7" fmla="*/ 181 h 181"/>
                <a:gd name="T8" fmla="*/ 127 w 191"/>
                <a:gd name="T9" fmla="*/ 149 h 181"/>
                <a:gd name="T10" fmla="*/ 53 w 191"/>
                <a:gd name="T11" fmla="*/ 149 h 181"/>
                <a:gd name="T12" fmla="*/ 42 w 191"/>
                <a:gd name="T13" fmla="*/ 181 h 181"/>
                <a:gd name="T14" fmla="*/ 0 w 191"/>
                <a:gd name="T15" fmla="*/ 181 h 181"/>
                <a:gd name="T16" fmla="*/ 74 w 191"/>
                <a:gd name="T17" fmla="*/ 0 h 181"/>
                <a:gd name="T18" fmla="*/ 95 w 191"/>
                <a:gd name="T19" fmla="*/ 53 h 181"/>
                <a:gd name="T20" fmla="*/ 74 w 191"/>
                <a:gd name="T21" fmla="*/ 107 h 181"/>
                <a:gd name="T22" fmla="*/ 117 w 191"/>
                <a:gd name="T23" fmla="*/ 107 h 181"/>
                <a:gd name="T24" fmla="*/ 95 w 191"/>
                <a:gd name="T25" fmla="*/ 5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81">
                  <a:moveTo>
                    <a:pt x="74" y="0"/>
                  </a:moveTo>
                  <a:lnTo>
                    <a:pt x="106" y="0"/>
                  </a:lnTo>
                  <a:lnTo>
                    <a:pt x="191" y="181"/>
                  </a:lnTo>
                  <a:lnTo>
                    <a:pt x="138" y="181"/>
                  </a:lnTo>
                  <a:lnTo>
                    <a:pt x="127" y="149"/>
                  </a:lnTo>
                  <a:lnTo>
                    <a:pt x="53" y="149"/>
                  </a:lnTo>
                  <a:lnTo>
                    <a:pt x="42" y="181"/>
                  </a:lnTo>
                  <a:lnTo>
                    <a:pt x="0" y="181"/>
                  </a:lnTo>
                  <a:lnTo>
                    <a:pt x="74" y="0"/>
                  </a:lnTo>
                  <a:close/>
                  <a:moveTo>
                    <a:pt x="95" y="53"/>
                  </a:moveTo>
                  <a:lnTo>
                    <a:pt x="74" y="107"/>
                  </a:lnTo>
                  <a:lnTo>
                    <a:pt x="117" y="107"/>
                  </a:lnTo>
                  <a:lnTo>
                    <a:pt x="95"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8" name="Freeform 42">
              <a:extLst>
                <a:ext uri="{FF2B5EF4-FFF2-40B4-BE49-F238E27FC236}">
                  <a16:creationId xmlns:a16="http://schemas.microsoft.com/office/drawing/2014/main" id="{270F6821-4834-46D9-85AC-271BED6C240B}"/>
                </a:ext>
              </a:extLst>
            </p:cNvPr>
            <p:cNvSpPr>
              <a:spLocks/>
            </p:cNvSpPr>
            <p:nvPr/>
          </p:nvSpPr>
          <p:spPr bwMode="auto">
            <a:xfrm>
              <a:off x="11955" y="4089"/>
              <a:ext cx="149" cy="192"/>
            </a:xfrm>
            <a:custGeom>
              <a:avLst/>
              <a:gdLst>
                <a:gd name="T0" fmla="*/ 11 w 14"/>
                <a:gd name="T1" fmla="*/ 5 h 18"/>
                <a:gd name="T2" fmla="*/ 8 w 14"/>
                <a:gd name="T3" fmla="*/ 3 h 18"/>
                <a:gd name="T4" fmla="*/ 3 w 14"/>
                <a:gd name="T5" fmla="*/ 9 h 18"/>
                <a:gd name="T6" fmla="*/ 8 w 14"/>
                <a:gd name="T7" fmla="*/ 14 h 18"/>
                <a:gd name="T8" fmla="*/ 11 w 14"/>
                <a:gd name="T9" fmla="*/ 12 h 18"/>
                <a:gd name="T10" fmla="*/ 14 w 14"/>
                <a:gd name="T11" fmla="*/ 15 h 18"/>
                <a:gd name="T12" fmla="*/ 8 w 14"/>
                <a:gd name="T13" fmla="*/ 18 h 18"/>
                <a:gd name="T14" fmla="*/ 0 w 14"/>
                <a:gd name="T15" fmla="*/ 9 h 18"/>
                <a:gd name="T16" fmla="*/ 8 w 14"/>
                <a:gd name="T17" fmla="*/ 0 h 18"/>
                <a:gd name="T18" fmla="*/ 14 w 14"/>
                <a:gd name="T19" fmla="*/ 2 h 18"/>
                <a:gd name="T20" fmla="*/ 11 w 14"/>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1" y="5"/>
                  </a:moveTo>
                  <a:cubicBezTo>
                    <a:pt x="11" y="4"/>
                    <a:pt x="9" y="3"/>
                    <a:pt x="8" y="3"/>
                  </a:cubicBezTo>
                  <a:cubicBezTo>
                    <a:pt x="5" y="3"/>
                    <a:pt x="3" y="6"/>
                    <a:pt x="3" y="9"/>
                  </a:cubicBezTo>
                  <a:cubicBezTo>
                    <a:pt x="3" y="12"/>
                    <a:pt x="5" y="14"/>
                    <a:pt x="8" y="14"/>
                  </a:cubicBezTo>
                  <a:cubicBezTo>
                    <a:pt x="9" y="14"/>
                    <a:pt x="11" y="13"/>
                    <a:pt x="11" y="12"/>
                  </a:cubicBezTo>
                  <a:cubicBezTo>
                    <a:pt x="14" y="15"/>
                    <a:pt x="14" y="15"/>
                    <a:pt x="14" y="15"/>
                  </a:cubicBezTo>
                  <a:cubicBezTo>
                    <a:pt x="13" y="17"/>
                    <a:pt x="11" y="18"/>
                    <a:pt x="8" y="18"/>
                  </a:cubicBezTo>
                  <a:cubicBezTo>
                    <a:pt x="3" y="18"/>
                    <a:pt x="0" y="14"/>
                    <a:pt x="0" y="9"/>
                  </a:cubicBezTo>
                  <a:cubicBezTo>
                    <a:pt x="0" y="3"/>
                    <a:pt x="3" y="0"/>
                    <a:pt x="8" y="0"/>
                  </a:cubicBezTo>
                  <a:cubicBezTo>
                    <a:pt x="10"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9" name="Freeform 43">
              <a:extLst>
                <a:ext uri="{FF2B5EF4-FFF2-40B4-BE49-F238E27FC236}">
                  <a16:creationId xmlns:a16="http://schemas.microsoft.com/office/drawing/2014/main" id="{9EEC7AFF-0937-4F23-BDFC-E8AEDF4BA9D4}"/>
                </a:ext>
              </a:extLst>
            </p:cNvPr>
            <p:cNvSpPr>
              <a:spLocks/>
            </p:cNvSpPr>
            <p:nvPr/>
          </p:nvSpPr>
          <p:spPr bwMode="auto">
            <a:xfrm>
              <a:off x="12125" y="4089"/>
              <a:ext cx="159" cy="192"/>
            </a:xfrm>
            <a:custGeom>
              <a:avLst/>
              <a:gdLst>
                <a:gd name="T0" fmla="*/ 12 w 15"/>
                <a:gd name="T1" fmla="*/ 5 h 18"/>
                <a:gd name="T2" fmla="*/ 9 w 15"/>
                <a:gd name="T3" fmla="*/ 3 h 18"/>
                <a:gd name="T4" fmla="*/ 4 w 15"/>
                <a:gd name="T5" fmla="*/ 9 h 18"/>
                <a:gd name="T6" fmla="*/ 9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5 w 15"/>
                <a:gd name="T19" fmla="*/ 2 h 18"/>
                <a:gd name="T20" fmla="*/ 12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2" y="5"/>
                  </a:moveTo>
                  <a:cubicBezTo>
                    <a:pt x="11" y="4"/>
                    <a:pt x="10" y="3"/>
                    <a:pt x="9" y="3"/>
                  </a:cubicBezTo>
                  <a:cubicBezTo>
                    <a:pt x="6" y="3"/>
                    <a:pt x="4" y="6"/>
                    <a:pt x="4" y="9"/>
                  </a:cubicBezTo>
                  <a:cubicBezTo>
                    <a:pt x="4" y="12"/>
                    <a:pt x="6" y="14"/>
                    <a:pt x="9" y="14"/>
                  </a:cubicBezTo>
                  <a:cubicBezTo>
                    <a:pt x="10" y="14"/>
                    <a:pt x="11" y="13"/>
                    <a:pt x="12" y="12"/>
                  </a:cubicBezTo>
                  <a:cubicBezTo>
                    <a:pt x="15" y="15"/>
                    <a:pt x="15" y="15"/>
                    <a:pt x="15" y="15"/>
                  </a:cubicBezTo>
                  <a:cubicBezTo>
                    <a:pt x="14" y="17"/>
                    <a:pt x="11" y="18"/>
                    <a:pt x="9" y="18"/>
                  </a:cubicBezTo>
                  <a:cubicBezTo>
                    <a:pt x="4" y="18"/>
                    <a:pt x="0" y="14"/>
                    <a:pt x="0" y="9"/>
                  </a:cubicBezTo>
                  <a:cubicBezTo>
                    <a:pt x="0" y="3"/>
                    <a:pt x="4" y="0"/>
                    <a:pt x="9" y="0"/>
                  </a:cubicBezTo>
                  <a:cubicBezTo>
                    <a:pt x="11" y="0"/>
                    <a:pt x="13" y="1"/>
                    <a:pt x="15" y="2"/>
                  </a:cubicBezTo>
                  <a:lnTo>
                    <a:pt x="1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0" name="Freeform 44">
              <a:extLst>
                <a:ext uri="{FF2B5EF4-FFF2-40B4-BE49-F238E27FC236}">
                  <a16:creationId xmlns:a16="http://schemas.microsoft.com/office/drawing/2014/main" id="{F4716BF0-4D31-43FF-9DA1-2BAF4C8B86C3}"/>
                </a:ext>
              </a:extLst>
            </p:cNvPr>
            <p:cNvSpPr>
              <a:spLocks noEditPoints="1"/>
            </p:cNvSpPr>
            <p:nvPr/>
          </p:nvSpPr>
          <p:spPr bwMode="auto">
            <a:xfrm>
              <a:off x="12305" y="4089"/>
              <a:ext cx="181" cy="192"/>
            </a:xfrm>
            <a:custGeom>
              <a:avLst/>
              <a:gdLst>
                <a:gd name="T0" fmla="*/ 9 w 17"/>
                <a:gd name="T1" fmla="*/ 0 h 18"/>
                <a:gd name="T2" fmla="*/ 17 w 17"/>
                <a:gd name="T3" fmla="*/ 9 h 18"/>
                <a:gd name="T4" fmla="*/ 9 w 17"/>
                <a:gd name="T5" fmla="*/ 18 h 18"/>
                <a:gd name="T6" fmla="*/ 0 w 17"/>
                <a:gd name="T7" fmla="*/ 9 h 18"/>
                <a:gd name="T8" fmla="*/ 9 w 17"/>
                <a:gd name="T9" fmla="*/ 0 h 18"/>
                <a:gd name="T10" fmla="*/ 9 w 17"/>
                <a:gd name="T11" fmla="*/ 14 h 18"/>
                <a:gd name="T12" fmla="*/ 14 w 17"/>
                <a:gd name="T13" fmla="*/ 9 h 18"/>
                <a:gd name="T14" fmla="*/ 9 w 17"/>
                <a:gd name="T15" fmla="*/ 3 h 18"/>
                <a:gd name="T16" fmla="*/ 3 w 17"/>
                <a:gd name="T17" fmla="*/ 9 h 18"/>
                <a:gd name="T18" fmla="*/ 9 w 17"/>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0"/>
                  </a:moveTo>
                  <a:cubicBezTo>
                    <a:pt x="14" y="0"/>
                    <a:pt x="17" y="3"/>
                    <a:pt x="17" y="9"/>
                  </a:cubicBezTo>
                  <a:cubicBezTo>
                    <a:pt x="17" y="14"/>
                    <a:pt x="14" y="18"/>
                    <a:pt x="9" y="18"/>
                  </a:cubicBezTo>
                  <a:cubicBezTo>
                    <a:pt x="3" y="18"/>
                    <a:pt x="0" y="14"/>
                    <a:pt x="0" y="9"/>
                  </a:cubicBezTo>
                  <a:cubicBezTo>
                    <a:pt x="0" y="3"/>
                    <a:pt x="3" y="0"/>
                    <a:pt x="9" y="0"/>
                  </a:cubicBezTo>
                  <a:moveTo>
                    <a:pt x="9" y="14"/>
                  </a:moveTo>
                  <a:cubicBezTo>
                    <a:pt x="12" y="14"/>
                    <a:pt x="14" y="12"/>
                    <a:pt x="14" y="9"/>
                  </a:cubicBezTo>
                  <a:cubicBezTo>
                    <a:pt x="14" y="6"/>
                    <a:pt x="12" y="3"/>
                    <a:pt x="9" y="3"/>
                  </a:cubicBezTo>
                  <a:cubicBezTo>
                    <a:pt x="5" y="3"/>
                    <a:pt x="3" y="6"/>
                    <a:pt x="3" y="9"/>
                  </a:cubicBezTo>
                  <a:cubicBezTo>
                    <a:pt x="3" y="12"/>
                    <a:pt x="5" y="14"/>
                    <a:pt x="9"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1" name="Freeform 45">
              <a:extLst>
                <a:ext uri="{FF2B5EF4-FFF2-40B4-BE49-F238E27FC236}">
                  <a16:creationId xmlns:a16="http://schemas.microsoft.com/office/drawing/2014/main" id="{162B1D7A-00CD-48A0-AC00-4E7B9B109C69}"/>
                </a:ext>
              </a:extLst>
            </p:cNvPr>
            <p:cNvSpPr>
              <a:spLocks/>
            </p:cNvSpPr>
            <p:nvPr/>
          </p:nvSpPr>
          <p:spPr bwMode="auto">
            <a:xfrm>
              <a:off x="12528" y="4089"/>
              <a:ext cx="149" cy="192"/>
            </a:xfrm>
            <a:custGeom>
              <a:avLst/>
              <a:gdLst>
                <a:gd name="T0" fmla="*/ 14 w 14"/>
                <a:gd name="T1" fmla="*/ 11 h 18"/>
                <a:gd name="T2" fmla="*/ 7 w 14"/>
                <a:gd name="T3" fmla="*/ 18 h 18"/>
                <a:gd name="T4" fmla="*/ 0 w 14"/>
                <a:gd name="T5" fmla="*/ 11 h 18"/>
                <a:gd name="T6" fmla="*/ 0 w 14"/>
                <a:gd name="T7" fmla="*/ 0 h 18"/>
                <a:gd name="T8" fmla="*/ 4 w 14"/>
                <a:gd name="T9" fmla="*/ 0 h 18"/>
                <a:gd name="T10" fmla="*/ 4 w 14"/>
                <a:gd name="T11" fmla="*/ 11 h 18"/>
                <a:gd name="T12" fmla="*/ 7 w 14"/>
                <a:gd name="T13" fmla="*/ 14 h 18"/>
                <a:gd name="T14" fmla="*/ 10 w 14"/>
                <a:gd name="T15" fmla="*/ 11 h 18"/>
                <a:gd name="T16" fmla="*/ 10 w 14"/>
                <a:gd name="T17" fmla="*/ 0 h 18"/>
                <a:gd name="T18" fmla="*/ 14 w 14"/>
                <a:gd name="T19" fmla="*/ 0 h 18"/>
                <a:gd name="T20" fmla="*/ 14 w 14"/>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4" y="11"/>
                  </a:moveTo>
                  <a:cubicBezTo>
                    <a:pt x="14" y="15"/>
                    <a:pt x="11" y="18"/>
                    <a:pt x="7" y="18"/>
                  </a:cubicBezTo>
                  <a:cubicBezTo>
                    <a:pt x="2" y="18"/>
                    <a:pt x="0" y="15"/>
                    <a:pt x="0" y="11"/>
                  </a:cubicBezTo>
                  <a:cubicBezTo>
                    <a:pt x="0" y="0"/>
                    <a:pt x="0" y="0"/>
                    <a:pt x="0" y="0"/>
                  </a:cubicBezTo>
                  <a:cubicBezTo>
                    <a:pt x="4" y="0"/>
                    <a:pt x="4" y="0"/>
                    <a:pt x="4" y="0"/>
                  </a:cubicBezTo>
                  <a:cubicBezTo>
                    <a:pt x="4" y="11"/>
                    <a:pt x="4" y="11"/>
                    <a:pt x="4" y="11"/>
                  </a:cubicBezTo>
                  <a:cubicBezTo>
                    <a:pt x="4" y="13"/>
                    <a:pt x="5" y="14"/>
                    <a:pt x="7" y="14"/>
                  </a:cubicBezTo>
                  <a:cubicBezTo>
                    <a:pt x="9" y="14"/>
                    <a:pt x="10" y="13"/>
                    <a:pt x="10" y="11"/>
                  </a:cubicBezTo>
                  <a:cubicBezTo>
                    <a:pt x="10" y="0"/>
                    <a:pt x="10" y="0"/>
                    <a:pt x="10" y="0"/>
                  </a:cubicBezTo>
                  <a:cubicBezTo>
                    <a:pt x="14" y="0"/>
                    <a:pt x="14" y="0"/>
                    <a:pt x="14" y="0"/>
                  </a:cubicBezTo>
                  <a:lnTo>
                    <a:pt x="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2" name="Freeform 46">
              <a:extLst>
                <a:ext uri="{FF2B5EF4-FFF2-40B4-BE49-F238E27FC236}">
                  <a16:creationId xmlns:a16="http://schemas.microsoft.com/office/drawing/2014/main" id="{CA3FE0EF-D0D4-4833-9068-DDB3C3FFB650}"/>
                </a:ext>
              </a:extLst>
            </p:cNvPr>
            <p:cNvSpPr>
              <a:spLocks/>
            </p:cNvSpPr>
            <p:nvPr/>
          </p:nvSpPr>
          <p:spPr bwMode="auto">
            <a:xfrm>
              <a:off x="12719" y="4089"/>
              <a:ext cx="170" cy="181"/>
            </a:xfrm>
            <a:custGeom>
              <a:avLst/>
              <a:gdLst>
                <a:gd name="T0" fmla="*/ 0 w 170"/>
                <a:gd name="T1" fmla="*/ 0 h 181"/>
                <a:gd name="T2" fmla="*/ 53 w 170"/>
                <a:gd name="T3" fmla="*/ 0 h 181"/>
                <a:gd name="T4" fmla="*/ 128 w 170"/>
                <a:gd name="T5" fmla="*/ 128 h 181"/>
                <a:gd name="T6" fmla="*/ 128 w 170"/>
                <a:gd name="T7" fmla="*/ 128 h 181"/>
                <a:gd name="T8" fmla="*/ 128 w 170"/>
                <a:gd name="T9" fmla="*/ 0 h 181"/>
                <a:gd name="T10" fmla="*/ 170 w 170"/>
                <a:gd name="T11" fmla="*/ 0 h 181"/>
                <a:gd name="T12" fmla="*/ 170 w 170"/>
                <a:gd name="T13" fmla="*/ 181 h 181"/>
                <a:gd name="T14" fmla="*/ 117 w 170"/>
                <a:gd name="T15" fmla="*/ 181 h 181"/>
                <a:gd name="T16" fmla="*/ 43 w 170"/>
                <a:gd name="T17" fmla="*/ 53 h 181"/>
                <a:gd name="T18" fmla="*/ 43 w 170"/>
                <a:gd name="T19" fmla="*/ 53 h 181"/>
                <a:gd name="T20" fmla="*/ 43 w 170"/>
                <a:gd name="T21" fmla="*/ 181 h 181"/>
                <a:gd name="T22" fmla="*/ 0 w 170"/>
                <a:gd name="T23" fmla="*/ 181 h 181"/>
                <a:gd name="T24" fmla="*/ 0 w 170"/>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81">
                  <a:moveTo>
                    <a:pt x="0" y="0"/>
                  </a:moveTo>
                  <a:lnTo>
                    <a:pt x="53" y="0"/>
                  </a:lnTo>
                  <a:lnTo>
                    <a:pt x="128" y="128"/>
                  </a:lnTo>
                  <a:lnTo>
                    <a:pt x="128" y="128"/>
                  </a:lnTo>
                  <a:lnTo>
                    <a:pt x="128" y="0"/>
                  </a:lnTo>
                  <a:lnTo>
                    <a:pt x="170" y="0"/>
                  </a:lnTo>
                  <a:lnTo>
                    <a:pt x="170" y="181"/>
                  </a:lnTo>
                  <a:lnTo>
                    <a:pt x="117" y="181"/>
                  </a:lnTo>
                  <a:lnTo>
                    <a:pt x="43" y="53"/>
                  </a:lnTo>
                  <a:lnTo>
                    <a:pt x="43" y="53"/>
                  </a:lnTo>
                  <a:lnTo>
                    <a:pt x="43"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3" name="Freeform 47">
              <a:extLst>
                <a:ext uri="{FF2B5EF4-FFF2-40B4-BE49-F238E27FC236}">
                  <a16:creationId xmlns:a16="http://schemas.microsoft.com/office/drawing/2014/main" id="{FB2FDA19-5FF0-47D4-A3F6-A2581D28D180}"/>
                </a:ext>
              </a:extLst>
            </p:cNvPr>
            <p:cNvSpPr>
              <a:spLocks/>
            </p:cNvSpPr>
            <p:nvPr/>
          </p:nvSpPr>
          <p:spPr bwMode="auto">
            <a:xfrm>
              <a:off x="12921" y="4089"/>
              <a:ext cx="138" cy="181"/>
            </a:xfrm>
            <a:custGeom>
              <a:avLst/>
              <a:gdLst>
                <a:gd name="T0" fmla="*/ 42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42 w 138"/>
                <a:gd name="T15" fmla="*/ 181 h 181"/>
                <a:gd name="T16" fmla="*/ 42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42" y="42"/>
                  </a:moveTo>
                  <a:lnTo>
                    <a:pt x="0" y="42"/>
                  </a:lnTo>
                  <a:lnTo>
                    <a:pt x="0" y="0"/>
                  </a:lnTo>
                  <a:lnTo>
                    <a:pt x="138" y="0"/>
                  </a:lnTo>
                  <a:lnTo>
                    <a:pt x="138" y="42"/>
                  </a:lnTo>
                  <a:lnTo>
                    <a:pt x="85" y="42"/>
                  </a:lnTo>
                  <a:lnTo>
                    <a:pt x="85" y="181"/>
                  </a:lnTo>
                  <a:lnTo>
                    <a:pt x="42" y="181"/>
                  </a:lnTo>
                  <a:lnTo>
                    <a:pt x="4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4" name="Freeform 48">
              <a:extLst>
                <a:ext uri="{FF2B5EF4-FFF2-40B4-BE49-F238E27FC236}">
                  <a16:creationId xmlns:a16="http://schemas.microsoft.com/office/drawing/2014/main" id="{DF1B8FE5-AF25-412E-89AB-CBF1F5118CDB}"/>
                </a:ext>
              </a:extLst>
            </p:cNvPr>
            <p:cNvSpPr>
              <a:spLocks noEditPoints="1"/>
            </p:cNvSpPr>
            <p:nvPr/>
          </p:nvSpPr>
          <p:spPr bwMode="auto">
            <a:xfrm>
              <a:off x="13048" y="4089"/>
              <a:ext cx="191" cy="181"/>
            </a:xfrm>
            <a:custGeom>
              <a:avLst/>
              <a:gdLst>
                <a:gd name="T0" fmla="*/ 85 w 191"/>
                <a:gd name="T1" fmla="*/ 0 h 181"/>
                <a:gd name="T2" fmla="*/ 117 w 191"/>
                <a:gd name="T3" fmla="*/ 0 h 181"/>
                <a:gd name="T4" fmla="*/ 191 w 191"/>
                <a:gd name="T5" fmla="*/ 181 h 181"/>
                <a:gd name="T6" fmla="*/ 149 w 191"/>
                <a:gd name="T7" fmla="*/ 181 h 181"/>
                <a:gd name="T8" fmla="*/ 127 w 191"/>
                <a:gd name="T9" fmla="*/ 149 h 181"/>
                <a:gd name="T10" fmla="*/ 64 w 191"/>
                <a:gd name="T11" fmla="*/ 149 h 181"/>
                <a:gd name="T12" fmla="*/ 43 w 191"/>
                <a:gd name="T13" fmla="*/ 181 h 181"/>
                <a:gd name="T14" fmla="*/ 0 w 191"/>
                <a:gd name="T15" fmla="*/ 181 h 181"/>
                <a:gd name="T16" fmla="*/ 85 w 191"/>
                <a:gd name="T17" fmla="*/ 0 h 181"/>
                <a:gd name="T18" fmla="*/ 96 w 191"/>
                <a:gd name="T19" fmla="*/ 53 h 181"/>
                <a:gd name="T20" fmla="*/ 74 w 191"/>
                <a:gd name="T21" fmla="*/ 107 h 181"/>
                <a:gd name="T22" fmla="*/ 117 w 191"/>
                <a:gd name="T23" fmla="*/ 107 h 181"/>
                <a:gd name="T24" fmla="*/ 96 w 191"/>
                <a:gd name="T25" fmla="*/ 5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81">
                  <a:moveTo>
                    <a:pt x="85" y="0"/>
                  </a:moveTo>
                  <a:lnTo>
                    <a:pt x="117" y="0"/>
                  </a:lnTo>
                  <a:lnTo>
                    <a:pt x="191" y="181"/>
                  </a:lnTo>
                  <a:lnTo>
                    <a:pt x="149" y="181"/>
                  </a:lnTo>
                  <a:lnTo>
                    <a:pt x="127" y="149"/>
                  </a:lnTo>
                  <a:lnTo>
                    <a:pt x="64" y="149"/>
                  </a:lnTo>
                  <a:lnTo>
                    <a:pt x="43" y="181"/>
                  </a:lnTo>
                  <a:lnTo>
                    <a:pt x="0" y="181"/>
                  </a:lnTo>
                  <a:lnTo>
                    <a:pt x="85" y="0"/>
                  </a:lnTo>
                  <a:close/>
                  <a:moveTo>
                    <a:pt x="96" y="53"/>
                  </a:moveTo>
                  <a:lnTo>
                    <a:pt x="74" y="107"/>
                  </a:lnTo>
                  <a:lnTo>
                    <a:pt x="117" y="107"/>
                  </a:lnTo>
                  <a:lnTo>
                    <a:pt x="96"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5" name="Freeform 49">
              <a:extLst>
                <a:ext uri="{FF2B5EF4-FFF2-40B4-BE49-F238E27FC236}">
                  <a16:creationId xmlns:a16="http://schemas.microsoft.com/office/drawing/2014/main" id="{782D7DD2-98EA-44FE-B802-5278E1005E70}"/>
                </a:ext>
              </a:extLst>
            </p:cNvPr>
            <p:cNvSpPr>
              <a:spLocks/>
            </p:cNvSpPr>
            <p:nvPr/>
          </p:nvSpPr>
          <p:spPr bwMode="auto">
            <a:xfrm>
              <a:off x="13271" y="4089"/>
              <a:ext cx="159" cy="181"/>
            </a:xfrm>
            <a:custGeom>
              <a:avLst/>
              <a:gdLst>
                <a:gd name="T0" fmla="*/ 0 w 159"/>
                <a:gd name="T1" fmla="*/ 0 h 181"/>
                <a:gd name="T2" fmla="*/ 42 w 159"/>
                <a:gd name="T3" fmla="*/ 0 h 181"/>
                <a:gd name="T4" fmla="*/ 127 w 159"/>
                <a:gd name="T5" fmla="*/ 128 h 181"/>
                <a:gd name="T6" fmla="*/ 127 w 159"/>
                <a:gd name="T7" fmla="*/ 128 h 181"/>
                <a:gd name="T8" fmla="*/ 127 w 159"/>
                <a:gd name="T9" fmla="*/ 0 h 181"/>
                <a:gd name="T10" fmla="*/ 159 w 159"/>
                <a:gd name="T11" fmla="*/ 0 h 181"/>
                <a:gd name="T12" fmla="*/ 159 w 159"/>
                <a:gd name="T13" fmla="*/ 181 h 181"/>
                <a:gd name="T14" fmla="*/ 106 w 159"/>
                <a:gd name="T15" fmla="*/ 181 h 181"/>
                <a:gd name="T16" fmla="*/ 32 w 159"/>
                <a:gd name="T17" fmla="*/ 53 h 181"/>
                <a:gd name="T18" fmla="*/ 32 w 159"/>
                <a:gd name="T19" fmla="*/ 53 h 181"/>
                <a:gd name="T20" fmla="*/ 32 w 159"/>
                <a:gd name="T21" fmla="*/ 181 h 181"/>
                <a:gd name="T22" fmla="*/ 0 w 159"/>
                <a:gd name="T23" fmla="*/ 181 h 181"/>
                <a:gd name="T24" fmla="*/ 0 w 159"/>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81">
                  <a:moveTo>
                    <a:pt x="0" y="0"/>
                  </a:moveTo>
                  <a:lnTo>
                    <a:pt x="42" y="0"/>
                  </a:lnTo>
                  <a:lnTo>
                    <a:pt x="127" y="128"/>
                  </a:lnTo>
                  <a:lnTo>
                    <a:pt x="127" y="128"/>
                  </a:lnTo>
                  <a:lnTo>
                    <a:pt x="127" y="0"/>
                  </a:lnTo>
                  <a:lnTo>
                    <a:pt x="159" y="0"/>
                  </a:lnTo>
                  <a:lnTo>
                    <a:pt x="159" y="181"/>
                  </a:lnTo>
                  <a:lnTo>
                    <a:pt x="106" y="181"/>
                  </a:lnTo>
                  <a:lnTo>
                    <a:pt x="32" y="53"/>
                  </a:lnTo>
                  <a:lnTo>
                    <a:pt x="32" y="53"/>
                  </a:lnTo>
                  <a:lnTo>
                    <a:pt x="32"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6" name="Freeform 50">
              <a:extLst>
                <a:ext uri="{FF2B5EF4-FFF2-40B4-BE49-F238E27FC236}">
                  <a16:creationId xmlns:a16="http://schemas.microsoft.com/office/drawing/2014/main" id="{015D2CE1-5FD4-407C-B301-F2806A4FD1DC}"/>
                </a:ext>
              </a:extLst>
            </p:cNvPr>
            <p:cNvSpPr>
              <a:spLocks/>
            </p:cNvSpPr>
            <p:nvPr/>
          </p:nvSpPr>
          <p:spPr bwMode="auto">
            <a:xfrm>
              <a:off x="13462" y="4089"/>
              <a:ext cx="138" cy="181"/>
            </a:xfrm>
            <a:custGeom>
              <a:avLst/>
              <a:gdLst>
                <a:gd name="T0" fmla="*/ 53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53 w 138"/>
                <a:gd name="T15" fmla="*/ 181 h 181"/>
                <a:gd name="T16" fmla="*/ 53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53" y="42"/>
                  </a:moveTo>
                  <a:lnTo>
                    <a:pt x="0" y="42"/>
                  </a:lnTo>
                  <a:lnTo>
                    <a:pt x="0" y="0"/>
                  </a:lnTo>
                  <a:lnTo>
                    <a:pt x="138" y="0"/>
                  </a:lnTo>
                  <a:lnTo>
                    <a:pt x="138" y="42"/>
                  </a:lnTo>
                  <a:lnTo>
                    <a:pt x="85" y="42"/>
                  </a:lnTo>
                  <a:lnTo>
                    <a:pt x="85" y="181"/>
                  </a:lnTo>
                  <a:lnTo>
                    <a:pt x="53" y="181"/>
                  </a:ln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7" name="Freeform 51">
              <a:extLst>
                <a:ext uri="{FF2B5EF4-FFF2-40B4-BE49-F238E27FC236}">
                  <a16:creationId xmlns:a16="http://schemas.microsoft.com/office/drawing/2014/main" id="{E4FE106C-5540-401B-A19B-FADE7307FB0D}"/>
                </a:ext>
              </a:extLst>
            </p:cNvPr>
            <p:cNvSpPr>
              <a:spLocks/>
            </p:cNvSpPr>
            <p:nvPr/>
          </p:nvSpPr>
          <p:spPr bwMode="auto">
            <a:xfrm>
              <a:off x="13621" y="4089"/>
              <a:ext cx="127" cy="192"/>
            </a:xfrm>
            <a:custGeom>
              <a:avLst/>
              <a:gdLst>
                <a:gd name="T0" fmla="*/ 9 w 12"/>
                <a:gd name="T1" fmla="*/ 5 h 18"/>
                <a:gd name="T2" fmla="*/ 7 w 12"/>
                <a:gd name="T3" fmla="*/ 3 h 18"/>
                <a:gd name="T4" fmla="*/ 4 w 12"/>
                <a:gd name="T5" fmla="*/ 5 h 18"/>
                <a:gd name="T6" fmla="*/ 12 w 12"/>
                <a:gd name="T7" fmla="*/ 12 h 18"/>
                <a:gd name="T8" fmla="*/ 5 w 12"/>
                <a:gd name="T9" fmla="*/ 18 h 18"/>
                <a:gd name="T10" fmla="*/ 0 w 12"/>
                <a:gd name="T11" fmla="*/ 15 h 18"/>
                <a:gd name="T12" fmla="*/ 3 w 12"/>
                <a:gd name="T13" fmla="*/ 13 h 18"/>
                <a:gd name="T14" fmla="*/ 6 w 12"/>
                <a:gd name="T15" fmla="*/ 14 h 18"/>
                <a:gd name="T16" fmla="*/ 8 w 12"/>
                <a:gd name="T17" fmla="*/ 12 h 18"/>
                <a:gd name="T18" fmla="*/ 0 w 12"/>
                <a:gd name="T19" fmla="*/ 5 h 18"/>
                <a:gd name="T20" fmla="*/ 7 w 12"/>
                <a:gd name="T21" fmla="*/ 0 h 18"/>
                <a:gd name="T22" fmla="*/ 12 w 12"/>
                <a:gd name="T23" fmla="*/ 2 h 18"/>
                <a:gd name="T24" fmla="*/ 9 w 12"/>
                <a:gd name="T2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9" y="5"/>
                  </a:moveTo>
                  <a:cubicBezTo>
                    <a:pt x="9" y="4"/>
                    <a:pt x="8" y="3"/>
                    <a:pt x="7" y="3"/>
                  </a:cubicBezTo>
                  <a:cubicBezTo>
                    <a:pt x="6" y="3"/>
                    <a:pt x="4" y="4"/>
                    <a:pt x="4" y="5"/>
                  </a:cubicBezTo>
                  <a:cubicBezTo>
                    <a:pt x="4" y="8"/>
                    <a:pt x="12" y="6"/>
                    <a:pt x="12" y="12"/>
                  </a:cubicBezTo>
                  <a:cubicBezTo>
                    <a:pt x="12" y="16"/>
                    <a:pt x="9" y="18"/>
                    <a:pt x="5" y="18"/>
                  </a:cubicBezTo>
                  <a:cubicBezTo>
                    <a:pt x="3" y="18"/>
                    <a:pt x="1" y="17"/>
                    <a:pt x="0" y="15"/>
                  </a:cubicBezTo>
                  <a:cubicBezTo>
                    <a:pt x="3" y="13"/>
                    <a:pt x="3" y="13"/>
                    <a:pt x="3" y="13"/>
                  </a:cubicBezTo>
                  <a:cubicBezTo>
                    <a:pt x="3" y="14"/>
                    <a:pt x="4" y="14"/>
                    <a:pt x="6" y="14"/>
                  </a:cubicBezTo>
                  <a:cubicBezTo>
                    <a:pt x="7" y="14"/>
                    <a:pt x="8" y="14"/>
                    <a:pt x="8" y="12"/>
                  </a:cubicBezTo>
                  <a:cubicBezTo>
                    <a:pt x="8" y="9"/>
                    <a:pt x="0" y="11"/>
                    <a:pt x="0" y="5"/>
                  </a:cubicBezTo>
                  <a:cubicBezTo>
                    <a:pt x="0" y="2"/>
                    <a:pt x="4" y="0"/>
                    <a:pt x="7" y="0"/>
                  </a:cubicBezTo>
                  <a:cubicBezTo>
                    <a:pt x="9" y="0"/>
                    <a:pt x="10" y="1"/>
                    <a:pt x="12" y="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8" name="Freeform 52">
              <a:extLst>
                <a:ext uri="{FF2B5EF4-FFF2-40B4-BE49-F238E27FC236}">
                  <a16:creationId xmlns:a16="http://schemas.microsoft.com/office/drawing/2014/main" id="{C458B5BA-0FD9-4975-81E0-655ABF665A33}"/>
                </a:ext>
              </a:extLst>
            </p:cNvPr>
            <p:cNvSpPr>
              <a:spLocks/>
            </p:cNvSpPr>
            <p:nvPr/>
          </p:nvSpPr>
          <p:spPr bwMode="auto">
            <a:xfrm>
              <a:off x="9303" y="3266"/>
              <a:ext cx="435" cy="652"/>
            </a:xfrm>
            <a:custGeom>
              <a:avLst/>
              <a:gdLst>
                <a:gd name="T0" fmla="*/ 5 w 41"/>
                <a:gd name="T1" fmla="*/ 46 h 61"/>
                <a:gd name="T2" fmla="*/ 20 w 41"/>
                <a:gd name="T3" fmla="*/ 52 h 61"/>
                <a:gd name="T4" fmla="*/ 30 w 41"/>
                <a:gd name="T5" fmla="*/ 44 h 61"/>
                <a:gd name="T6" fmla="*/ 19 w 41"/>
                <a:gd name="T7" fmla="*/ 33 h 61"/>
                <a:gd name="T8" fmla="*/ 4 w 41"/>
                <a:gd name="T9" fmla="*/ 15 h 61"/>
                <a:gd name="T10" fmla="*/ 23 w 41"/>
                <a:gd name="T11" fmla="*/ 0 h 61"/>
                <a:gd name="T12" fmla="*/ 39 w 41"/>
                <a:gd name="T13" fmla="*/ 6 h 61"/>
                <a:gd name="T14" fmla="*/ 34 w 41"/>
                <a:gd name="T15" fmla="*/ 14 h 61"/>
                <a:gd name="T16" fmla="*/ 23 w 41"/>
                <a:gd name="T17" fmla="*/ 8 h 61"/>
                <a:gd name="T18" fmla="*/ 14 w 41"/>
                <a:gd name="T19" fmla="*/ 15 h 61"/>
                <a:gd name="T20" fmla="*/ 41 w 41"/>
                <a:gd name="T21" fmla="*/ 44 h 61"/>
                <a:gd name="T22" fmla="*/ 20 w 41"/>
                <a:gd name="T23" fmla="*/ 61 h 61"/>
                <a:gd name="T24" fmla="*/ 0 w 41"/>
                <a:gd name="T25" fmla="*/ 53 h 61"/>
                <a:gd name="T26" fmla="*/ 5 w 41"/>
                <a:gd name="T27"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1">
                  <a:moveTo>
                    <a:pt x="5" y="46"/>
                  </a:moveTo>
                  <a:cubicBezTo>
                    <a:pt x="8" y="49"/>
                    <a:pt x="14" y="52"/>
                    <a:pt x="20" y="52"/>
                  </a:cubicBezTo>
                  <a:cubicBezTo>
                    <a:pt x="27" y="52"/>
                    <a:pt x="30" y="49"/>
                    <a:pt x="30" y="44"/>
                  </a:cubicBezTo>
                  <a:cubicBezTo>
                    <a:pt x="30" y="38"/>
                    <a:pt x="25" y="36"/>
                    <a:pt x="19" y="33"/>
                  </a:cubicBezTo>
                  <a:cubicBezTo>
                    <a:pt x="11" y="29"/>
                    <a:pt x="4" y="25"/>
                    <a:pt x="4" y="15"/>
                  </a:cubicBezTo>
                  <a:cubicBezTo>
                    <a:pt x="4" y="5"/>
                    <a:pt x="13" y="0"/>
                    <a:pt x="23" y="0"/>
                  </a:cubicBezTo>
                  <a:cubicBezTo>
                    <a:pt x="32" y="0"/>
                    <a:pt x="38" y="5"/>
                    <a:pt x="39" y="6"/>
                  </a:cubicBezTo>
                  <a:cubicBezTo>
                    <a:pt x="34" y="14"/>
                    <a:pt x="34" y="14"/>
                    <a:pt x="34" y="14"/>
                  </a:cubicBezTo>
                  <a:cubicBezTo>
                    <a:pt x="31" y="11"/>
                    <a:pt x="27" y="8"/>
                    <a:pt x="23" y="8"/>
                  </a:cubicBezTo>
                  <a:cubicBezTo>
                    <a:pt x="19" y="8"/>
                    <a:pt x="14" y="10"/>
                    <a:pt x="14" y="15"/>
                  </a:cubicBezTo>
                  <a:cubicBezTo>
                    <a:pt x="14" y="26"/>
                    <a:pt x="41" y="23"/>
                    <a:pt x="41" y="44"/>
                  </a:cubicBezTo>
                  <a:cubicBezTo>
                    <a:pt x="41" y="53"/>
                    <a:pt x="33" y="61"/>
                    <a:pt x="20" y="61"/>
                  </a:cubicBezTo>
                  <a:cubicBezTo>
                    <a:pt x="11" y="61"/>
                    <a:pt x="3" y="56"/>
                    <a:pt x="0" y="53"/>
                  </a:cubicBezTo>
                  <a:lnTo>
                    <a:pt x="5"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9" name="Freeform 53">
              <a:extLst>
                <a:ext uri="{FF2B5EF4-FFF2-40B4-BE49-F238E27FC236}">
                  <a16:creationId xmlns:a16="http://schemas.microsoft.com/office/drawing/2014/main" id="{2BA40764-3AA3-4FF6-BE29-642602F159B2}"/>
                </a:ext>
              </a:extLst>
            </p:cNvPr>
            <p:cNvSpPr>
              <a:spLocks/>
            </p:cNvSpPr>
            <p:nvPr/>
          </p:nvSpPr>
          <p:spPr bwMode="auto">
            <a:xfrm>
              <a:off x="9791" y="3276"/>
              <a:ext cx="467" cy="631"/>
            </a:xfrm>
            <a:custGeom>
              <a:avLst/>
              <a:gdLst>
                <a:gd name="T0" fmla="*/ 180 w 467"/>
                <a:gd name="T1" fmla="*/ 631 h 631"/>
                <a:gd name="T2" fmla="*/ 180 w 467"/>
                <a:gd name="T3" fmla="*/ 97 h 631"/>
                <a:gd name="T4" fmla="*/ 0 w 467"/>
                <a:gd name="T5" fmla="*/ 97 h 631"/>
                <a:gd name="T6" fmla="*/ 0 w 467"/>
                <a:gd name="T7" fmla="*/ 0 h 631"/>
                <a:gd name="T8" fmla="*/ 467 w 467"/>
                <a:gd name="T9" fmla="*/ 0 h 631"/>
                <a:gd name="T10" fmla="*/ 467 w 467"/>
                <a:gd name="T11" fmla="*/ 97 h 631"/>
                <a:gd name="T12" fmla="*/ 287 w 467"/>
                <a:gd name="T13" fmla="*/ 97 h 631"/>
                <a:gd name="T14" fmla="*/ 287 w 467"/>
                <a:gd name="T15" fmla="*/ 631 h 631"/>
                <a:gd name="T16" fmla="*/ 180 w 467"/>
                <a:gd name="T17"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631">
                  <a:moveTo>
                    <a:pt x="180" y="631"/>
                  </a:moveTo>
                  <a:lnTo>
                    <a:pt x="180" y="97"/>
                  </a:lnTo>
                  <a:lnTo>
                    <a:pt x="0" y="97"/>
                  </a:lnTo>
                  <a:lnTo>
                    <a:pt x="0" y="0"/>
                  </a:lnTo>
                  <a:lnTo>
                    <a:pt x="467" y="0"/>
                  </a:lnTo>
                  <a:lnTo>
                    <a:pt x="467" y="97"/>
                  </a:lnTo>
                  <a:lnTo>
                    <a:pt x="287" y="97"/>
                  </a:lnTo>
                  <a:lnTo>
                    <a:pt x="287" y="631"/>
                  </a:lnTo>
                  <a:lnTo>
                    <a:pt x="18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60" name="Freeform 54">
              <a:extLst>
                <a:ext uri="{FF2B5EF4-FFF2-40B4-BE49-F238E27FC236}">
                  <a16:creationId xmlns:a16="http://schemas.microsoft.com/office/drawing/2014/main" id="{0C9FD340-74FA-49B2-940E-073F4DBA6AEC}"/>
                </a:ext>
              </a:extLst>
            </p:cNvPr>
            <p:cNvSpPr>
              <a:spLocks noEditPoints="1"/>
            </p:cNvSpPr>
            <p:nvPr/>
          </p:nvSpPr>
          <p:spPr bwMode="auto">
            <a:xfrm>
              <a:off x="10215" y="3244"/>
              <a:ext cx="637" cy="663"/>
            </a:xfrm>
            <a:custGeom>
              <a:avLst/>
              <a:gdLst>
                <a:gd name="T0" fmla="*/ 30 w 60"/>
                <a:gd name="T1" fmla="*/ 0 h 62"/>
                <a:gd name="T2" fmla="*/ 60 w 60"/>
                <a:gd name="T3" fmla="*/ 62 h 62"/>
                <a:gd name="T4" fmla="*/ 49 w 60"/>
                <a:gd name="T5" fmla="*/ 62 h 62"/>
                <a:gd name="T6" fmla="*/ 44 w 60"/>
                <a:gd name="T7" fmla="*/ 51 h 62"/>
                <a:gd name="T8" fmla="*/ 16 w 60"/>
                <a:gd name="T9" fmla="*/ 51 h 62"/>
                <a:gd name="T10" fmla="*/ 11 w 60"/>
                <a:gd name="T11" fmla="*/ 62 h 62"/>
                <a:gd name="T12" fmla="*/ 0 w 60"/>
                <a:gd name="T13" fmla="*/ 62 h 62"/>
                <a:gd name="T14" fmla="*/ 30 w 60"/>
                <a:gd name="T15" fmla="*/ 0 h 62"/>
                <a:gd name="T16" fmla="*/ 31 w 60"/>
                <a:gd name="T17" fmla="*/ 23 h 62"/>
                <a:gd name="T18" fmla="*/ 30 w 60"/>
                <a:gd name="T19" fmla="*/ 20 h 62"/>
                <a:gd name="T20" fmla="*/ 29 w 60"/>
                <a:gd name="T21" fmla="*/ 23 h 62"/>
                <a:gd name="T22" fmla="*/ 21 w 60"/>
                <a:gd name="T23" fmla="*/ 41 h 62"/>
                <a:gd name="T24" fmla="*/ 40 w 60"/>
                <a:gd name="T25" fmla="*/ 41 h 62"/>
                <a:gd name="T26" fmla="*/ 31 w 60"/>
                <a:gd name="T27"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2">
                  <a:moveTo>
                    <a:pt x="30" y="0"/>
                  </a:moveTo>
                  <a:cubicBezTo>
                    <a:pt x="60" y="62"/>
                    <a:pt x="60" y="62"/>
                    <a:pt x="60" y="62"/>
                  </a:cubicBezTo>
                  <a:cubicBezTo>
                    <a:pt x="49" y="62"/>
                    <a:pt x="49" y="62"/>
                    <a:pt x="49" y="62"/>
                  </a:cubicBezTo>
                  <a:cubicBezTo>
                    <a:pt x="44" y="51"/>
                    <a:pt x="44" y="51"/>
                    <a:pt x="44" y="51"/>
                  </a:cubicBezTo>
                  <a:cubicBezTo>
                    <a:pt x="16" y="51"/>
                    <a:pt x="16" y="51"/>
                    <a:pt x="16" y="51"/>
                  </a:cubicBezTo>
                  <a:cubicBezTo>
                    <a:pt x="11" y="62"/>
                    <a:pt x="11" y="62"/>
                    <a:pt x="11" y="62"/>
                  </a:cubicBezTo>
                  <a:cubicBezTo>
                    <a:pt x="0" y="62"/>
                    <a:pt x="0" y="62"/>
                    <a:pt x="0" y="62"/>
                  </a:cubicBezTo>
                  <a:cubicBezTo>
                    <a:pt x="30" y="0"/>
                    <a:pt x="30" y="0"/>
                    <a:pt x="30" y="0"/>
                  </a:cubicBezTo>
                  <a:moveTo>
                    <a:pt x="31" y="23"/>
                  </a:moveTo>
                  <a:cubicBezTo>
                    <a:pt x="31" y="22"/>
                    <a:pt x="30" y="21"/>
                    <a:pt x="30" y="20"/>
                  </a:cubicBezTo>
                  <a:cubicBezTo>
                    <a:pt x="30" y="21"/>
                    <a:pt x="29" y="22"/>
                    <a:pt x="29" y="23"/>
                  </a:cubicBezTo>
                  <a:cubicBezTo>
                    <a:pt x="21" y="41"/>
                    <a:pt x="21" y="41"/>
                    <a:pt x="21" y="41"/>
                  </a:cubicBezTo>
                  <a:cubicBezTo>
                    <a:pt x="40" y="41"/>
                    <a:pt x="40" y="41"/>
                    <a:pt x="40" y="41"/>
                  </a:cubicBezTo>
                  <a:lnTo>
                    <a:pt x="3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61" name="Freeform 55">
              <a:extLst>
                <a:ext uri="{FF2B5EF4-FFF2-40B4-BE49-F238E27FC236}">
                  <a16:creationId xmlns:a16="http://schemas.microsoft.com/office/drawing/2014/main" id="{65046CF9-4F88-4A58-AC37-34194898EA12}"/>
                </a:ext>
              </a:extLst>
            </p:cNvPr>
            <p:cNvSpPr>
              <a:spLocks/>
            </p:cNvSpPr>
            <p:nvPr/>
          </p:nvSpPr>
          <p:spPr bwMode="auto">
            <a:xfrm>
              <a:off x="10894" y="3276"/>
              <a:ext cx="510" cy="642"/>
            </a:xfrm>
            <a:custGeom>
              <a:avLst/>
              <a:gdLst>
                <a:gd name="T0" fmla="*/ 38 w 48"/>
                <a:gd name="T1" fmla="*/ 0 h 60"/>
                <a:gd name="T2" fmla="*/ 48 w 48"/>
                <a:gd name="T3" fmla="*/ 0 h 60"/>
                <a:gd name="T4" fmla="*/ 48 w 48"/>
                <a:gd name="T5" fmla="*/ 52 h 60"/>
                <a:gd name="T6" fmla="*/ 24 w 48"/>
                <a:gd name="T7" fmla="*/ 60 h 60"/>
                <a:gd name="T8" fmla="*/ 0 w 48"/>
                <a:gd name="T9" fmla="*/ 37 h 60"/>
                <a:gd name="T10" fmla="*/ 0 w 48"/>
                <a:gd name="T11" fmla="*/ 0 h 60"/>
                <a:gd name="T12" fmla="*/ 10 w 48"/>
                <a:gd name="T13" fmla="*/ 0 h 60"/>
                <a:gd name="T14" fmla="*/ 10 w 48"/>
                <a:gd name="T15" fmla="*/ 32 h 60"/>
                <a:gd name="T16" fmla="*/ 26 w 48"/>
                <a:gd name="T17" fmla="*/ 52 h 60"/>
                <a:gd name="T18" fmla="*/ 38 w 48"/>
                <a:gd name="T19" fmla="*/ 48 h 60"/>
                <a:gd name="T20" fmla="*/ 38 w 48"/>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0">
                  <a:moveTo>
                    <a:pt x="38" y="0"/>
                  </a:moveTo>
                  <a:cubicBezTo>
                    <a:pt x="48" y="0"/>
                    <a:pt x="48" y="0"/>
                    <a:pt x="48" y="0"/>
                  </a:cubicBezTo>
                  <a:cubicBezTo>
                    <a:pt x="48" y="52"/>
                    <a:pt x="48" y="52"/>
                    <a:pt x="48" y="52"/>
                  </a:cubicBezTo>
                  <a:cubicBezTo>
                    <a:pt x="43" y="57"/>
                    <a:pt x="36" y="60"/>
                    <a:pt x="24" y="60"/>
                  </a:cubicBezTo>
                  <a:cubicBezTo>
                    <a:pt x="9" y="60"/>
                    <a:pt x="0" y="53"/>
                    <a:pt x="0" y="37"/>
                  </a:cubicBezTo>
                  <a:cubicBezTo>
                    <a:pt x="0" y="0"/>
                    <a:pt x="0" y="0"/>
                    <a:pt x="0" y="0"/>
                  </a:cubicBezTo>
                  <a:cubicBezTo>
                    <a:pt x="10" y="0"/>
                    <a:pt x="10" y="0"/>
                    <a:pt x="10" y="0"/>
                  </a:cubicBezTo>
                  <a:cubicBezTo>
                    <a:pt x="10" y="32"/>
                    <a:pt x="10" y="32"/>
                    <a:pt x="10" y="32"/>
                  </a:cubicBezTo>
                  <a:cubicBezTo>
                    <a:pt x="10" y="47"/>
                    <a:pt x="13" y="52"/>
                    <a:pt x="26" y="52"/>
                  </a:cubicBezTo>
                  <a:cubicBezTo>
                    <a:pt x="30" y="52"/>
                    <a:pt x="35" y="50"/>
                    <a:pt x="38" y="48"/>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62" name="Freeform 56">
              <a:extLst>
                <a:ext uri="{FF2B5EF4-FFF2-40B4-BE49-F238E27FC236}">
                  <a16:creationId xmlns:a16="http://schemas.microsoft.com/office/drawing/2014/main" id="{2F988F5A-992A-40D4-BF35-77888C2D926B}"/>
                </a:ext>
              </a:extLst>
            </p:cNvPr>
            <p:cNvSpPr>
              <a:spLocks/>
            </p:cNvSpPr>
            <p:nvPr/>
          </p:nvSpPr>
          <p:spPr bwMode="auto">
            <a:xfrm>
              <a:off x="11542" y="3276"/>
              <a:ext cx="360" cy="631"/>
            </a:xfrm>
            <a:custGeom>
              <a:avLst/>
              <a:gdLst>
                <a:gd name="T0" fmla="*/ 0 w 360"/>
                <a:gd name="T1" fmla="*/ 631 h 631"/>
                <a:gd name="T2" fmla="*/ 0 w 360"/>
                <a:gd name="T3" fmla="*/ 0 h 631"/>
                <a:gd name="T4" fmla="*/ 360 w 360"/>
                <a:gd name="T5" fmla="*/ 0 h 631"/>
                <a:gd name="T6" fmla="*/ 360 w 360"/>
                <a:gd name="T7" fmla="*/ 97 h 631"/>
                <a:gd name="T8" fmla="*/ 106 w 360"/>
                <a:gd name="T9" fmla="*/ 97 h 631"/>
                <a:gd name="T10" fmla="*/ 106 w 360"/>
                <a:gd name="T11" fmla="*/ 246 h 631"/>
                <a:gd name="T12" fmla="*/ 307 w 360"/>
                <a:gd name="T13" fmla="*/ 246 h 631"/>
                <a:gd name="T14" fmla="*/ 307 w 360"/>
                <a:gd name="T15" fmla="*/ 353 h 631"/>
                <a:gd name="T16" fmla="*/ 106 w 360"/>
                <a:gd name="T17" fmla="*/ 353 h 631"/>
                <a:gd name="T18" fmla="*/ 106 w 360"/>
                <a:gd name="T19" fmla="*/ 631 h 631"/>
                <a:gd name="T20" fmla="*/ 0 w 360"/>
                <a:gd name="T2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631">
                  <a:moveTo>
                    <a:pt x="0" y="631"/>
                  </a:moveTo>
                  <a:lnTo>
                    <a:pt x="0" y="0"/>
                  </a:lnTo>
                  <a:lnTo>
                    <a:pt x="360" y="0"/>
                  </a:lnTo>
                  <a:lnTo>
                    <a:pt x="360" y="97"/>
                  </a:lnTo>
                  <a:lnTo>
                    <a:pt x="106" y="97"/>
                  </a:lnTo>
                  <a:lnTo>
                    <a:pt x="106" y="246"/>
                  </a:lnTo>
                  <a:lnTo>
                    <a:pt x="307" y="246"/>
                  </a:lnTo>
                  <a:lnTo>
                    <a:pt x="307" y="353"/>
                  </a:lnTo>
                  <a:lnTo>
                    <a:pt x="106" y="353"/>
                  </a:lnTo>
                  <a:lnTo>
                    <a:pt x="106"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63" name="Freeform 57">
              <a:extLst>
                <a:ext uri="{FF2B5EF4-FFF2-40B4-BE49-F238E27FC236}">
                  <a16:creationId xmlns:a16="http://schemas.microsoft.com/office/drawing/2014/main" id="{A6E233BF-5583-40EB-B39D-1188F4C7CE86}"/>
                </a:ext>
              </a:extLst>
            </p:cNvPr>
            <p:cNvSpPr>
              <a:spLocks/>
            </p:cNvSpPr>
            <p:nvPr/>
          </p:nvSpPr>
          <p:spPr bwMode="auto">
            <a:xfrm>
              <a:off x="11987" y="3276"/>
              <a:ext cx="361" cy="631"/>
            </a:xfrm>
            <a:custGeom>
              <a:avLst/>
              <a:gdLst>
                <a:gd name="T0" fmla="*/ 0 w 361"/>
                <a:gd name="T1" fmla="*/ 631 h 631"/>
                <a:gd name="T2" fmla="*/ 0 w 361"/>
                <a:gd name="T3" fmla="*/ 0 h 631"/>
                <a:gd name="T4" fmla="*/ 361 w 361"/>
                <a:gd name="T5" fmla="*/ 0 h 631"/>
                <a:gd name="T6" fmla="*/ 361 w 361"/>
                <a:gd name="T7" fmla="*/ 97 h 631"/>
                <a:gd name="T8" fmla="*/ 106 w 361"/>
                <a:gd name="T9" fmla="*/ 97 h 631"/>
                <a:gd name="T10" fmla="*/ 106 w 361"/>
                <a:gd name="T11" fmla="*/ 246 h 631"/>
                <a:gd name="T12" fmla="*/ 308 w 361"/>
                <a:gd name="T13" fmla="*/ 246 h 631"/>
                <a:gd name="T14" fmla="*/ 308 w 361"/>
                <a:gd name="T15" fmla="*/ 353 h 631"/>
                <a:gd name="T16" fmla="*/ 106 w 361"/>
                <a:gd name="T17" fmla="*/ 353 h 631"/>
                <a:gd name="T18" fmla="*/ 106 w 361"/>
                <a:gd name="T19" fmla="*/ 631 h 631"/>
                <a:gd name="T20" fmla="*/ 0 w 361"/>
                <a:gd name="T2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631">
                  <a:moveTo>
                    <a:pt x="0" y="631"/>
                  </a:moveTo>
                  <a:lnTo>
                    <a:pt x="0" y="0"/>
                  </a:lnTo>
                  <a:lnTo>
                    <a:pt x="361" y="0"/>
                  </a:lnTo>
                  <a:lnTo>
                    <a:pt x="361" y="97"/>
                  </a:lnTo>
                  <a:lnTo>
                    <a:pt x="106" y="97"/>
                  </a:lnTo>
                  <a:lnTo>
                    <a:pt x="106" y="246"/>
                  </a:lnTo>
                  <a:lnTo>
                    <a:pt x="308" y="246"/>
                  </a:lnTo>
                  <a:lnTo>
                    <a:pt x="308" y="353"/>
                  </a:lnTo>
                  <a:lnTo>
                    <a:pt x="106" y="353"/>
                  </a:lnTo>
                  <a:lnTo>
                    <a:pt x="106"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64" name="Freeform 58">
              <a:extLst>
                <a:ext uri="{FF2B5EF4-FFF2-40B4-BE49-F238E27FC236}">
                  <a16:creationId xmlns:a16="http://schemas.microsoft.com/office/drawing/2014/main" id="{7E640EF4-4720-46B6-9CAB-A973568B5FA0}"/>
                </a:ext>
              </a:extLst>
            </p:cNvPr>
            <p:cNvSpPr>
              <a:spLocks/>
            </p:cNvSpPr>
            <p:nvPr/>
          </p:nvSpPr>
          <p:spPr bwMode="auto">
            <a:xfrm>
              <a:off x="12443" y="3276"/>
              <a:ext cx="382" cy="631"/>
            </a:xfrm>
            <a:custGeom>
              <a:avLst/>
              <a:gdLst>
                <a:gd name="T0" fmla="*/ 0 w 382"/>
                <a:gd name="T1" fmla="*/ 631 h 631"/>
                <a:gd name="T2" fmla="*/ 0 w 382"/>
                <a:gd name="T3" fmla="*/ 0 h 631"/>
                <a:gd name="T4" fmla="*/ 361 w 382"/>
                <a:gd name="T5" fmla="*/ 0 h 631"/>
                <a:gd name="T6" fmla="*/ 361 w 382"/>
                <a:gd name="T7" fmla="*/ 97 h 631"/>
                <a:gd name="T8" fmla="*/ 107 w 382"/>
                <a:gd name="T9" fmla="*/ 97 h 631"/>
                <a:gd name="T10" fmla="*/ 107 w 382"/>
                <a:gd name="T11" fmla="*/ 246 h 631"/>
                <a:gd name="T12" fmla="*/ 308 w 382"/>
                <a:gd name="T13" fmla="*/ 246 h 631"/>
                <a:gd name="T14" fmla="*/ 308 w 382"/>
                <a:gd name="T15" fmla="*/ 342 h 631"/>
                <a:gd name="T16" fmla="*/ 107 w 382"/>
                <a:gd name="T17" fmla="*/ 342 h 631"/>
                <a:gd name="T18" fmla="*/ 107 w 382"/>
                <a:gd name="T19" fmla="*/ 535 h 631"/>
                <a:gd name="T20" fmla="*/ 382 w 382"/>
                <a:gd name="T21" fmla="*/ 535 h 631"/>
                <a:gd name="T22" fmla="*/ 382 w 382"/>
                <a:gd name="T23" fmla="*/ 631 h 631"/>
                <a:gd name="T24" fmla="*/ 0 w 382"/>
                <a:gd name="T25"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631">
                  <a:moveTo>
                    <a:pt x="0" y="631"/>
                  </a:moveTo>
                  <a:lnTo>
                    <a:pt x="0" y="0"/>
                  </a:lnTo>
                  <a:lnTo>
                    <a:pt x="361" y="0"/>
                  </a:lnTo>
                  <a:lnTo>
                    <a:pt x="361" y="97"/>
                  </a:lnTo>
                  <a:lnTo>
                    <a:pt x="107" y="97"/>
                  </a:lnTo>
                  <a:lnTo>
                    <a:pt x="107" y="246"/>
                  </a:lnTo>
                  <a:lnTo>
                    <a:pt x="308" y="246"/>
                  </a:lnTo>
                  <a:lnTo>
                    <a:pt x="308" y="342"/>
                  </a:lnTo>
                  <a:lnTo>
                    <a:pt x="107" y="342"/>
                  </a:lnTo>
                  <a:lnTo>
                    <a:pt x="107" y="535"/>
                  </a:lnTo>
                  <a:lnTo>
                    <a:pt x="382" y="535"/>
                  </a:lnTo>
                  <a:lnTo>
                    <a:pt x="382"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65" name="Freeform 59">
              <a:extLst>
                <a:ext uri="{FF2B5EF4-FFF2-40B4-BE49-F238E27FC236}">
                  <a16:creationId xmlns:a16="http://schemas.microsoft.com/office/drawing/2014/main" id="{D5989FB4-F157-4ADF-9E8C-AF57A770615C}"/>
                </a:ext>
              </a:extLst>
            </p:cNvPr>
            <p:cNvSpPr>
              <a:spLocks noEditPoints="1"/>
            </p:cNvSpPr>
            <p:nvPr/>
          </p:nvSpPr>
          <p:spPr bwMode="auto">
            <a:xfrm>
              <a:off x="12931" y="3276"/>
              <a:ext cx="488" cy="631"/>
            </a:xfrm>
            <a:custGeom>
              <a:avLst/>
              <a:gdLst>
                <a:gd name="T0" fmla="*/ 32 w 46"/>
                <a:gd name="T1" fmla="*/ 59 h 59"/>
                <a:gd name="T2" fmla="*/ 12 w 46"/>
                <a:gd name="T3" fmla="*/ 37 h 59"/>
                <a:gd name="T4" fmla="*/ 10 w 46"/>
                <a:gd name="T5" fmla="*/ 37 h 59"/>
                <a:gd name="T6" fmla="*/ 10 w 46"/>
                <a:gd name="T7" fmla="*/ 59 h 59"/>
                <a:gd name="T8" fmla="*/ 0 w 46"/>
                <a:gd name="T9" fmla="*/ 59 h 59"/>
                <a:gd name="T10" fmla="*/ 0 w 46"/>
                <a:gd name="T11" fmla="*/ 0 h 59"/>
                <a:gd name="T12" fmla="*/ 13 w 46"/>
                <a:gd name="T13" fmla="*/ 0 h 59"/>
                <a:gd name="T14" fmla="*/ 38 w 46"/>
                <a:gd name="T15" fmla="*/ 18 h 59"/>
                <a:gd name="T16" fmla="*/ 22 w 46"/>
                <a:gd name="T17" fmla="*/ 36 h 59"/>
                <a:gd name="T18" fmla="*/ 46 w 46"/>
                <a:gd name="T19" fmla="*/ 59 h 59"/>
                <a:gd name="T20" fmla="*/ 32 w 46"/>
                <a:gd name="T21" fmla="*/ 59 h 59"/>
                <a:gd name="T22" fmla="*/ 14 w 46"/>
                <a:gd name="T23" fmla="*/ 29 h 59"/>
                <a:gd name="T24" fmla="*/ 27 w 46"/>
                <a:gd name="T25" fmla="*/ 19 h 59"/>
                <a:gd name="T26" fmla="*/ 15 w 46"/>
                <a:gd name="T27" fmla="*/ 9 h 59"/>
                <a:gd name="T28" fmla="*/ 10 w 46"/>
                <a:gd name="T29" fmla="*/ 9 h 59"/>
                <a:gd name="T30" fmla="*/ 10 w 46"/>
                <a:gd name="T31" fmla="*/ 29 h 59"/>
                <a:gd name="T32" fmla="*/ 14 w 46"/>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32" y="59"/>
                  </a:moveTo>
                  <a:cubicBezTo>
                    <a:pt x="12" y="37"/>
                    <a:pt x="12" y="37"/>
                    <a:pt x="12" y="37"/>
                  </a:cubicBezTo>
                  <a:cubicBezTo>
                    <a:pt x="10" y="37"/>
                    <a:pt x="10" y="37"/>
                    <a:pt x="10" y="37"/>
                  </a:cubicBezTo>
                  <a:cubicBezTo>
                    <a:pt x="10" y="59"/>
                    <a:pt x="10" y="59"/>
                    <a:pt x="10" y="59"/>
                  </a:cubicBezTo>
                  <a:cubicBezTo>
                    <a:pt x="0" y="59"/>
                    <a:pt x="0" y="59"/>
                    <a:pt x="0" y="59"/>
                  </a:cubicBezTo>
                  <a:cubicBezTo>
                    <a:pt x="0" y="0"/>
                    <a:pt x="0" y="0"/>
                    <a:pt x="0" y="0"/>
                  </a:cubicBezTo>
                  <a:cubicBezTo>
                    <a:pt x="13" y="0"/>
                    <a:pt x="13" y="0"/>
                    <a:pt x="13" y="0"/>
                  </a:cubicBezTo>
                  <a:cubicBezTo>
                    <a:pt x="24" y="0"/>
                    <a:pt x="38" y="3"/>
                    <a:pt x="38" y="18"/>
                  </a:cubicBezTo>
                  <a:cubicBezTo>
                    <a:pt x="38" y="26"/>
                    <a:pt x="31" y="34"/>
                    <a:pt x="22" y="36"/>
                  </a:cubicBezTo>
                  <a:cubicBezTo>
                    <a:pt x="46" y="59"/>
                    <a:pt x="46" y="59"/>
                    <a:pt x="46" y="59"/>
                  </a:cubicBezTo>
                  <a:lnTo>
                    <a:pt x="32" y="59"/>
                  </a:lnTo>
                  <a:close/>
                  <a:moveTo>
                    <a:pt x="14" y="29"/>
                  </a:moveTo>
                  <a:cubicBezTo>
                    <a:pt x="23" y="29"/>
                    <a:pt x="27" y="24"/>
                    <a:pt x="27" y="19"/>
                  </a:cubicBezTo>
                  <a:cubicBezTo>
                    <a:pt x="27" y="12"/>
                    <a:pt x="23" y="9"/>
                    <a:pt x="15" y="9"/>
                  </a:cubicBezTo>
                  <a:cubicBezTo>
                    <a:pt x="10" y="9"/>
                    <a:pt x="10" y="9"/>
                    <a:pt x="10" y="9"/>
                  </a:cubicBezTo>
                  <a:cubicBezTo>
                    <a:pt x="10" y="29"/>
                    <a:pt x="10" y="29"/>
                    <a:pt x="10"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grpSp>
      <p:grpSp>
        <p:nvGrpSpPr>
          <p:cNvPr id="66" name="Group 4">
            <a:extLst>
              <a:ext uri="{FF2B5EF4-FFF2-40B4-BE49-F238E27FC236}">
                <a16:creationId xmlns:a16="http://schemas.microsoft.com/office/drawing/2014/main" id="{D48CB127-CD24-487C-A586-B1EAA516799B}"/>
              </a:ext>
            </a:extLst>
          </p:cNvPr>
          <p:cNvGrpSpPr>
            <a:grpSpLocks noChangeAspect="1"/>
          </p:cNvGrpSpPr>
          <p:nvPr/>
        </p:nvGrpSpPr>
        <p:grpSpPr bwMode="auto">
          <a:xfrm>
            <a:off x="21624088" y="12645011"/>
            <a:ext cx="2304118" cy="671828"/>
            <a:chOff x="7446" y="2464"/>
            <a:chExt cx="6302" cy="1838"/>
          </a:xfrm>
          <a:solidFill>
            <a:schemeClr val="tx1"/>
          </a:solidFill>
        </p:grpSpPr>
        <p:sp>
          <p:nvSpPr>
            <p:cNvPr id="67" name="Freeform 5">
              <a:extLst>
                <a:ext uri="{FF2B5EF4-FFF2-40B4-BE49-F238E27FC236}">
                  <a16:creationId xmlns:a16="http://schemas.microsoft.com/office/drawing/2014/main" id="{0980C3AD-4445-470D-9FA9-95BF5772D0D8}"/>
                </a:ext>
              </a:extLst>
            </p:cNvPr>
            <p:cNvSpPr>
              <a:spLocks noEditPoints="1"/>
            </p:cNvSpPr>
            <p:nvPr/>
          </p:nvSpPr>
          <p:spPr bwMode="auto">
            <a:xfrm>
              <a:off x="12115" y="2902"/>
              <a:ext cx="275" cy="257"/>
            </a:xfrm>
            <a:custGeom>
              <a:avLst/>
              <a:gdLst>
                <a:gd name="T0" fmla="*/ 116 w 275"/>
                <a:gd name="T1" fmla="*/ 0 h 257"/>
                <a:gd name="T2" fmla="*/ 159 w 275"/>
                <a:gd name="T3" fmla="*/ 0 h 257"/>
                <a:gd name="T4" fmla="*/ 275 w 275"/>
                <a:gd name="T5" fmla="*/ 257 h 257"/>
                <a:gd name="T6" fmla="*/ 212 w 275"/>
                <a:gd name="T7" fmla="*/ 257 h 257"/>
                <a:gd name="T8" fmla="*/ 190 w 275"/>
                <a:gd name="T9" fmla="*/ 203 h 257"/>
                <a:gd name="T10" fmla="*/ 84 w 275"/>
                <a:gd name="T11" fmla="*/ 203 h 257"/>
                <a:gd name="T12" fmla="*/ 63 w 275"/>
                <a:gd name="T13" fmla="*/ 257 h 257"/>
                <a:gd name="T14" fmla="*/ 0 w 275"/>
                <a:gd name="T15" fmla="*/ 257 h 257"/>
                <a:gd name="T16" fmla="*/ 116 w 275"/>
                <a:gd name="T17" fmla="*/ 0 h 257"/>
                <a:gd name="T18" fmla="*/ 137 w 275"/>
                <a:gd name="T19" fmla="*/ 75 h 257"/>
                <a:gd name="T20" fmla="*/ 106 w 275"/>
                <a:gd name="T21" fmla="*/ 150 h 257"/>
                <a:gd name="T22" fmla="*/ 169 w 275"/>
                <a:gd name="T23" fmla="*/ 150 h 257"/>
                <a:gd name="T24" fmla="*/ 137 w 275"/>
                <a:gd name="T25" fmla="*/ 7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57">
                  <a:moveTo>
                    <a:pt x="116" y="0"/>
                  </a:moveTo>
                  <a:lnTo>
                    <a:pt x="159" y="0"/>
                  </a:lnTo>
                  <a:lnTo>
                    <a:pt x="275" y="257"/>
                  </a:lnTo>
                  <a:lnTo>
                    <a:pt x="212" y="257"/>
                  </a:lnTo>
                  <a:lnTo>
                    <a:pt x="190" y="203"/>
                  </a:lnTo>
                  <a:lnTo>
                    <a:pt x="84" y="203"/>
                  </a:lnTo>
                  <a:lnTo>
                    <a:pt x="63" y="257"/>
                  </a:lnTo>
                  <a:lnTo>
                    <a:pt x="0" y="257"/>
                  </a:lnTo>
                  <a:lnTo>
                    <a:pt x="116" y="0"/>
                  </a:lnTo>
                  <a:close/>
                  <a:moveTo>
                    <a:pt x="137" y="75"/>
                  </a:moveTo>
                  <a:lnTo>
                    <a:pt x="106" y="150"/>
                  </a:lnTo>
                  <a:lnTo>
                    <a:pt x="169" y="150"/>
                  </a:lnTo>
                  <a:lnTo>
                    <a:pt x="13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68" name="Freeform 6">
              <a:extLst>
                <a:ext uri="{FF2B5EF4-FFF2-40B4-BE49-F238E27FC236}">
                  <a16:creationId xmlns:a16="http://schemas.microsoft.com/office/drawing/2014/main" id="{932D4070-4424-4A30-97F4-89BDFCF83326}"/>
                </a:ext>
              </a:extLst>
            </p:cNvPr>
            <p:cNvSpPr>
              <a:spLocks/>
            </p:cNvSpPr>
            <p:nvPr/>
          </p:nvSpPr>
          <p:spPr bwMode="auto">
            <a:xfrm>
              <a:off x="12422" y="2902"/>
              <a:ext cx="244" cy="257"/>
            </a:xfrm>
            <a:custGeom>
              <a:avLst/>
              <a:gdLst>
                <a:gd name="T0" fmla="*/ 0 w 244"/>
                <a:gd name="T1" fmla="*/ 0 h 257"/>
                <a:gd name="T2" fmla="*/ 74 w 244"/>
                <a:gd name="T3" fmla="*/ 0 h 257"/>
                <a:gd name="T4" fmla="*/ 181 w 244"/>
                <a:gd name="T5" fmla="*/ 182 h 257"/>
                <a:gd name="T6" fmla="*/ 191 w 244"/>
                <a:gd name="T7" fmla="*/ 182 h 257"/>
                <a:gd name="T8" fmla="*/ 191 w 244"/>
                <a:gd name="T9" fmla="*/ 0 h 257"/>
                <a:gd name="T10" fmla="*/ 244 w 244"/>
                <a:gd name="T11" fmla="*/ 0 h 257"/>
                <a:gd name="T12" fmla="*/ 244 w 244"/>
                <a:gd name="T13" fmla="*/ 257 h 257"/>
                <a:gd name="T14" fmla="*/ 170 w 244"/>
                <a:gd name="T15" fmla="*/ 257 h 257"/>
                <a:gd name="T16" fmla="*/ 53 w 244"/>
                <a:gd name="T17" fmla="*/ 75 h 257"/>
                <a:gd name="T18" fmla="*/ 53 w 244"/>
                <a:gd name="T19" fmla="*/ 75 h 257"/>
                <a:gd name="T20" fmla="*/ 53 w 244"/>
                <a:gd name="T21" fmla="*/ 257 h 257"/>
                <a:gd name="T22" fmla="*/ 0 w 244"/>
                <a:gd name="T23" fmla="*/ 257 h 257"/>
                <a:gd name="T24" fmla="*/ 0 w 244"/>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57">
                  <a:moveTo>
                    <a:pt x="0" y="0"/>
                  </a:moveTo>
                  <a:lnTo>
                    <a:pt x="74" y="0"/>
                  </a:lnTo>
                  <a:lnTo>
                    <a:pt x="181" y="182"/>
                  </a:lnTo>
                  <a:lnTo>
                    <a:pt x="191" y="182"/>
                  </a:lnTo>
                  <a:lnTo>
                    <a:pt x="191" y="0"/>
                  </a:lnTo>
                  <a:lnTo>
                    <a:pt x="244" y="0"/>
                  </a:lnTo>
                  <a:lnTo>
                    <a:pt x="244" y="257"/>
                  </a:lnTo>
                  <a:lnTo>
                    <a:pt x="170" y="257"/>
                  </a:lnTo>
                  <a:lnTo>
                    <a:pt x="53" y="75"/>
                  </a:lnTo>
                  <a:lnTo>
                    <a:pt x="53" y="75"/>
                  </a:lnTo>
                  <a:lnTo>
                    <a:pt x="53" y="257"/>
                  </a:lnTo>
                  <a:lnTo>
                    <a:pt x="0" y="25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69" name="Freeform 7">
              <a:extLst>
                <a:ext uri="{FF2B5EF4-FFF2-40B4-BE49-F238E27FC236}">
                  <a16:creationId xmlns:a16="http://schemas.microsoft.com/office/drawing/2014/main" id="{A2B0029B-42B1-4EF8-8454-A03AB47AABA1}"/>
                </a:ext>
              </a:extLst>
            </p:cNvPr>
            <p:cNvSpPr>
              <a:spLocks noEditPoints="1"/>
            </p:cNvSpPr>
            <p:nvPr/>
          </p:nvSpPr>
          <p:spPr bwMode="auto">
            <a:xfrm>
              <a:off x="12719" y="2902"/>
              <a:ext cx="244" cy="257"/>
            </a:xfrm>
            <a:custGeom>
              <a:avLst/>
              <a:gdLst>
                <a:gd name="T0" fmla="*/ 0 w 23"/>
                <a:gd name="T1" fmla="*/ 0 h 24"/>
                <a:gd name="T2" fmla="*/ 8 w 23"/>
                <a:gd name="T3" fmla="*/ 0 h 24"/>
                <a:gd name="T4" fmla="*/ 23 w 23"/>
                <a:gd name="T5" fmla="*/ 12 h 24"/>
                <a:gd name="T6" fmla="*/ 9 w 23"/>
                <a:gd name="T7" fmla="*/ 24 h 24"/>
                <a:gd name="T8" fmla="*/ 0 w 23"/>
                <a:gd name="T9" fmla="*/ 24 h 24"/>
                <a:gd name="T10" fmla="*/ 0 w 23"/>
                <a:gd name="T11" fmla="*/ 0 h 24"/>
                <a:gd name="T12" fmla="*/ 5 w 23"/>
                <a:gd name="T13" fmla="*/ 19 h 24"/>
                <a:gd name="T14" fmla="*/ 8 w 23"/>
                <a:gd name="T15" fmla="*/ 19 h 24"/>
                <a:gd name="T16" fmla="*/ 17 w 23"/>
                <a:gd name="T17" fmla="*/ 12 h 24"/>
                <a:gd name="T18" fmla="*/ 9 w 23"/>
                <a:gd name="T19" fmla="*/ 5 h 24"/>
                <a:gd name="T20" fmla="*/ 5 w 23"/>
                <a:gd name="T21" fmla="*/ 5 h 24"/>
                <a:gd name="T22" fmla="*/ 5 w 23"/>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4">
                  <a:moveTo>
                    <a:pt x="0" y="0"/>
                  </a:moveTo>
                  <a:cubicBezTo>
                    <a:pt x="8" y="0"/>
                    <a:pt x="8" y="0"/>
                    <a:pt x="8" y="0"/>
                  </a:cubicBezTo>
                  <a:cubicBezTo>
                    <a:pt x="16" y="0"/>
                    <a:pt x="23" y="3"/>
                    <a:pt x="23" y="12"/>
                  </a:cubicBezTo>
                  <a:cubicBezTo>
                    <a:pt x="23" y="20"/>
                    <a:pt x="16" y="24"/>
                    <a:pt x="9" y="24"/>
                  </a:cubicBezTo>
                  <a:cubicBezTo>
                    <a:pt x="0" y="24"/>
                    <a:pt x="0" y="24"/>
                    <a:pt x="0" y="24"/>
                  </a:cubicBezTo>
                  <a:lnTo>
                    <a:pt x="0" y="0"/>
                  </a:lnTo>
                  <a:close/>
                  <a:moveTo>
                    <a:pt x="5" y="19"/>
                  </a:moveTo>
                  <a:cubicBezTo>
                    <a:pt x="8" y="19"/>
                    <a:pt x="8" y="19"/>
                    <a:pt x="8" y="19"/>
                  </a:cubicBezTo>
                  <a:cubicBezTo>
                    <a:pt x="13" y="19"/>
                    <a:pt x="17" y="17"/>
                    <a:pt x="17" y="12"/>
                  </a:cubicBezTo>
                  <a:cubicBezTo>
                    <a:pt x="17" y="7"/>
                    <a:pt x="13" y="5"/>
                    <a:pt x="9" y="5"/>
                  </a:cubicBezTo>
                  <a:cubicBezTo>
                    <a:pt x="5" y="5"/>
                    <a:pt x="5" y="5"/>
                    <a:pt x="5" y="5"/>
                  </a:cubicBezTo>
                  <a:lnTo>
                    <a:pt x="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0" name="Freeform 8">
              <a:extLst>
                <a:ext uri="{FF2B5EF4-FFF2-40B4-BE49-F238E27FC236}">
                  <a16:creationId xmlns:a16="http://schemas.microsoft.com/office/drawing/2014/main" id="{DD3A87F7-B903-4194-A0AA-FF63F76AD340}"/>
                </a:ext>
              </a:extLst>
            </p:cNvPr>
            <p:cNvSpPr>
              <a:spLocks/>
            </p:cNvSpPr>
            <p:nvPr/>
          </p:nvSpPr>
          <p:spPr bwMode="auto">
            <a:xfrm>
              <a:off x="9303" y="2507"/>
              <a:ext cx="732" cy="684"/>
            </a:xfrm>
            <a:custGeom>
              <a:avLst/>
              <a:gdLst>
                <a:gd name="T0" fmla="*/ 59 w 69"/>
                <a:gd name="T1" fmla="*/ 61 h 64"/>
                <a:gd name="T2" fmla="*/ 56 w 69"/>
                <a:gd name="T3" fmla="*/ 32 h 64"/>
                <a:gd name="T4" fmla="*/ 56 w 69"/>
                <a:gd name="T5" fmla="*/ 28 h 64"/>
                <a:gd name="T6" fmla="*/ 54 w 69"/>
                <a:gd name="T7" fmla="*/ 32 h 64"/>
                <a:gd name="T8" fmla="*/ 35 w 69"/>
                <a:gd name="T9" fmla="*/ 64 h 64"/>
                <a:gd name="T10" fmla="*/ 15 w 69"/>
                <a:gd name="T11" fmla="*/ 32 h 64"/>
                <a:gd name="T12" fmla="*/ 14 w 69"/>
                <a:gd name="T13" fmla="*/ 28 h 64"/>
                <a:gd name="T14" fmla="*/ 14 w 69"/>
                <a:gd name="T15" fmla="*/ 32 h 64"/>
                <a:gd name="T16" fmla="*/ 11 w 69"/>
                <a:gd name="T17" fmla="*/ 61 h 64"/>
                <a:gd name="T18" fmla="*/ 0 w 69"/>
                <a:gd name="T19" fmla="*/ 61 h 64"/>
                <a:gd name="T20" fmla="*/ 8 w 69"/>
                <a:gd name="T21" fmla="*/ 0 h 64"/>
                <a:gd name="T22" fmla="*/ 34 w 69"/>
                <a:gd name="T23" fmla="*/ 43 h 64"/>
                <a:gd name="T24" fmla="*/ 35 w 69"/>
                <a:gd name="T25" fmla="*/ 46 h 64"/>
                <a:gd name="T26" fmla="*/ 35 w 69"/>
                <a:gd name="T27" fmla="*/ 46 h 64"/>
                <a:gd name="T28" fmla="*/ 36 w 69"/>
                <a:gd name="T29" fmla="*/ 43 h 64"/>
                <a:gd name="T30" fmla="*/ 62 w 69"/>
                <a:gd name="T31" fmla="*/ 0 h 64"/>
                <a:gd name="T32" fmla="*/ 69 w 69"/>
                <a:gd name="T33" fmla="*/ 61 h 64"/>
                <a:gd name="T34" fmla="*/ 59 w 69"/>
                <a:gd name="T35"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4">
                  <a:moveTo>
                    <a:pt x="59" y="61"/>
                  </a:moveTo>
                  <a:cubicBezTo>
                    <a:pt x="56" y="32"/>
                    <a:pt x="56" y="32"/>
                    <a:pt x="56" y="32"/>
                  </a:cubicBezTo>
                  <a:cubicBezTo>
                    <a:pt x="56" y="30"/>
                    <a:pt x="55" y="29"/>
                    <a:pt x="56" y="28"/>
                  </a:cubicBezTo>
                  <a:cubicBezTo>
                    <a:pt x="55" y="29"/>
                    <a:pt x="55" y="30"/>
                    <a:pt x="54" y="32"/>
                  </a:cubicBezTo>
                  <a:cubicBezTo>
                    <a:pt x="35" y="64"/>
                    <a:pt x="35" y="64"/>
                    <a:pt x="35" y="64"/>
                  </a:cubicBezTo>
                  <a:cubicBezTo>
                    <a:pt x="15" y="32"/>
                    <a:pt x="15" y="32"/>
                    <a:pt x="15" y="32"/>
                  </a:cubicBezTo>
                  <a:cubicBezTo>
                    <a:pt x="15" y="30"/>
                    <a:pt x="14" y="29"/>
                    <a:pt x="14" y="28"/>
                  </a:cubicBezTo>
                  <a:cubicBezTo>
                    <a:pt x="14" y="29"/>
                    <a:pt x="14" y="30"/>
                    <a:pt x="14" y="32"/>
                  </a:cubicBezTo>
                  <a:cubicBezTo>
                    <a:pt x="11" y="61"/>
                    <a:pt x="11" y="61"/>
                    <a:pt x="11" y="61"/>
                  </a:cubicBezTo>
                  <a:cubicBezTo>
                    <a:pt x="0" y="61"/>
                    <a:pt x="0" y="61"/>
                    <a:pt x="0" y="61"/>
                  </a:cubicBezTo>
                  <a:cubicBezTo>
                    <a:pt x="8" y="0"/>
                    <a:pt x="8" y="0"/>
                    <a:pt x="8" y="0"/>
                  </a:cubicBezTo>
                  <a:cubicBezTo>
                    <a:pt x="34" y="43"/>
                    <a:pt x="34" y="43"/>
                    <a:pt x="34" y="43"/>
                  </a:cubicBezTo>
                  <a:cubicBezTo>
                    <a:pt x="34" y="44"/>
                    <a:pt x="34" y="45"/>
                    <a:pt x="35" y="46"/>
                  </a:cubicBezTo>
                  <a:cubicBezTo>
                    <a:pt x="35" y="46"/>
                    <a:pt x="35" y="46"/>
                    <a:pt x="35" y="46"/>
                  </a:cubicBezTo>
                  <a:cubicBezTo>
                    <a:pt x="35" y="45"/>
                    <a:pt x="35" y="44"/>
                    <a:pt x="36" y="43"/>
                  </a:cubicBezTo>
                  <a:cubicBezTo>
                    <a:pt x="62" y="0"/>
                    <a:pt x="62" y="0"/>
                    <a:pt x="62" y="0"/>
                  </a:cubicBezTo>
                  <a:cubicBezTo>
                    <a:pt x="69" y="61"/>
                    <a:pt x="69" y="61"/>
                    <a:pt x="69" y="61"/>
                  </a:cubicBezTo>
                  <a:lnTo>
                    <a:pt x="5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1" name="Freeform 9">
              <a:extLst>
                <a:ext uri="{FF2B5EF4-FFF2-40B4-BE49-F238E27FC236}">
                  <a16:creationId xmlns:a16="http://schemas.microsoft.com/office/drawing/2014/main" id="{5AD83EE2-8A38-43D7-ACF3-7C834E5B0BB0}"/>
                </a:ext>
              </a:extLst>
            </p:cNvPr>
            <p:cNvSpPr>
              <a:spLocks/>
            </p:cNvSpPr>
            <p:nvPr/>
          </p:nvSpPr>
          <p:spPr bwMode="auto">
            <a:xfrm>
              <a:off x="10035" y="2528"/>
              <a:ext cx="562" cy="631"/>
            </a:xfrm>
            <a:custGeom>
              <a:avLst/>
              <a:gdLst>
                <a:gd name="T0" fmla="*/ 21 w 53"/>
                <a:gd name="T1" fmla="*/ 59 h 59"/>
                <a:gd name="T2" fmla="*/ 21 w 53"/>
                <a:gd name="T3" fmla="*/ 35 h 59"/>
                <a:gd name="T4" fmla="*/ 0 w 53"/>
                <a:gd name="T5" fmla="*/ 0 h 59"/>
                <a:gd name="T6" fmla="*/ 11 w 53"/>
                <a:gd name="T7" fmla="*/ 0 h 59"/>
                <a:gd name="T8" fmla="*/ 26 w 53"/>
                <a:gd name="T9" fmla="*/ 25 h 59"/>
                <a:gd name="T10" fmla="*/ 26 w 53"/>
                <a:gd name="T11" fmla="*/ 27 h 59"/>
                <a:gd name="T12" fmla="*/ 27 w 53"/>
                <a:gd name="T13" fmla="*/ 25 h 59"/>
                <a:gd name="T14" fmla="*/ 42 w 53"/>
                <a:gd name="T15" fmla="*/ 0 h 59"/>
                <a:gd name="T16" fmla="*/ 53 w 53"/>
                <a:gd name="T17" fmla="*/ 0 h 59"/>
                <a:gd name="T18" fmla="*/ 31 w 53"/>
                <a:gd name="T19" fmla="*/ 35 h 59"/>
                <a:gd name="T20" fmla="*/ 31 w 53"/>
                <a:gd name="T21" fmla="*/ 59 h 59"/>
                <a:gd name="T22" fmla="*/ 21 w 53"/>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1" y="59"/>
                  </a:moveTo>
                  <a:cubicBezTo>
                    <a:pt x="21" y="35"/>
                    <a:pt x="21" y="35"/>
                    <a:pt x="21" y="35"/>
                  </a:cubicBezTo>
                  <a:cubicBezTo>
                    <a:pt x="0" y="0"/>
                    <a:pt x="0" y="0"/>
                    <a:pt x="0" y="0"/>
                  </a:cubicBezTo>
                  <a:cubicBezTo>
                    <a:pt x="11" y="0"/>
                    <a:pt x="11" y="0"/>
                    <a:pt x="11" y="0"/>
                  </a:cubicBezTo>
                  <a:cubicBezTo>
                    <a:pt x="26" y="25"/>
                    <a:pt x="26" y="25"/>
                    <a:pt x="26" y="25"/>
                  </a:cubicBezTo>
                  <a:cubicBezTo>
                    <a:pt x="26" y="26"/>
                    <a:pt x="26" y="26"/>
                    <a:pt x="26" y="27"/>
                  </a:cubicBezTo>
                  <a:cubicBezTo>
                    <a:pt x="26" y="26"/>
                    <a:pt x="27" y="26"/>
                    <a:pt x="27" y="25"/>
                  </a:cubicBezTo>
                  <a:cubicBezTo>
                    <a:pt x="42" y="0"/>
                    <a:pt x="42" y="0"/>
                    <a:pt x="42" y="0"/>
                  </a:cubicBezTo>
                  <a:cubicBezTo>
                    <a:pt x="53" y="0"/>
                    <a:pt x="53" y="0"/>
                    <a:pt x="53" y="0"/>
                  </a:cubicBezTo>
                  <a:cubicBezTo>
                    <a:pt x="31" y="35"/>
                    <a:pt x="31" y="35"/>
                    <a:pt x="31" y="35"/>
                  </a:cubicBezTo>
                  <a:cubicBezTo>
                    <a:pt x="31" y="59"/>
                    <a:pt x="31" y="59"/>
                    <a:pt x="31" y="59"/>
                  </a:cubicBezTo>
                  <a:lnTo>
                    <a:pt x="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2" name="Freeform 10">
              <a:extLst>
                <a:ext uri="{FF2B5EF4-FFF2-40B4-BE49-F238E27FC236}">
                  <a16:creationId xmlns:a16="http://schemas.microsoft.com/office/drawing/2014/main" id="{292A83E9-0217-4763-ADE2-40C288CC04C6}"/>
                </a:ext>
              </a:extLst>
            </p:cNvPr>
            <p:cNvSpPr>
              <a:spLocks/>
            </p:cNvSpPr>
            <p:nvPr/>
          </p:nvSpPr>
          <p:spPr bwMode="auto">
            <a:xfrm>
              <a:off x="10672" y="2528"/>
              <a:ext cx="392" cy="631"/>
            </a:xfrm>
            <a:custGeom>
              <a:avLst/>
              <a:gdLst>
                <a:gd name="T0" fmla="*/ 0 w 392"/>
                <a:gd name="T1" fmla="*/ 631 h 631"/>
                <a:gd name="T2" fmla="*/ 0 w 392"/>
                <a:gd name="T3" fmla="*/ 0 h 631"/>
                <a:gd name="T4" fmla="*/ 360 w 392"/>
                <a:gd name="T5" fmla="*/ 0 h 631"/>
                <a:gd name="T6" fmla="*/ 360 w 392"/>
                <a:gd name="T7" fmla="*/ 96 h 631"/>
                <a:gd name="T8" fmla="*/ 106 w 392"/>
                <a:gd name="T9" fmla="*/ 96 h 631"/>
                <a:gd name="T10" fmla="*/ 106 w 392"/>
                <a:gd name="T11" fmla="*/ 246 h 631"/>
                <a:gd name="T12" fmla="*/ 318 w 392"/>
                <a:gd name="T13" fmla="*/ 246 h 631"/>
                <a:gd name="T14" fmla="*/ 318 w 392"/>
                <a:gd name="T15" fmla="*/ 342 h 631"/>
                <a:gd name="T16" fmla="*/ 106 w 392"/>
                <a:gd name="T17" fmla="*/ 342 h 631"/>
                <a:gd name="T18" fmla="*/ 106 w 392"/>
                <a:gd name="T19" fmla="*/ 535 h 631"/>
                <a:gd name="T20" fmla="*/ 392 w 392"/>
                <a:gd name="T21" fmla="*/ 535 h 631"/>
                <a:gd name="T22" fmla="*/ 392 w 392"/>
                <a:gd name="T23" fmla="*/ 631 h 631"/>
                <a:gd name="T24" fmla="*/ 0 w 392"/>
                <a:gd name="T25"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631">
                  <a:moveTo>
                    <a:pt x="0" y="631"/>
                  </a:moveTo>
                  <a:lnTo>
                    <a:pt x="0" y="0"/>
                  </a:lnTo>
                  <a:lnTo>
                    <a:pt x="360" y="0"/>
                  </a:lnTo>
                  <a:lnTo>
                    <a:pt x="360" y="96"/>
                  </a:lnTo>
                  <a:lnTo>
                    <a:pt x="106" y="96"/>
                  </a:lnTo>
                  <a:lnTo>
                    <a:pt x="106" y="246"/>
                  </a:lnTo>
                  <a:lnTo>
                    <a:pt x="318" y="246"/>
                  </a:lnTo>
                  <a:lnTo>
                    <a:pt x="318" y="342"/>
                  </a:lnTo>
                  <a:lnTo>
                    <a:pt x="106" y="342"/>
                  </a:lnTo>
                  <a:lnTo>
                    <a:pt x="106" y="535"/>
                  </a:lnTo>
                  <a:lnTo>
                    <a:pt x="392" y="535"/>
                  </a:lnTo>
                  <a:lnTo>
                    <a:pt x="392"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3" name="Freeform 11">
              <a:extLst>
                <a:ext uri="{FF2B5EF4-FFF2-40B4-BE49-F238E27FC236}">
                  <a16:creationId xmlns:a16="http://schemas.microsoft.com/office/drawing/2014/main" id="{91A85CC8-5753-4FE1-8FB9-41E1EBDE77F8}"/>
                </a:ext>
              </a:extLst>
            </p:cNvPr>
            <p:cNvSpPr>
              <a:spLocks noEditPoints="1"/>
            </p:cNvSpPr>
            <p:nvPr/>
          </p:nvSpPr>
          <p:spPr bwMode="auto">
            <a:xfrm>
              <a:off x="11128" y="2528"/>
              <a:ext cx="488" cy="631"/>
            </a:xfrm>
            <a:custGeom>
              <a:avLst/>
              <a:gdLst>
                <a:gd name="T0" fmla="*/ 32 w 46"/>
                <a:gd name="T1" fmla="*/ 59 h 59"/>
                <a:gd name="T2" fmla="*/ 12 w 46"/>
                <a:gd name="T3" fmla="*/ 37 h 59"/>
                <a:gd name="T4" fmla="*/ 10 w 46"/>
                <a:gd name="T5" fmla="*/ 37 h 59"/>
                <a:gd name="T6" fmla="*/ 10 w 46"/>
                <a:gd name="T7" fmla="*/ 59 h 59"/>
                <a:gd name="T8" fmla="*/ 0 w 46"/>
                <a:gd name="T9" fmla="*/ 59 h 59"/>
                <a:gd name="T10" fmla="*/ 0 w 46"/>
                <a:gd name="T11" fmla="*/ 0 h 59"/>
                <a:gd name="T12" fmla="*/ 13 w 46"/>
                <a:gd name="T13" fmla="*/ 0 h 59"/>
                <a:gd name="T14" fmla="*/ 38 w 46"/>
                <a:gd name="T15" fmla="*/ 18 h 59"/>
                <a:gd name="T16" fmla="*/ 23 w 46"/>
                <a:gd name="T17" fmla="*/ 36 h 59"/>
                <a:gd name="T18" fmla="*/ 46 w 46"/>
                <a:gd name="T19" fmla="*/ 59 h 59"/>
                <a:gd name="T20" fmla="*/ 32 w 46"/>
                <a:gd name="T21" fmla="*/ 59 h 59"/>
                <a:gd name="T22" fmla="*/ 14 w 46"/>
                <a:gd name="T23" fmla="*/ 29 h 59"/>
                <a:gd name="T24" fmla="*/ 28 w 46"/>
                <a:gd name="T25" fmla="*/ 19 h 59"/>
                <a:gd name="T26" fmla="*/ 15 w 46"/>
                <a:gd name="T27" fmla="*/ 9 h 59"/>
                <a:gd name="T28" fmla="*/ 10 w 46"/>
                <a:gd name="T29" fmla="*/ 9 h 59"/>
                <a:gd name="T30" fmla="*/ 10 w 46"/>
                <a:gd name="T31" fmla="*/ 29 h 59"/>
                <a:gd name="T32" fmla="*/ 14 w 46"/>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32" y="59"/>
                  </a:moveTo>
                  <a:cubicBezTo>
                    <a:pt x="12" y="37"/>
                    <a:pt x="12" y="37"/>
                    <a:pt x="12" y="37"/>
                  </a:cubicBezTo>
                  <a:cubicBezTo>
                    <a:pt x="10" y="37"/>
                    <a:pt x="10" y="37"/>
                    <a:pt x="10" y="37"/>
                  </a:cubicBezTo>
                  <a:cubicBezTo>
                    <a:pt x="10" y="59"/>
                    <a:pt x="10" y="59"/>
                    <a:pt x="10" y="59"/>
                  </a:cubicBezTo>
                  <a:cubicBezTo>
                    <a:pt x="0" y="59"/>
                    <a:pt x="0" y="59"/>
                    <a:pt x="0" y="59"/>
                  </a:cubicBezTo>
                  <a:cubicBezTo>
                    <a:pt x="0" y="0"/>
                    <a:pt x="0" y="0"/>
                    <a:pt x="0" y="0"/>
                  </a:cubicBezTo>
                  <a:cubicBezTo>
                    <a:pt x="13" y="0"/>
                    <a:pt x="13" y="0"/>
                    <a:pt x="13" y="0"/>
                  </a:cubicBezTo>
                  <a:cubicBezTo>
                    <a:pt x="24" y="0"/>
                    <a:pt x="38" y="3"/>
                    <a:pt x="38" y="18"/>
                  </a:cubicBezTo>
                  <a:cubicBezTo>
                    <a:pt x="38" y="26"/>
                    <a:pt x="32" y="34"/>
                    <a:pt x="23" y="36"/>
                  </a:cubicBezTo>
                  <a:cubicBezTo>
                    <a:pt x="46" y="59"/>
                    <a:pt x="46" y="59"/>
                    <a:pt x="46" y="59"/>
                  </a:cubicBezTo>
                  <a:lnTo>
                    <a:pt x="32" y="59"/>
                  </a:lnTo>
                  <a:close/>
                  <a:moveTo>
                    <a:pt x="14" y="29"/>
                  </a:moveTo>
                  <a:cubicBezTo>
                    <a:pt x="23" y="29"/>
                    <a:pt x="28" y="24"/>
                    <a:pt x="28" y="19"/>
                  </a:cubicBezTo>
                  <a:cubicBezTo>
                    <a:pt x="28" y="13"/>
                    <a:pt x="24" y="9"/>
                    <a:pt x="15" y="9"/>
                  </a:cubicBezTo>
                  <a:cubicBezTo>
                    <a:pt x="10" y="9"/>
                    <a:pt x="10" y="9"/>
                    <a:pt x="10" y="9"/>
                  </a:cubicBezTo>
                  <a:cubicBezTo>
                    <a:pt x="10" y="29"/>
                    <a:pt x="10" y="29"/>
                    <a:pt x="10"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4" name="Freeform 12">
              <a:extLst>
                <a:ext uri="{FF2B5EF4-FFF2-40B4-BE49-F238E27FC236}">
                  <a16:creationId xmlns:a16="http://schemas.microsoft.com/office/drawing/2014/main" id="{224D576A-5F82-446A-AD0C-41FA2F3C03B6}"/>
                </a:ext>
              </a:extLst>
            </p:cNvPr>
            <p:cNvSpPr>
              <a:spLocks/>
            </p:cNvSpPr>
            <p:nvPr/>
          </p:nvSpPr>
          <p:spPr bwMode="auto">
            <a:xfrm>
              <a:off x="11605" y="2518"/>
              <a:ext cx="435" cy="662"/>
            </a:xfrm>
            <a:custGeom>
              <a:avLst/>
              <a:gdLst>
                <a:gd name="T0" fmla="*/ 5 w 41"/>
                <a:gd name="T1" fmla="*/ 46 h 62"/>
                <a:gd name="T2" fmla="*/ 20 w 41"/>
                <a:gd name="T3" fmla="*/ 52 h 62"/>
                <a:gd name="T4" fmla="*/ 30 w 41"/>
                <a:gd name="T5" fmla="*/ 45 h 62"/>
                <a:gd name="T6" fmla="*/ 19 w 41"/>
                <a:gd name="T7" fmla="*/ 33 h 62"/>
                <a:gd name="T8" fmla="*/ 4 w 41"/>
                <a:gd name="T9" fmla="*/ 16 h 62"/>
                <a:gd name="T10" fmla="*/ 23 w 41"/>
                <a:gd name="T11" fmla="*/ 0 h 62"/>
                <a:gd name="T12" fmla="*/ 39 w 41"/>
                <a:gd name="T13" fmla="*/ 6 h 62"/>
                <a:gd name="T14" fmla="*/ 34 w 41"/>
                <a:gd name="T15" fmla="*/ 14 h 62"/>
                <a:gd name="T16" fmla="*/ 23 w 41"/>
                <a:gd name="T17" fmla="*/ 9 h 62"/>
                <a:gd name="T18" fmla="*/ 14 w 41"/>
                <a:gd name="T19" fmla="*/ 15 h 62"/>
                <a:gd name="T20" fmla="*/ 41 w 41"/>
                <a:gd name="T21" fmla="*/ 44 h 62"/>
                <a:gd name="T22" fmla="*/ 20 w 41"/>
                <a:gd name="T23" fmla="*/ 62 h 62"/>
                <a:gd name="T24" fmla="*/ 0 w 41"/>
                <a:gd name="T25" fmla="*/ 53 h 62"/>
                <a:gd name="T26" fmla="*/ 5 w 41"/>
                <a:gd name="T2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2">
                  <a:moveTo>
                    <a:pt x="5" y="46"/>
                  </a:moveTo>
                  <a:cubicBezTo>
                    <a:pt x="8" y="49"/>
                    <a:pt x="14" y="52"/>
                    <a:pt x="20" y="52"/>
                  </a:cubicBezTo>
                  <a:cubicBezTo>
                    <a:pt x="27" y="52"/>
                    <a:pt x="30" y="49"/>
                    <a:pt x="30" y="45"/>
                  </a:cubicBezTo>
                  <a:cubicBezTo>
                    <a:pt x="30" y="38"/>
                    <a:pt x="25" y="36"/>
                    <a:pt x="19" y="33"/>
                  </a:cubicBezTo>
                  <a:cubicBezTo>
                    <a:pt x="11" y="29"/>
                    <a:pt x="4" y="25"/>
                    <a:pt x="4" y="16"/>
                  </a:cubicBezTo>
                  <a:cubicBezTo>
                    <a:pt x="4" y="5"/>
                    <a:pt x="13" y="0"/>
                    <a:pt x="23" y="0"/>
                  </a:cubicBezTo>
                  <a:cubicBezTo>
                    <a:pt x="32" y="0"/>
                    <a:pt x="38" y="5"/>
                    <a:pt x="39" y="6"/>
                  </a:cubicBezTo>
                  <a:cubicBezTo>
                    <a:pt x="34" y="14"/>
                    <a:pt x="34" y="14"/>
                    <a:pt x="34" y="14"/>
                  </a:cubicBezTo>
                  <a:cubicBezTo>
                    <a:pt x="31" y="11"/>
                    <a:pt x="27" y="9"/>
                    <a:pt x="23" y="9"/>
                  </a:cubicBezTo>
                  <a:cubicBezTo>
                    <a:pt x="19" y="9"/>
                    <a:pt x="14" y="11"/>
                    <a:pt x="14" y="15"/>
                  </a:cubicBezTo>
                  <a:cubicBezTo>
                    <a:pt x="14" y="26"/>
                    <a:pt x="41" y="24"/>
                    <a:pt x="41" y="44"/>
                  </a:cubicBezTo>
                  <a:cubicBezTo>
                    <a:pt x="41" y="53"/>
                    <a:pt x="33" y="62"/>
                    <a:pt x="20" y="62"/>
                  </a:cubicBezTo>
                  <a:cubicBezTo>
                    <a:pt x="11" y="62"/>
                    <a:pt x="3" y="57"/>
                    <a:pt x="0" y="53"/>
                  </a:cubicBezTo>
                  <a:lnTo>
                    <a:pt x="5"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5" name="Rectangle 13">
              <a:extLst>
                <a:ext uri="{FF2B5EF4-FFF2-40B4-BE49-F238E27FC236}">
                  <a16:creationId xmlns:a16="http://schemas.microsoft.com/office/drawing/2014/main" id="{7407964F-5A69-47D1-968F-294DAFC74767}"/>
                </a:ext>
              </a:extLst>
            </p:cNvPr>
            <p:cNvSpPr>
              <a:spLocks noChangeArrowheads="1"/>
            </p:cNvSpPr>
            <p:nvPr/>
          </p:nvSpPr>
          <p:spPr bwMode="auto">
            <a:xfrm>
              <a:off x="8964" y="2528"/>
              <a:ext cx="42" cy="17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6" name="Freeform 14">
              <a:extLst>
                <a:ext uri="{FF2B5EF4-FFF2-40B4-BE49-F238E27FC236}">
                  <a16:creationId xmlns:a16="http://schemas.microsoft.com/office/drawing/2014/main" id="{BDD51361-2D37-49AB-BE35-A32884E29BCC}"/>
                </a:ext>
              </a:extLst>
            </p:cNvPr>
            <p:cNvSpPr>
              <a:spLocks/>
            </p:cNvSpPr>
            <p:nvPr/>
          </p:nvSpPr>
          <p:spPr bwMode="auto">
            <a:xfrm>
              <a:off x="7765" y="3437"/>
              <a:ext cx="276" cy="534"/>
            </a:xfrm>
            <a:custGeom>
              <a:avLst/>
              <a:gdLst>
                <a:gd name="T0" fmla="*/ 0 w 276"/>
                <a:gd name="T1" fmla="*/ 352 h 534"/>
                <a:gd name="T2" fmla="*/ 276 w 276"/>
                <a:gd name="T3" fmla="*/ 534 h 534"/>
                <a:gd name="T4" fmla="*/ 276 w 276"/>
                <a:gd name="T5" fmla="*/ 181 h 534"/>
                <a:gd name="T6" fmla="*/ 0 w 276"/>
                <a:gd name="T7" fmla="*/ 0 h 534"/>
                <a:gd name="T8" fmla="*/ 0 w 276"/>
                <a:gd name="T9" fmla="*/ 352 h 534"/>
              </a:gdLst>
              <a:ahLst/>
              <a:cxnLst>
                <a:cxn ang="0">
                  <a:pos x="T0" y="T1"/>
                </a:cxn>
                <a:cxn ang="0">
                  <a:pos x="T2" y="T3"/>
                </a:cxn>
                <a:cxn ang="0">
                  <a:pos x="T4" y="T5"/>
                </a:cxn>
                <a:cxn ang="0">
                  <a:pos x="T6" y="T7"/>
                </a:cxn>
                <a:cxn ang="0">
                  <a:pos x="T8" y="T9"/>
                </a:cxn>
              </a:cxnLst>
              <a:rect l="0" t="0" r="r" b="b"/>
              <a:pathLst>
                <a:path w="276" h="534">
                  <a:moveTo>
                    <a:pt x="0" y="352"/>
                  </a:moveTo>
                  <a:lnTo>
                    <a:pt x="276" y="534"/>
                  </a:lnTo>
                  <a:lnTo>
                    <a:pt x="276" y="181"/>
                  </a:lnTo>
                  <a:lnTo>
                    <a:pt x="0" y="0"/>
                  </a:lnTo>
                  <a:lnTo>
                    <a:pt x="0"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7" name="Freeform 15">
              <a:extLst>
                <a:ext uri="{FF2B5EF4-FFF2-40B4-BE49-F238E27FC236}">
                  <a16:creationId xmlns:a16="http://schemas.microsoft.com/office/drawing/2014/main" id="{E85AEA9C-3DBC-4337-8F2D-D58DE18725F9}"/>
                </a:ext>
              </a:extLst>
            </p:cNvPr>
            <p:cNvSpPr>
              <a:spLocks/>
            </p:cNvSpPr>
            <p:nvPr/>
          </p:nvSpPr>
          <p:spPr bwMode="auto">
            <a:xfrm>
              <a:off x="8507" y="3341"/>
              <a:ext cx="170" cy="320"/>
            </a:xfrm>
            <a:custGeom>
              <a:avLst/>
              <a:gdLst>
                <a:gd name="T0" fmla="*/ 0 w 170"/>
                <a:gd name="T1" fmla="*/ 117 h 320"/>
                <a:gd name="T2" fmla="*/ 0 w 170"/>
                <a:gd name="T3" fmla="*/ 320 h 320"/>
                <a:gd name="T4" fmla="*/ 170 w 170"/>
                <a:gd name="T5" fmla="*/ 213 h 320"/>
                <a:gd name="T6" fmla="*/ 170 w 170"/>
                <a:gd name="T7" fmla="*/ 0 h 320"/>
                <a:gd name="T8" fmla="*/ 0 w 170"/>
                <a:gd name="T9" fmla="*/ 117 h 320"/>
              </a:gdLst>
              <a:ahLst/>
              <a:cxnLst>
                <a:cxn ang="0">
                  <a:pos x="T0" y="T1"/>
                </a:cxn>
                <a:cxn ang="0">
                  <a:pos x="T2" y="T3"/>
                </a:cxn>
                <a:cxn ang="0">
                  <a:pos x="T4" y="T5"/>
                </a:cxn>
                <a:cxn ang="0">
                  <a:pos x="T6" y="T7"/>
                </a:cxn>
                <a:cxn ang="0">
                  <a:pos x="T8" y="T9"/>
                </a:cxn>
              </a:cxnLst>
              <a:rect l="0" t="0" r="r" b="b"/>
              <a:pathLst>
                <a:path w="170" h="320">
                  <a:moveTo>
                    <a:pt x="0" y="117"/>
                  </a:moveTo>
                  <a:lnTo>
                    <a:pt x="0" y="320"/>
                  </a:lnTo>
                  <a:lnTo>
                    <a:pt x="170" y="213"/>
                  </a:lnTo>
                  <a:lnTo>
                    <a:pt x="170" y="0"/>
                  </a:lnTo>
                  <a:lnTo>
                    <a:pt x="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8" name="Freeform 16">
              <a:extLst>
                <a:ext uri="{FF2B5EF4-FFF2-40B4-BE49-F238E27FC236}">
                  <a16:creationId xmlns:a16="http://schemas.microsoft.com/office/drawing/2014/main" id="{60B5F5DB-02A2-452E-85B4-39F6BA2F773B}"/>
                </a:ext>
              </a:extLst>
            </p:cNvPr>
            <p:cNvSpPr>
              <a:spLocks/>
            </p:cNvSpPr>
            <p:nvPr/>
          </p:nvSpPr>
          <p:spPr bwMode="auto">
            <a:xfrm>
              <a:off x="8072" y="3437"/>
              <a:ext cx="287" cy="534"/>
            </a:xfrm>
            <a:custGeom>
              <a:avLst/>
              <a:gdLst>
                <a:gd name="T0" fmla="*/ 287 w 287"/>
                <a:gd name="T1" fmla="*/ 0 h 534"/>
                <a:gd name="T2" fmla="*/ 0 w 287"/>
                <a:gd name="T3" fmla="*/ 181 h 534"/>
                <a:gd name="T4" fmla="*/ 0 w 287"/>
                <a:gd name="T5" fmla="*/ 534 h 534"/>
                <a:gd name="T6" fmla="*/ 287 w 287"/>
                <a:gd name="T7" fmla="*/ 352 h 534"/>
                <a:gd name="T8" fmla="*/ 287 w 287"/>
                <a:gd name="T9" fmla="*/ 0 h 534"/>
              </a:gdLst>
              <a:ahLst/>
              <a:cxnLst>
                <a:cxn ang="0">
                  <a:pos x="T0" y="T1"/>
                </a:cxn>
                <a:cxn ang="0">
                  <a:pos x="T2" y="T3"/>
                </a:cxn>
                <a:cxn ang="0">
                  <a:pos x="T4" y="T5"/>
                </a:cxn>
                <a:cxn ang="0">
                  <a:pos x="T6" y="T7"/>
                </a:cxn>
                <a:cxn ang="0">
                  <a:pos x="T8" y="T9"/>
                </a:cxn>
              </a:cxnLst>
              <a:rect l="0" t="0" r="r" b="b"/>
              <a:pathLst>
                <a:path w="287" h="534">
                  <a:moveTo>
                    <a:pt x="287" y="0"/>
                  </a:moveTo>
                  <a:lnTo>
                    <a:pt x="0" y="181"/>
                  </a:lnTo>
                  <a:lnTo>
                    <a:pt x="0" y="534"/>
                  </a:lnTo>
                  <a:lnTo>
                    <a:pt x="287" y="352"/>
                  </a:lnTo>
                  <a:lnTo>
                    <a:pt x="2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79" name="Freeform 17">
              <a:extLst>
                <a:ext uri="{FF2B5EF4-FFF2-40B4-BE49-F238E27FC236}">
                  <a16:creationId xmlns:a16="http://schemas.microsoft.com/office/drawing/2014/main" id="{496F7F3B-64C4-4145-8063-1D5FFD911A59}"/>
                </a:ext>
              </a:extLst>
            </p:cNvPr>
            <p:cNvSpPr>
              <a:spLocks/>
            </p:cNvSpPr>
            <p:nvPr/>
          </p:nvSpPr>
          <p:spPr bwMode="auto">
            <a:xfrm>
              <a:off x="8094" y="2657"/>
              <a:ext cx="572" cy="363"/>
            </a:xfrm>
            <a:custGeom>
              <a:avLst/>
              <a:gdLst>
                <a:gd name="T0" fmla="*/ 572 w 572"/>
                <a:gd name="T1" fmla="*/ 181 h 363"/>
                <a:gd name="T2" fmla="*/ 286 w 572"/>
                <a:gd name="T3" fmla="*/ 0 h 363"/>
                <a:gd name="T4" fmla="*/ 0 w 572"/>
                <a:gd name="T5" fmla="*/ 181 h 363"/>
                <a:gd name="T6" fmla="*/ 286 w 572"/>
                <a:gd name="T7" fmla="*/ 363 h 363"/>
                <a:gd name="T8" fmla="*/ 572 w 572"/>
                <a:gd name="T9" fmla="*/ 181 h 363"/>
              </a:gdLst>
              <a:ahLst/>
              <a:cxnLst>
                <a:cxn ang="0">
                  <a:pos x="T0" y="T1"/>
                </a:cxn>
                <a:cxn ang="0">
                  <a:pos x="T2" y="T3"/>
                </a:cxn>
                <a:cxn ang="0">
                  <a:pos x="T4" y="T5"/>
                </a:cxn>
                <a:cxn ang="0">
                  <a:pos x="T6" y="T7"/>
                </a:cxn>
                <a:cxn ang="0">
                  <a:pos x="T8" y="T9"/>
                </a:cxn>
              </a:cxnLst>
              <a:rect l="0" t="0" r="r" b="b"/>
              <a:pathLst>
                <a:path w="572" h="363">
                  <a:moveTo>
                    <a:pt x="572" y="181"/>
                  </a:moveTo>
                  <a:lnTo>
                    <a:pt x="286" y="0"/>
                  </a:lnTo>
                  <a:lnTo>
                    <a:pt x="0" y="181"/>
                  </a:lnTo>
                  <a:lnTo>
                    <a:pt x="286" y="363"/>
                  </a:lnTo>
                  <a:lnTo>
                    <a:pt x="572"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0" name="Freeform 18">
              <a:extLst>
                <a:ext uri="{FF2B5EF4-FFF2-40B4-BE49-F238E27FC236}">
                  <a16:creationId xmlns:a16="http://schemas.microsoft.com/office/drawing/2014/main" id="{92BAC298-39BB-468A-A68A-267C3EDC9CF1}"/>
                </a:ext>
              </a:extLst>
            </p:cNvPr>
            <p:cNvSpPr>
              <a:spLocks/>
            </p:cNvSpPr>
            <p:nvPr/>
          </p:nvSpPr>
          <p:spPr bwMode="auto">
            <a:xfrm>
              <a:off x="7457" y="2657"/>
              <a:ext cx="573" cy="363"/>
            </a:xfrm>
            <a:custGeom>
              <a:avLst/>
              <a:gdLst>
                <a:gd name="T0" fmla="*/ 0 w 573"/>
                <a:gd name="T1" fmla="*/ 181 h 363"/>
                <a:gd name="T2" fmla="*/ 286 w 573"/>
                <a:gd name="T3" fmla="*/ 363 h 363"/>
                <a:gd name="T4" fmla="*/ 573 w 573"/>
                <a:gd name="T5" fmla="*/ 192 h 363"/>
                <a:gd name="T6" fmla="*/ 297 w 573"/>
                <a:gd name="T7" fmla="*/ 0 h 363"/>
                <a:gd name="T8" fmla="*/ 0 w 573"/>
                <a:gd name="T9" fmla="*/ 181 h 363"/>
              </a:gdLst>
              <a:ahLst/>
              <a:cxnLst>
                <a:cxn ang="0">
                  <a:pos x="T0" y="T1"/>
                </a:cxn>
                <a:cxn ang="0">
                  <a:pos x="T2" y="T3"/>
                </a:cxn>
                <a:cxn ang="0">
                  <a:pos x="T4" y="T5"/>
                </a:cxn>
                <a:cxn ang="0">
                  <a:pos x="T6" y="T7"/>
                </a:cxn>
                <a:cxn ang="0">
                  <a:pos x="T8" y="T9"/>
                </a:cxn>
              </a:cxnLst>
              <a:rect l="0" t="0" r="r" b="b"/>
              <a:pathLst>
                <a:path w="573" h="363">
                  <a:moveTo>
                    <a:pt x="0" y="181"/>
                  </a:moveTo>
                  <a:lnTo>
                    <a:pt x="286" y="363"/>
                  </a:lnTo>
                  <a:lnTo>
                    <a:pt x="573" y="192"/>
                  </a:lnTo>
                  <a:lnTo>
                    <a:pt x="297" y="0"/>
                  </a:lnTo>
                  <a:lnTo>
                    <a:pt x="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1" name="Freeform 19">
              <a:extLst>
                <a:ext uri="{FF2B5EF4-FFF2-40B4-BE49-F238E27FC236}">
                  <a16:creationId xmlns:a16="http://schemas.microsoft.com/office/drawing/2014/main" id="{FF2405A4-36F7-46A5-B127-82A807D4DE23}"/>
                </a:ext>
              </a:extLst>
            </p:cNvPr>
            <p:cNvSpPr>
              <a:spLocks/>
            </p:cNvSpPr>
            <p:nvPr/>
          </p:nvSpPr>
          <p:spPr bwMode="auto">
            <a:xfrm>
              <a:off x="7446" y="3341"/>
              <a:ext cx="170" cy="320"/>
            </a:xfrm>
            <a:custGeom>
              <a:avLst/>
              <a:gdLst>
                <a:gd name="T0" fmla="*/ 170 w 170"/>
                <a:gd name="T1" fmla="*/ 117 h 320"/>
                <a:gd name="T2" fmla="*/ 0 w 170"/>
                <a:gd name="T3" fmla="*/ 0 h 320"/>
                <a:gd name="T4" fmla="*/ 0 w 170"/>
                <a:gd name="T5" fmla="*/ 213 h 320"/>
                <a:gd name="T6" fmla="*/ 170 w 170"/>
                <a:gd name="T7" fmla="*/ 320 h 320"/>
                <a:gd name="T8" fmla="*/ 170 w 170"/>
                <a:gd name="T9" fmla="*/ 117 h 320"/>
              </a:gdLst>
              <a:ahLst/>
              <a:cxnLst>
                <a:cxn ang="0">
                  <a:pos x="T0" y="T1"/>
                </a:cxn>
                <a:cxn ang="0">
                  <a:pos x="T2" y="T3"/>
                </a:cxn>
                <a:cxn ang="0">
                  <a:pos x="T4" y="T5"/>
                </a:cxn>
                <a:cxn ang="0">
                  <a:pos x="T6" y="T7"/>
                </a:cxn>
                <a:cxn ang="0">
                  <a:pos x="T8" y="T9"/>
                </a:cxn>
              </a:cxnLst>
              <a:rect l="0" t="0" r="r" b="b"/>
              <a:pathLst>
                <a:path w="170" h="320">
                  <a:moveTo>
                    <a:pt x="170" y="117"/>
                  </a:moveTo>
                  <a:lnTo>
                    <a:pt x="0" y="0"/>
                  </a:lnTo>
                  <a:lnTo>
                    <a:pt x="0" y="213"/>
                  </a:lnTo>
                  <a:lnTo>
                    <a:pt x="170" y="320"/>
                  </a:lnTo>
                  <a:lnTo>
                    <a:pt x="17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2" name="Freeform 20">
              <a:extLst>
                <a:ext uri="{FF2B5EF4-FFF2-40B4-BE49-F238E27FC236}">
                  <a16:creationId xmlns:a16="http://schemas.microsoft.com/office/drawing/2014/main" id="{D8D1E35E-E26F-41BA-910C-F1592388264C}"/>
                </a:ext>
              </a:extLst>
            </p:cNvPr>
            <p:cNvSpPr>
              <a:spLocks/>
            </p:cNvSpPr>
            <p:nvPr/>
          </p:nvSpPr>
          <p:spPr bwMode="auto">
            <a:xfrm>
              <a:off x="7892" y="2464"/>
              <a:ext cx="339" cy="214"/>
            </a:xfrm>
            <a:custGeom>
              <a:avLst/>
              <a:gdLst>
                <a:gd name="T0" fmla="*/ 170 w 339"/>
                <a:gd name="T1" fmla="*/ 214 h 214"/>
                <a:gd name="T2" fmla="*/ 339 w 339"/>
                <a:gd name="T3" fmla="*/ 107 h 214"/>
                <a:gd name="T4" fmla="*/ 170 w 339"/>
                <a:gd name="T5" fmla="*/ 0 h 214"/>
                <a:gd name="T6" fmla="*/ 0 w 339"/>
                <a:gd name="T7" fmla="*/ 107 h 214"/>
                <a:gd name="T8" fmla="*/ 170 w 339"/>
                <a:gd name="T9" fmla="*/ 214 h 214"/>
              </a:gdLst>
              <a:ahLst/>
              <a:cxnLst>
                <a:cxn ang="0">
                  <a:pos x="T0" y="T1"/>
                </a:cxn>
                <a:cxn ang="0">
                  <a:pos x="T2" y="T3"/>
                </a:cxn>
                <a:cxn ang="0">
                  <a:pos x="T4" y="T5"/>
                </a:cxn>
                <a:cxn ang="0">
                  <a:pos x="T6" y="T7"/>
                </a:cxn>
                <a:cxn ang="0">
                  <a:pos x="T8" y="T9"/>
                </a:cxn>
              </a:cxnLst>
              <a:rect l="0" t="0" r="r" b="b"/>
              <a:pathLst>
                <a:path w="339" h="214">
                  <a:moveTo>
                    <a:pt x="170" y="214"/>
                  </a:moveTo>
                  <a:lnTo>
                    <a:pt x="339" y="107"/>
                  </a:lnTo>
                  <a:lnTo>
                    <a:pt x="170" y="0"/>
                  </a:lnTo>
                  <a:lnTo>
                    <a:pt x="0" y="107"/>
                  </a:lnTo>
                  <a:lnTo>
                    <a:pt x="17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3" name="Freeform 21">
              <a:extLst>
                <a:ext uri="{FF2B5EF4-FFF2-40B4-BE49-F238E27FC236}">
                  <a16:creationId xmlns:a16="http://schemas.microsoft.com/office/drawing/2014/main" id="{5388B75A-D887-4A72-85E7-C94CAC85A0B0}"/>
                </a:ext>
              </a:extLst>
            </p:cNvPr>
            <p:cNvSpPr>
              <a:spLocks/>
            </p:cNvSpPr>
            <p:nvPr/>
          </p:nvSpPr>
          <p:spPr bwMode="auto">
            <a:xfrm>
              <a:off x="7446" y="2870"/>
              <a:ext cx="287" cy="513"/>
            </a:xfrm>
            <a:custGeom>
              <a:avLst/>
              <a:gdLst>
                <a:gd name="T0" fmla="*/ 0 w 287"/>
                <a:gd name="T1" fmla="*/ 332 h 513"/>
                <a:gd name="T2" fmla="*/ 287 w 287"/>
                <a:gd name="T3" fmla="*/ 513 h 513"/>
                <a:gd name="T4" fmla="*/ 287 w 287"/>
                <a:gd name="T5" fmla="*/ 182 h 513"/>
                <a:gd name="T6" fmla="*/ 0 w 287"/>
                <a:gd name="T7" fmla="*/ 0 h 513"/>
                <a:gd name="T8" fmla="*/ 0 w 287"/>
                <a:gd name="T9" fmla="*/ 332 h 513"/>
              </a:gdLst>
              <a:ahLst/>
              <a:cxnLst>
                <a:cxn ang="0">
                  <a:pos x="T0" y="T1"/>
                </a:cxn>
                <a:cxn ang="0">
                  <a:pos x="T2" y="T3"/>
                </a:cxn>
                <a:cxn ang="0">
                  <a:pos x="T4" y="T5"/>
                </a:cxn>
                <a:cxn ang="0">
                  <a:pos x="T6" y="T7"/>
                </a:cxn>
                <a:cxn ang="0">
                  <a:pos x="T8" y="T9"/>
                </a:cxn>
              </a:cxnLst>
              <a:rect l="0" t="0" r="r" b="b"/>
              <a:pathLst>
                <a:path w="287" h="513">
                  <a:moveTo>
                    <a:pt x="0" y="332"/>
                  </a:moveTo>
                  <a:lnTo>
                    <a:pt x="287" y="513"/>
                  </a:lnTo>
                  <a:lnTo>
                    <a:pt x="287" y="182"/>
                  </a:lnTo>
                  <a:lnTo>
                    <a:pt x="0" y="0"/>
                  </a:lnTo>
                  <a:lnTo>
                    <a:pt x="0"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4" name="Freeform 22">
              <a:extLst>
                <a:ext uri="{FF2B5EF4-FFF2-40B4-BE49-F238E27FC236}">
                  <a16:creationId xmlns:a16="http://schemas.microsoft.com/office/drawing/2014/main" id="{DBA42615-13C8-48B5-85C4-2D6A97AC7006}"/>
                </a:ext>
              </a:extLst>
            </p:cNvPr>
            <p:cNvSpPr>
              <a:spLocks/>
            </p:cNvSpPr>
            <p:nvPr/>
          </p:nvSpPr>
          <p:spPr bwMode="auto">
            <a:xfrm>
              <a:off x="8391" y="2870"/>
              <a:ext cx="286" cy="513"/>
            </a:xfrm>
            <a:custGeom>
              <a:avLst/>
              <a:gdLst>
                <a:gd name="T0" fmla="*/ 286 w 286"/>
                <a:gd name="T1" fmla="*/ 0 h 513"/>
                <a:gd name="T2" fmla="*/ 0 w 286"/>
                <a:gd name="T3" fmla="*/ 182 h 513"/>
                <a:gd name="T4" fmla="*/ 0 w 286"/>
                <a:gd name="T5" fmla="*/ 513 h 513"/>
                <a:gd name="T6" fmla="*/ 286 w 286"/>
                <a:gd name="T7" fmla="*/ 332 h 513"/>
                <a:gd name="T8" fmla="*/ 286 w 286"/>
                <a:gd name="T9" fmla="*/ 0 h 513"/>
              </a:gdLst>
              <a:ahLst/>
              <a:cxnLst>
                <a:cxn ang="0">
                  <a:pos x="T0" y="T1"/>
                </a:cxn>
                <a:cxn ang="0">
                  <a:pos x="T2" y="T3"/>
                </a:cxn>
                <a:cxn ang="0">
                  <a:pos x="T4" y="T5"/>
                </a:cxn>
                <a:cxn ang="0">
                  <a:pos x="T6" y="T7"/>
                </a:cxn>
                <a:cxn ang="0">
                  <a:pos x="T8" y="T9"/>
                </a:cxn>
              </a:cxnLst>
              <a:rect l="0" t="0" r="r" b="b"/>
              <a:pathLst>
                <a:path w="286" h="513">
                  <a:moveTo>
                    <a:pt x="286" y="0"/>
                  </a:moveTo>
                  <a:lnTo>
                    <a:pt x="0" y="182"/>
                  </a:lnTo>
                  <a:lnTo>
                    <a:pt x="0" y="513"/>
                  </a:lnTo>
                  <a:lnTo>
                    <a:pt x="286" y="332"/>
                  </a:lnTo>
                  <a:lnTo>
                    <a:pt x="2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5" name="Oval 23">
              <a:extLst>
                <a:ext uri="{FF2B5EF4-FFF2-40B4-BE49-F238E27FC236}">
                  <a16:creationId xmlns:a16="http://schemas.microsoft.com/office/drawing/2014/main" id="{A059B6C0-A988-4653-AD4E-CFA9C6FF66CA}"/>
                </a:ext>
              </a:extLst>
            </p:cNvPr>
            <p:cNvSpPr>
              <a:spLocks noChangeArrowheads="1"/>
            </p:cNvSpPr>
            <p:nvPr/>
          </p:nvSpPr>
          <p:spPr bwMode="auto">
            <a:xfrm>
              <a:off x="7828" y="2988"/>
              <a:ext cx="467" cy="4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6" name="Freeform 24">
              <a:extLst>
                <a:ext uri="{FF2B5EF4-FFF2-40B4-BE49-F238E27FC236}">
                  <a16:creationId xmlns:a16="http://schemas.microsoft.com/office/drawing/2014/main" id="{ABC964DE-21BD-4E6E-A9A5-4A896BB89CF0}"/>
                </a:ext>
              </a:extLst>
            </p:cNvPr>
            <p:cNvSpPr>
              <a:spLocks/>
            </p:cNvSpPr>
            <p:nvPr/>
          </p:nvSpPr>
          <p:spPr bwMode="auto">
            <a:xfrm>
              <a:off x="13483" y="3747"/>
              <a:ext cx="96" cy="160"/>
            </a:xfrm>
            <a:custGeom>
              <a:avLst/>
              <a:gdLst>
                <a:gd name="T0" fmla="*/ 0 w 96"/>
                <a:gd name="T1" fmla="*/ 0 h 160"/>
                <a:gd name="T2" fmla="*/ 32 w 96"/>
                <a:gd name="T3" fmla="*/ 0 h 160"/>
                <a:gd name="T4" fmla="*/ 32 w 96"/>
                <a:gd name="T5" fmla="*/ 128 h 160"/>
                <a:gd name="T6" fmla="*/ 96 w 96"/>
                <a:gd name="T7" fmla="*/ 128 h 160"/>
                <a:gd name="T8" fmla="*/ 96 w 96"/>
                <a:gd name="T9" fmla="*/ 160 h 160"/>
                <a:gd name="T10" fmla="*/ 0 w 96"/>
                <a:gd name="T11" fmla="*/ 160 h 160"/>
                <a:gd name="T12" fmla="*/ 0 w 96"/>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96" h="160">
                  <a:moveTo>
                    <a:pt x="0" y="0"/>
                  </a:moveTo>
                  <a:lnTo>
                    <a:pt x="32" y="0"/>
                  </a:lnTo>
                  <a:lnTo>
                    <a:pt x="32" y="128"/>
                  </a:lnTo>
                  <a:lnTo>
                    <a:pt x="96" y="128"/>
                  </a:lnTo>
                  <a:lnTo>
                    <a:pt x="96" y="160"/>
                  </a:lnTo>
                  <a:lnTo>
                    <a:pt x="0" y="16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7" name="Freeform 25">
              <a:extLst>
                <a:ext uri="{FF2B5EF4-FFF2-40B4-BE49-F238E27FC236}">
                  <a16:creationId xmlns:a16="http://schemas.microsoft.com/office/drawing/2014/main" id="{70F00829-BCC6-4475-BFE3-717970AEA3AF}"/>
                </a:ext>
              </a:extLst>
            </p:cNvPr>
            <p:cNvSpPr>
              <a:spLocks/>
            </p:cNvSpPr>
            <p:nvPr/>
          </p:nvSpPr>
          <p:spPr bwMode="auto">
            <a:xfrm>
              <a:off x="13600" y="3736"/>
              <a:ext cx="148" cy="182"/>
            </a:xfrm>
            <a:custGeom>
              <a:avLst/>
              <a:gdLst>
                <a:gd name="T0" fmla="*/ 11 w 14"/>
                <a:gd name="T1" fmla="*/ 5 h 17"/>
                <a:gd name="T2" fmla="*/ 8 w 14"/>
                <a:gd name="T3" fmla="*/ 4 h 17"/>
                <a:gd name="T4" fmla="*/ 4 w 14"/>
                <a:gd name="T5" fmla="*/ 9 h 17"/>
                <a:gd name="T6" fmla="*/ 8 w 14"/>
                <a:gd name="T7" fmla="*/ 13 h 17"/>
                <a:gd name="T8" fmla="*/ 11 w 14"/>
                <a:gd name="T9" fmla="*/ 12 h 17"/>
                <a:gd name="T10" fmla="*/ 14 w 14"/>
                <a:gd name="T11" fmla="*/ 14 h 17"/>
                <a:gd name="T12" fmla="*/ 8 w 14"/>
                <a:gd name="T13" fmla="*/ 17 h 17"/>
                <a:gd name="T14" fmla="*/ 0 w 14"/>
                <a:gd name="T15" fmla="*/ 9 h 17"/>
                <a:gd name="T16" fmla="*/ 8 w 14"/>
                <a:gd name="T17" fmla="*/ 0 h 17"/>
                <a:gd name="T18" fmla="*/ 13 w 14"/>
                <a:gd name="T19" fmla="*/ 3 h 17"/>
                <a:gd name="T20" fmla="*/ 11 w 14"/>
                <a:gd name="T2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7">
                  <a:moveTo>
                    <a:pt x="11" y="5"/>
                  </a:moveTo>
                  <a:cubicBezTo>
                    <a:pt x="10" y="4"/>
                    <a:pt x="9" y="4"/>
                    <a:pt x="8" y="4"/>
                  </a:cubicBezTo>
                  <a:cubicBezTo>
                    <a:pt x="5" y="4"/>
                    <a:pt x="4" y="6"/>
                    <a:pt x="4" y="9"/>
                  </a:cubicBezTo>
                  <a:cubicBezTo>
                    <a:pt x="4" y="11"/>
                    <a:pt x="5" y="13"/>
                    <a:pt x="8" y="13"/>
                  </a:cubicBezTo>
                  <a:cubicBezTo>
                    <a:pt x="9" y="13"/>
                    <a:pt x="10" y="13"/>
                    <a:pt x="11" y="12"/>
                  </a:cubicBezTo>
                  <a:cubicBezTo>
                    <a:pt x="14" y="14"/>
                    <a:pt x="14" y="14"/>
                    <a:pt x="14" y="14"/>
                  </a:cubicBezTo>
                  <a:cubicBezTo>
                    <a:pt x="13" y="16"/>
                    <a:pt x="10" y="17"/>
                    <a:pt x="8" y="17"/>
                  </a:cubicBezTo>
                  <a:cubicBezTo>
                    <a:pt x="3" y="17"/>
                    <a:pt x="0" y="13"/>
                    <a:pt x="0" y="9"/>
                  </a:cubicBezTo>
                  <a:cubicBezTo>
                    <a:pt x="0" y="4"/>
                    <a:pt x="3" y="0"/>
                    <a:pt x="8" y="0"/>
                  </a:cubicBezTo>
                  <a:cubicBezTo>
                    <a:pt x="10" y="0"/>
                    <a:pt x="12" y="1"/>
                    <a:pt x="13" y="3"/>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8" name="Freeform 26">
              <a:extLst>
                <a:ext uri="{FF2B5EF4-FFF2-40B4-BE49-F238E27FC236}">
                  <a16:creationId xmlns:a16="http://schemas.microsoft.com/office/drawing/2014/main" id="{59D32C7A-37E2-4BEA-9DA9-817DB0AF666F}"/>
                </a:ext>
              </a:extLst>
            </p:cNvPr>
            <p:cNvSpPr>
              <a:spLocks/>
            </p:cNvSpPr>
            <p:nvPr/>
          </p:nvSpPr>
          <p:spPr bwMode="auto">
            <a:xfrm>
              <a:off x="9314" y="4089"/>
              <a:ext cx="159" cy="192"/>
            </a:xfrm>
            <a:custGeom>
              <a:avLst/>
              <a:gdLst>
                <a:gd name="T0" fmla="*/ 11 w 15"/>
                <a:gd name="T1" fmla="*/ 5 h 18"/>
                <a:gd name="T2" fmla="*/ 8 w 15"/>
                <a:gd name="T3" fmla="*/ 3 h 18"/>
                <a:gd name="T4" fmla="*/ 3 w 15"/>
                <a:gd name="T5" fmla="*/ 9 h 18"/>
                <a:gd name="T6" fmla="*/ 8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4 w 15"/>
                <a:gd name="T19" fmla="*/ 2 h 18"/>
                <a:gd name="T20" fmla="*/ 11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1" y="5"/>
                  </a:moveTo>
                  <a:cubicBezTo>
                    <a:pt x="11" y="4"/>
                    <a:pt x="10" y="3"/>
                    <a:pt x="8" y="3"/>
                  </a:cubicBezTo>
                  <a:cubicBezTo>
                    <a:pt x="6" y="3"/>
                    <a:pt x="3" y="6"/>
                    <a:pt x="3" y="9"/>
                  </a:cubicBezTo>
                  <a:cubicBezTo>
                    <a:pt x="3" y="12"/>
                    <a:pt x="6" y="14"/>
                    <a:pt x="8" y="14"/>
                  </a:cubicBezTo>
                  <a:cubicBezTo>
                    <a:pt x="10" y="14"/>
                    <a:pt x="11" y="13"/>
                    <a:pt x="12" y="12"/>
                  </a:cubicBezTo>
                  <a:cubicBezTo>
                    <a:pt x="15" y="15"/>
                    <a:pt x="15" y="15"/>
                    <a:pt x="15" y="15"/>
                  </a:cubicBezTo>
                  <a:cubicBezTo>
                    <a:pt x="13" y="17"/>
                    <a:pt x="11" y="18"/>
                    <a:pt x="9" y="18"/>
                  </a:cubicBezTo>
                  <a:cubicBezTo>
                    <a:pt x="3" y="18"/>
                    <a:pt x="0" y="14"/>
                    <a:pt x="0" y="9"/>
                  </a:cubicBezTo>
                  <a:cubicBezTo>
                    <a:pt x="0" y="3"/>
                    <a:pt x="3" y="0"/>
                    <a:pt x="9" y="0"/>
                  </a:cubicBezTo>
                  <a:cubicBezTo>
                    <a:pt x="11"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89" name="Freeform 27">
              <a:extLst>
                <a:ext uri="{FF2B5EF4-FFF2-40B4-BE49-F238E27FC236}">
                  <a16:creationId xmlns:a16="http://schemas.microsoft.com/office/drawing/2014/main" id="{9020C8AF-8602-40C0-B1A3-55726B4AF342}"/>
                </a:ext>
              </a:extLst>
            </p:cNvPr>
            <p:cNvSpPr>
              <a:spLocks/>
            </p:cNvSpPr>
            <p:nvPr/>
          </p:nvSpPr>
          <p:spPr bwMode="auto">
            <a:xfrm>
              <a:off x="9505" y="4089"/>
              <a:ext cx="116" cy="181"/>
            </a:xfrm>
            <a:custGeom>
              <a:avLst/>
              <a:gdLst>
                <a:gd name="T0" fmla="*/ 0 w 116"/>
                <a:gd name="T1" fmla="*/ 0 h 181"/>
                <a:gd name="T2" fmla="*/ 116 w 116"/>
                <a:gd name="T3" fmla="*/ 0 h 181"/>
                <a:gd name="T4" fmla="*/ 116 w 116"/>
                <a:gd name="T5" fmla="*/ 42 h 181"/>
                <a:gd name="T6" fmla="*/ 31 w 116"/>
                <a:gd name="T7" fmla="*/ 42 h 181"/>
                <a:gd name="T8" fmla="*/ 31 w 116"/>
                <a:gd name="T9" fmla="*/ 74 h 181"/>
                <a:gd name="T10" fmla="*/ 106 w 116"/>
                <a:gd name="T11" fmla="*/ 74 h 181"/>
                <a:gd name="T12" fmla="*/ 106 w 116"/>
                <a:gd name="T13" fmla="*/ 107 h 181"/>
                <a:gd name="T14" fmla="*/ 31 w 116"/>
                <a:gd name="T15" fmla="*/ 107 h 181"/>
                <a:gd name="T16" fmla="*/ 31 w 116"/>
                <a:gd name="T17" fmla="*/ 149 h 181"/>
                <a:gd name="T18" fmla="*/ 116 w 116"/>
                <a:gd name="T19" fmla="*/ 149 h 181"/>
                <a:gd name="T20" fmla="*/ 116 w 116"/>
                <a:gd name="T21" fmla="*/ 181 h 181"/>
                <a:gd name="T22" fmla="*/ 0 w 116"/>
                <a:gd name="T23" fmla="*/ 181 h 181"/>
                <a:gd name="T24" fmla="*/ 0 w 116"/>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81">
                  <a:moveTo>
                    <a:pt x="0" y="0"/>
                  </a:moveTo>
                  <a:lnTo>
                    <a:pt x="116" y="0"/>
                  </a:lnTo>
                  <a:lnTo>
                    <a:pt x="116" y="42"/>
                  </a:lnTo>
                  <a:lnTo>
                    <a:pt x="31" y="42"/>
                  </a:lnTo>
                  <a:lnTo>
                    <a:pt x="31" y="74"/>
                  </a:lnTo>
                  <a:lnTo>
                    <a:pt x="106" y="74"/>
                  </a:lnTo>
                  <a:lnTo>
                    <a:pt x="106" y="107"/>
                  </a:lnTo>
                  <a:lnTo>
                    <a:pt x="31" y="107"/>
                  </a:lnTo>
                  <a:lnTo>
                    <a:pt x="31" y="149"/>
                  </a:lnTo>
                  <a:lnTo>
                    <a:pt x="116" y="149"/>
                  </a:lnTo>
                  <a:lnTo>
                    <a:pt x="116"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0" name="Freeform 28">
              <a:extLst>
                <a:ext uri="{FF2B5EF4-FFF2-40B4-BE49-F238E27FC236}">
                  <a16:creationId xmlns:a16="http://schemas.microsoft.com/office/drawing/2014/main" id="{FC23EE34-D342-4E90-BE5A-2FD9A265D2CC}"/>
                </a:ext>
              </a:extLst>
            </p:cNvPr>
            <p:cNvSpPr>
              <a:spLocks noEditPoints="1"/>
            </p:cNvSpPr>
            <p:nvPr/>
          </p:nvSpPr>
          <p:spPr bwMode="auto">
            <a:xfrm>
              <a:off x="9664" y="4089"/>
              <a:ext cx="138" cy="181"/>
            </a:xfrm>
            <a:custGeom>
              <a:avLst/>
              <a:gdLst>
                <a:gd name="T0" fmla="*/ 0 w 13"/>
                <a:gd name="T1" fmla="*/ 0 h 17"/>
                <a:gd name="T2" fmla="*/ 7 w 13"/>
                <a:gd name="T3" fmla="*/ 0 h 17"/>
                <a:gd name="T4" fmla="*/ 13 w 13"/>
                <a:gd name="T5" fmla="*/ 6 h 17"/>
                <a:gd name="T6" fmla="*/ 9 w 13"/>
                <a:gd name="T7" fmla="*/ 10 h 17"/>
                <a:gd name="T8" fmla="*/ 13 w 13"/>
                <a:gd name="T9" fmla="*/ 17 h 17"/>
                <a:gd name="T10" fmla="*/ 9 w 13"/>
                <a:gd name="T11" fmla="*/ 17 h 17"/>
                <a:gd name="T12" fmla="*/ 6 w 13"/>
                <a:gd name="T13" fmla="*/ 10 h 17"/>
                <a:gd name="T14" fmla="*/ 4 w 13"/>
                <a:gd name="T15" fmla="*/ 10 h 17"/>
                <a:gd name="T16" fmla="*/ 4 w 13"/>
                <a:gd name="T17" fmla="*/ 17 h 17"/>
                <a:gd name="T18" fmla="*/ 0 w 13"/>
                <a:gd name="T19" fmla="*/ 17 h 17"/>
                <a:gd name="T20" fmla="*/ 0 w 13"/>
                <a:gd name="T21" fmla="*/ 0 h 17"/>
                <a:gd name="T22" fmla="*/ 4 w 13"/>
                <a:gd name="T23" fmla="*/ 7 h 17"/>
                <a:gd name="T24" fmla="*/ 6 w 13"/>
                <a:gd name="T25" fmla="*/ 7 h 17"/>
                <a:gd name="T26" fmla="*/ 9 w 13"/>
                <a:gd name="T27" fmla="*/ 6 h 17"/>
                <a:gd name="T28" fmla="*/ 6 w 13"/>
                <a:gd name="T29" fmla="*/ 4 h 17"/>
                <a:gd name="T30" fmla="*/ 4 w 13"/>
                <a:gd name="T31" fmla="*/ 4 h 17"/>
                <a:gd name="T32" fmla="*/ 4 w 13"/>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0" y="0"/>
                  </a:moveTo>
                  <a:cubicBezTo>
                    <a:pt x="7" y="0"/>
                    <a:pt x="7" y="0"/>
                    <a:pt x="7" y="0"/>
                  </a:cubicBezTo>
                  <a:cubicBezTo>
                    <a:pt x="10" y="0"/>
                    <a:pt x="13" y="2"/>
                    <a:pt x="13" y="6"/>
                  </a:cubicBezTo>
                  <a:cubicBezTo>
                    <a:pt x="13" y="8"/>
                    <a:pt x="12" y="10"/>
                    <a:pt x="9" y="10"/>
                  </a:cubicBezTo>
                  <a:cubicBezTo>
                    <a:pt x="13" y="17"/>
                    <a:pt x="13" y="17"/>
                    <a:pt x="13" y="17"/>
                  </a:cubicBezTo>
                  <a:cubicBezTo>
                    <a:pt x="9" y="17"/>
                    <a:pt x="9" y="17"/>
                    <a:pt x="9" y="17"/>
                  </a:cubicBezTo>
                  <a:cubicBezTo>
                    <a:pt x="6" y="10"/>
                    <a:pt x="6" y="10"/>
                    <a:pt x="6" y="10"/>
                  </a:cubicBezTo>
                  <a:cubicBezTo>
                    <a:pt x="4" y="10"/>
                    <a:pt x="4" y="10"/>
                    <a:pt x="4" y="10"/>
                  </a:cubicBezTo>
                  <a:cubicBezTo>
                    <a:pt x="4" y="17"/>
                    <a:pt x="4" y="17"/>
                    <a:pt x="4" y="17"/>
                  </a:cubicBezTo>
                  <a:cubicBezTo>
                    <a:pt x="0" y="17"/>
                    <a:pt x="0" y="17"/>
                    <a:pt x="0" y="17"/>
                  </a:cubicBezTo>
                  <a:lnTo>
                    <a:pt x="0" y="0"/>
                  </a:lnTo>
                  <a:close/>
                  <a:moveTo>
                    <a:pt x="4" y="7"/>
                  </a:moveTo>
                  <a:cubicBezTo>
                    <a:pt x="6" y="7"/>
                    <a:pt x="6" y="7"/>
                    <a:pt x="6" y="7"/>
                  </a:cubicBezTo>
                  <a:cubicBezTo>
                    <a:pt x="7" y="7"/>
                    <a:pt x="9" y="7"/>
                    <a:pt x="9" y="6"/>
                  </a:cubicBezTo>
                  <a:cubicBezTo>
                    <a:pt x="9" y="4"/>
                    <a:pt x="8" y="4"/>
                    <a:pt x="6" y="4"/>
                  </a:cubicBezTo>
                  <a:cubicBezTo>
                    <a:pt x="4" y="4"/>
                    <a:pt x="4" y="4"/>
                    <a:pt x="4" y="4"/>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1" name="Freeform 29">
              <a:extLst>
                <a:ext uri="{FF2B5EF4-FFF2-40B4-BE49-F238E27FC236}">
                  <a16:creationId xmlns:a16="http://schemas.microsoft.com/office/drawing/2014/main" id="{F1F0FD1F-5F1A-484E-9400-9308D5333026}"/>
                </a:ext>
              </a:extLst>
            </p:cNvPr>
            <p:cNvSpPr>
              <a:spLocks/>
            </p:cNvSpPr>
            <p:nvPr/>
          </p:nvSpPr>
          <p:spPr bwMode="auto">
            <a:xfrm>
              <a:off x="9823" y="4089"/>
              <a:ext cx="138" cy="181"/>
            </a:xfrm>
            <a:custGeom>
              <a:avLst/>
              <a:gdLst>
                <a:gd name="T0" fmla="*/ 53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53 w 138"/>
                <a:gd name="T15" fmla="*/ 181 h 181"/>
                <a:gd name="T16" fmla="*/ 53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53" y="42"/>
                  </a:moveTo>
                  <a:lnTo>
                    <a:pt x="0" y="42"/>
                  </a:lnTo>
                  <a:lnTo>
                    <a:pt x="0" y="0"/>
                  </a:lnTo>
                  <a:lnTo>
                    <a:pt x="138" y="0"/>
                  </a:lnTo>
                  <a:lnTo>
                    <a:pt x="138" y="42"/>
                  </a:lnTo>
                  <a:lnTo>
                    <a:pt x="85" y="42"/>
                  </a:lnTo>
                  <a:lnTo>
                    <a:pt x="85" y="181"/>
                  </a:lnTo>
                  <a:lnTo>
                    <a:pt x="53" y="181"/>
                  </a:ln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2" name="Rectangle 30">
              <a:extLst>
                <a:ext uri="{FF2B5EF4-FFF2-40B4-BE49-F238E27FC236}">
                  <a16:creationId xmlns:a16="http://schemas.microsoft.com/office/drawing/2014/main" id="{C87E6F16-0FD2-4E7C-AD3B-E5DB8BAAC7BC}"/>
                </a:ext>
              </a:extLst>
            </p:cNvPr>
            <p:cNvSpPr>
              <a:spLocks noChangeArrowheads="1"/>
            </p:cNvSpPr>
            <p:nvPr/>
          </p:nvSpPr>
          <p:spPr bwMode="auto">
            <a:xfrm>
              <a:off x="9993" y="4089"/>
              <a:ext cx="4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3" name="Freeform 31">
              <a:extLst>
                <a:ext uri="{FF2B5EF4-FFF2-40B4-BE49-F238E27FC236}">
                  <a16:creationId xmlns:a16="http://schemas.microsoft.com/office/drawing/2014/main" id="{078CE4EA-1CA3-482F-A906-A888C1969F7C}"/>
                </a:ext>
              </a:extLst>
            </p:cNvPr>
            <p:cNvSpPr>
              <a:spLocks/>
            </p:cNvSpPr>
            <p:nvPr/>
          </p:nvSpPr>
          <p:spPr bwMode="auto">
            <a:xfrm>
              <a:off x="10078" y="4089"/>
              <a:ext cx="116" cy="181"/>
            </a:xfrm>
            <a:custGeom>
              <a:avLst/>
              <a:gdLst>
                <a:gd name="T0" fmla="*/ 0 w 116"/>
                <a:gd name="T1" fmla="*/ 0 h 181"/>
                <a:gd name="T2" fmla="*/ 116 w 116"/>
                <a:gd name="T3" fmla="*/ 0 h 181"/>
                <a:gd name="T4" fmla="*/ 116 w 116"/>
                <a:gd name="T5" fmla="*/ 42 h 181"/>
                <a:gd name="T6" fmla="*/ 42 w 116"/>
                <a:gd name="T7" fmla="*/ 42 h 181"/>
                <a:gd name="T8" fmla="*/ 42 w 116"/>
                <a:gd name="T9" fmla="*/ 74 h 181"/>
                <a:gd name="T10" fmla="*/ 116 w 116"/>
                <a:gd name="T11" fmla="*/ 74 h 181"/>
                <a:gd name="T12" fmla="*/ 116 w 116"/>
                <a:gd name="T13" fmla="*/ 117 h 181"/>
                <a:gd name="T14" fmla="*/ 42 w 116"/>
                <a:gd name="T15" fmla="*/ 117 h 181"/>
                <a:gd name="T16" fmla="*/ 42 w 116"/>
                <a:gd name="T17" fmla="*/ 181 h 181"/>
                <a:gd name="T18" fmla="*/ 0 w 116"/>
                <a:gd name="T19" fmla="*/ 181 h 181"/>
                <a:gd name="T20" fmla="*/ 0 w 116"/>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81">
                  <a:moveTo>
                    <a:pt x="0" y="0"/>
                  </a:moveTo>
                  <a:lnTo>
                    <a:pt x="116" y="0"/>
                  </a:lnTo>
                  <a:lnTo>
                    <a:pt x="116" y="42"/>
                  </a:lnTo>
                  <a:lnTo>
                    <a:pt x="42" y="42"/>
                  </a:lnTo>
                  <a:lnTo>
                    <a:pt x="42" y="74"/>
                  </a:lnTo>
                  <a:lnTo>
                    <a:pt x="116" y="74"/>
                  </a:lnTo>
                  <a:lnTo>
                    <a:pt x="116" y="117"/>
                  </a:lnTo>
                  <a:lnTo>
                    <a:pt x="42" y="117"/>
                  </a:lnTo>
                  <a:lnTo>
                    <a:pt x="42"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4" name="Rectangle 32">
              <a:extLst>
                <a:ext uri="{FF2B5EF4-FFF2-40B4-BE49-F238E27FC236}">
                  <a16:creationId xmlns:a16="http://schemas.microsoft.com/office/drawing/2014/main" id="{D6FC503F-44A5-4B13-870F-F35A707FF259}"/>
                </a:ext>
              </a:extLst>
            </p:cNvPr>
            <p:cNvSpPr>
              <a:spLocks noChangeArrowheads="1"/>
            </p:cNvSpPr>
            <p:nvPr/>
          </p:nvSpPr>
          <p:spPr bwMode="auto">
            <a:xfrm>
              <a:off x="10226" y="4089"/>
              <a:ext cx="4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5" name="Freeform 33">
              <a:extLst>
                <a:ext uri="{FF2B5EF4-FFF2-40B4-BE49-F238E27FC236}">
                  <a16:creationId xmlns:a16="http://schemas.microsoft.com/office/drawing/2014/main" id="{A75B9124-2FB1-4E00-B27E-573DAE500541}"/>
                </a:ext>
              </a:extLst>
            </p:cNvPr>
            <p:cNvSpPr>
              <a:spLocks/>
            </p:cNvSpPr>
            <p:nvPr/>
          </p:nvSpPr>
          <p:spPr bwMode="auto">
            <a:xfrm>
              <a:off x="10322" y="4089"/>
              <a:ext cx="116" cy="181"/>
            </a:xfrm>
            <a:custGeom>
              <a:avLst/>
              <a:gdLst>
                <a:gd name="T0" fmla="*/ 0 w 116"/>
                <a:gd name="T1" fmla="*/ 0 h 181"/>
                <a:gd name="T2" fmla="*/ 116 w 116"/>
                <a:gd name="T3" fmla="*/ 0 h 181"/>
                <a:gd name="T4" fmla="*/ 116 w 116"/>
                <a:gd name="T5" fmla="*/ 42 h 181"/>
                <a:gd name="T6" fmla="*/ 31 w 116"/>
                <a:gd name="T7" fmla="*/ 42 h 181"/>
                <a:gd name="T8" fmla="*/ 31 w 116"/>
                <a:gd name="T9" fmla="*/ 74 h 181"/>
                <a:gd name="T10" fmla="*/ 106 w 116"/>
                <a:gd name="T11" fmla="*/ 74 h 181"/>
                <a:gd name="T12" fmla="*/ 106 w 116"/>
                <a:gd name="T13" fmla="*/ 107 h 181"/>
                <a:gd name="T14" fmla="*/ 31 w 116"/>
                <a:gd name="T15" fmla="*/ 107 h 181"/>
                <a:gd name="T16" fmla="*/ 31 w 116"/>
                <a:gd name="T17" fmla="*/ 149 h 181"/>
                <a:gd name="T18" fmla="*/ 116 w 116"/>
                <a:gd name="T19" fmla="*/ 149 h 181"/>
                <a:gd name="T20" fmla="*/ 116 w 116"/>
                <a:gd name="T21" fmla="*/ 181 h 181"/>
                <a:gd name="T22" fmla="*/ 0 w 116"/>
                <a:gd name="T23" fmla="*/ 181 h 181"/>
                <a:gd name="T24" fmla="*/ 0 w 116"/>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81">
                  <a:moveTo>
                    <a:pt x="0" y="0"/>
                  </a:moveTo>
                  <a:lnTo>
                    <a:pt x="116" y="0"/>
                  </a:lnTo>
                  <a:lnTo>
                    <a:pt x="116" y="42"/>
                  </a:lnTo>
                  <a:lnTo>
                    <a:pt x="31" y="42"/>
                  </a:lnTo>
                  <a:lnTo>
                    <a:pt x="31" y="74"/>
                  </a:lnTo>
                  <a:lnTo>
                    <a:pt x="106" y="74"/>
                  </a:lnTo>
                  <a:lnTo>
                    <a:pt x="106" y="107"/>
                  </a:lnTo>
                  <a:lnTo>
                    <a:pt x="31" y="107"/>
                  </a:lnTo>
                  <a:lnTo>
                    <a:pt x="31" y="149"/>
                  </a:lnTo>
                  <a:lnTo>
                    <a:pt x="116" y="149"/>
                  </a:lnTo>
                  <a:lnTo>
                    <a:pt x="116"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6" name="Freeform 34">
              <a:extLst>
                <a:ext uri="{FF2B5EF4-FFF2-40B4-BE49-F238E27FC236}">
                  <a16:creationId xmlns:a16="http://schemas.microsoft.com/office/drawing/2014/main" id="{B501DEF5-865C-4F6B-BB32-67B2CBCFB561}"/>
                </a:ext>
              </a:extLst>
            </p:cNvPr>
            <p:cNvSpPr>
              <a:spLocks noEditPoints="1"/>
            </p:cNvSpPr>
            <p:nvPr/>
          </p:nvSpPr>
          <p:spPr bwMode="auto">
            <a:xfrm>
              <a:off x="10481" y="4089"/>
              <a:ext cx="159" cy="181"/>
            </a:xfrm>
            <a:custGeom>
              <a:avLst/>
              <a:gdLst>
                <a:gd name="T0" fmla="*/ 0 w 15"/>
                <a:gd name="T1" fmla="*/ 0 h 17"/>
                <a:gd name="T2" fmla="*/ 6 w 15"/>
                <a:gd name="T3" fmla="*/ 0 h 17"/>
                <a:gd name="T4" fmla="*/ 15 w 15"/>
                <a:gd name="T5" fmla="*/ 9 h 17"/>
                <a:gd name="T6" fmla="*/ 6 w 15"/>
                <a:gd name="T7" fmla="*/ 17 h 17"/>
                <a:gd name="T8" fmla="*/ 0 w 15"/>
                <a:gd name="T9" fmla="*/ 17 h 17"/>
                <a:gd name="T10" fmla="*/ 0 w 15"/>
                <a:gd name="T11" fmla="*/ 0 h 17"/>
                <a:gd name="T12" fmla="*/ 4 w 15"/>
                <a:gd name="T13" fmla="*/ 14 h 17"/>
                <a:gd name="T14" fmla="*/ 6 w 15"/>
                <a:gd name="T15" fmla="*/ 14 h 17"/>
                <a:gd name="T16" fmla="*/ 12 w 15"/>
                <a:gd name="T17" fmla="*/ 9 h 17"/>
                <a:gd name="T18" fmla="*/ 6 w 15"/>
                <a:gd name="T19" fmla="*/ 4 h 17"/>
                <a:gd name="T20" fmla="*/ 4 w 15"/>
                <a:gd name="T21" fmla="*/ 4 h 17"/>
                <a:gd name="T22" fmla="*/ 4 w 15"/>
                <a:gd name="T2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0" y="0"/>
                  </a:moveTo>
                  <a:cubicBezTo>
                    <a:pt x="6" y="0"/>
                    <a:pt x="6" y="0"/>
                    <a:pt x="6" y="0"/>
                  </a:cubicBezTo>
                  <a:cubicBezTo>
                    <a:pt x="11" y="0"/>
                    <a:pt x="15" y="3"/>
                    <a:pt x="15" y="9"/>
                  </a:cubicBezTo>
                  <a:cubicBezTo>
                    <a:pt x="15" y="14"/>
                    <a:pt x="11" y="17"/>
                    <a:pt x="6" y="17"/>
                  </a:cubicBezTo>
                  <a:cubicBezTo>
                    <a:pt x="0" y="17"/>
                    <a:pt x="0" y="17"/>
                    <a:pt x="0" y="17"/>
                  </a:cubicBezTo>
                  <a:lnTo>
                    <a:pt x="0" y="0"/>
                  </a:lnTo>
                  <a:close/>
                  <a:moveTo>
                    <a:pt x="4" y="14"/>
                  </a:moveTo>
                  <a:cubicBezTo>
                    <a:pt x="6" y="14"/>
                    <a:pt x="6" y="14"/>
                    <a:pt x="6" y="14"/>
                  </a:cubicBezTo>
                  <a:cubicBezTo>
                    <a:pt x="9" y="14"/>
                    <a:pt x="12" y="12"/>
                    <a:pt x="12" y="9"/>
                  </a:cubicBezTo>
                  <a:cubicBezTo>
                    <a:pt x="12" y="5"/>
                    <a:pt x="9" y="4"/>
                    <a:pt x="6" y="4"/>
                  </a:cubicBezTo>
                  <a:cubicBezTo>
                    <a:pt x="4" y="4"/>
                    <a:pt x="4" y="4"/>
                    <a:pt x="4" y="4"/>
                  </a:cubicBez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7" name="Freeform 35">
              <a:extLst>
                <a:ext uri="{FF2B5EF4-FFF2-40B4-BE49-F238E27FC236}">
                  <a16:creationId xmlns:a16="http://schemas.microsoft.com/office/drawing/2014/main" id="{A5C8DF0C-9B7E-4B2C-A5BF-A8E9156FC9C6}"/>
                </a:ext>
              </a:extLst>
            </p:cNvPr>
            <p:cNvSpPr>
              <a:spLocks noEditPoints="1"/>
            </p:cNvSpPr>
            <p:nvPr/>
          </p:nvSpPr>
          <p:spPr bwMode="auto">
            <a:xfrm>
              <a:off x="10757" y="4089"/>
              <a:ext cx="137" cy="181"/>
            </a:xfrm>
            <a:custGeom>
              <a:avLst/>
              <a:gdLst>
                <a:gd name="T0" fmla="*/ 0 w 13"/>
                <a:gd name="T1" fmla="*/ 0 h 17"/>
                <a:gd name="T2" fmla="*/ 6 w 13"/>
                <a:gd name="T3" fmla="*/ 0 h 17"/>
                <a:gd name="T4" fmla="*/ 13 w 13"/>
                <a:gd name="T5" fmla="*/ 6 h 17"/>
                <a:gd name="T6" fmla="*/ 6 w 13"/>
                <a:gd name="T7" fmla="*/ 11 h 17"/>
                <a:gd name="T8" fmla="*/ 4 w 13"/>
                <a:gd name="T9" fmla="*/ 11 h 17"/>
                <a:gd name="T10" fmla="*/ 4 w 13"/>
                <a:gd name="T11" fmla="*/ 17 h 17"/>
                <a:gd name="T12" fmla="*/ 0 w 13"/>
                <a:gd name="T13" fmla="*/ 17 h 17"/>
                <a:gd name="T14" fmla="*/ 0 w 13"/>
                <a:gd name="T15" fmla="*/ 0 h 17"/>
                <a:gd name="T16" fmla="*/ 4 w 13"/>
                <a:gd name="T17" fmla="*/ 8 h 17"/>
                <a:gd name="T18" fmla="*/ 6 w 13"/>
                <a:gd name="T19" fmla="*/ 8 h 17"/>
                <a:gd name="T20" fmla="*/ 9 w 13"/>
                <a:gd name="T21" fmla="*/ 6 h 17"/>
                <a:gd name="T22" fmla="*/ 6 w 13"/>
                <a:gd name="T23" fmla="*/ 4 h 17"/>
                <a:gd name="T24" fmla="*/ 4 w 13"/>
                <a:gd name="T25" fmla="*/ 4 h 17"/>
                <a:gd name="T26" fmla="*/ 4 w 13"/>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0" y="0"/>
                  </a:moveTo>
                  <a:cubicBezTo>
                    <a:pt x="6" y="0"/>
                    <a:pt x="6" y="0"/>
                    <a:pt x="6" y="0"/>
                  </a:cubicBezTo>
                  <a:cubicBezTo>
                    <a:pt x="10" y="0"/>
                    <a:pt x="13" y="2"/>
                    <a:pt x="13" y="6"/>
                  </a:cubicBezTo>
                  <a:cubicBezTo>
                    <a:pt x="13" y="9"/>
                    <a:pt x="10" y="11"/>
                    <a:pt x="6" y="11"/>
                  </a:cubicBezTo>
                  <a:cubicBezTo>
                    <a:pt x="4" y="11"/>
                    <a:pt x="4" y="11"/>
                    <a:pt x="4" y="11"/>
                  </a:cubicBezTo>
                  <a:cubicBezTo>
                    <a:pt x="4" y="17"/>
                    <a:pt x="4" y="17"/>
                    <a:pt x="4" y="17"/>
                  </a:cubicBezTo>
                  <a:cubicBezTo>
                    <a:pt x="0" y="17"/>
                    <a:pt x="0" y="17"/>
                    <a:pt x="0" y="17"/>
                  </a:cubicBezTo>
                  <a:lnTo>
                    <a:pt x="0" y="0"/>
                  </a:lnTo>
                  <a:close/>
                  <a:moveTo>
                    <a:pt x="4" y="8"/>
                  </a:moveTo>
                  <a:cubicBezTo>
                    <a:pt x="6" y="8"/>
                    <a:pt x="6" y="8"/>
                    <a:pt x="6" y="8"/>
                  </a:cubicBezTo>
                  <a:cubicBezTo>
                    <a:pt x="7" y="8"/>
                    <a:pt x="9" y="7"/>
                    <a:pt x="9" y="6"/>
                  </a:cubicBezTo>
                  <a:cubicBezTo>
                    <a:pt x="9" y="4"/>
                    <a:pt x="7" y="4"/>
                    <a:pt x="6" y="4"/>
                  </a:cubicBezTo>
                  <a:cubicBezTo>
                    <a:pt x="4" y="4"/>
                    <a:pt x="4" y="4"/>
                    <a:pt x="4" y="4"/>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8" name="Freeform 36">
              <a:extLst>
                <a:ext uri="{FF2B5EF4-FFF2-40B4-BE49-F238E27FC236}">
                  <a16:creationId xmlns:a16="http://schemas.microsoft.com/office/drawing/2014/main" id="{FD7248D3-47F1-479A-87C9-2B848F7EF8B2}"/>
                </a:ext>
              </a:extLst>
            </p:cNvPr>
            <p:cNvSpPr>
              <a:spLocks/>
            </p:cNvSpPr>
            <p:nvPr/>
          </p:nvSpPr>
          <p:spPr bwMode="auto">
            <a:xfrm>
              <a:off x="10926" y="4089"/>
              <a:ext cx="149" cy="192"/>
            </a:xfrm>
            <a:custGeom>
              <a:avLst/>
              <a:gdLst>
                <a:gd name="T0" fmla="*/ 14 w 14"/>
                <a:gd name="T1" fmla="*/ 11 h 18"/>
                <a:gd name="T2" fmla="*/ 7 w 14"/>
                <a:gd name="T3" fmla="*/ 18 h 18"/>
                <a:gd name="T4" fmla="*/ 0 w 14"/>
                <a:gd name="T5" fmla="*/ 11 h 18"/>
                <a:gd name="T6" fmla="*/ 0 w 14"/>
                <a:gd name="T7" fmla="*/ 0 h 18"/>
                <a:gd name="T8" fmla="*/ 3 w 14"/>
                <a:gd name="T9" fmla="*/ 0 h 18"/>
                <a:gd name="T10" fmla="*/ 3 w 14"/>
                <a:gd name="T11" fmla="*/ 11 h 18"/>
                <a:gd name="T12" fmla="*/ 7 w 14"/>
                <a:gd name="T13" fmla="*/ 14 h 18"/>
                <a:gd name="T14" fmla="*/ 10 w 14"/>
                <a:gd name="T15" fmla="*/ 11 h 18"/>
                <a:gd name="T16" fmla="*/ 10 w 14"/>
                <a:gd name="T17" fmla="*/ 0 h 18"/>
                <a:gd name="T18" fmla="*/ 14 w 14"/>
                <a:gd name="T19" fmla="*/ 0 h 18"/>
                <a:gd name="T20" fmla="*/ 14 w 14"/>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4" y="11"/>
                  </a:moveTo>
                  <a:cubicBezTo>
                    <a:pt x="14" y="15"/>
                    <a:pt x="11" y="18"/>
                    <a:pt x="7" y="18"/>
                  </a:cubicBezTo>
                  <a:cubicBezTo>
                    <a:pt x="2" y="18"/>
                    <a:pt x="0" y="15"/>
                    <a:pt x="0" y="11"/>
                  </a:cubicBezTo>
                  <a:cubicBezTo>
                    <a:pt x="0" y="0"/>
                    <a:pt x="0" y="0"/>
                    <a:pt x="0" y="0"/>
                  </a:cubicBezTo>
                  <a:cubicBezTo>
                    <a:pt x="3" y="0"/>
                    <a:pt x="3" y="0"/>
                    <a:pt x="3" y="0"/>
                  </a:cubicBezTo>
                  <a:cubicBezTo>
                    <a:pt x="3" y="11"/>
                    <a:pt x="3" y="11"/>
                    <a:pt x="3" y="11"/>
                  </a:cubicBezTo>
                  <a:cubicBezTo>
                    <a:pt x="3" y="13"/>
                    <a:pt x="5" y="14"/>
                    <a:pt x="7" y="14"/>
                  </a:cubicBezTo>
                  <a:cubicBezTo>
                    <a:pt x="9" y="14"/>
                    <a:pt x="10" y="13"/>
                    <a:pt x="10" y="11"/>
                  </a:cubicBezTo>
                  <a:cubicBezTo>
                    <a:pt x="10" y="0"/>
                    <a:pt x="10" y="0"/>
                    <a:pt x="10" y="0"/>
                  </a:cubicBezTo>
                  <a:cubicBezTo>
                    <a:pt x="14" y="0"/>
                    <a:pt x="14" y="0"/>
                    <a:pt x="14" y="0"/>
                  </a:cubicBezTo>
                  <a:lnTo>
                    <a:pt x="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99" name="Freeform 37">
              <a:extLst>
                <a:ext uri="{FF2B5EF4-FFF2-40B4-BE49-F238E27FC236}">
                  <a16:creationId xmlns:a16="http://schemas.microsoft.com/office/drawing/2014/main" id="{B481670C-BA36-4358-9063-895DEEB2A23F}"/>
                </a:ext>
              </a:extLst>
            </p:cNvPr>
            <p:cNvSpPr>
              <a:spLocks noEditPoints="1"/>
            </p:cNvSpPr>
            <p:nvPr/>
          </p:nvSpPr>
          <p:spPr bwMode="auto">
            <a:xfrm>
              <a:off x="11117" y="4089"/>
              <a:ext cx="138" cy="181"/>
            </a:xfrm>
            <a:custGeom>
              <a:avLst/>
              <a:gdLst>
                <a:gd name="T0" fmla="*/ 0 w 13"/>
                <a:gd name="T1" fmla="*/ 0 h 17"/>
                <a:gd name="T2" fmla="*/ 6 w 13"/>
                <a:gd name="T3" fmla="*/ 0 h 17"/>
                <a:gd name="T4" fmla="*/ 12 w 13"/>
                <a:gd name="T5" fmla="*/ 5 h 17"/>
                <a:gd name="T6" fmla="*/ 9 w 13"/>
                <a:gd name="T7" fmla="*/ 8 h 17"/>
                <a:gd name="T8" fmla="*/ 9 w 13"/>
                <a:gd name="T9" fmla="*/ 8 h 17"/>
                <a:gd name="T10" fmla="*/ 13 w 13"/>
                <a:gd name="T11" fmla="*/ 12 h 17"/>
                <a:gd name="T12" fmla="*/ 7 w 13"/>
                <a:gd name="T13" fmla="*/ 17 h 17"/>
                <a:gd name="T14" fmla="*/ 0 w 13"/>
                <a:gd name="T15" fmla="*/ 17 h 17"/>
                <a:gd name="T16" fmla="*/ 0 w 13"/>
                <a:gd name="T17" fmla="*/ 0 h 17"/>
                <a:gd name="T18" fmla="*/ 4 w 13"/>
                <a:gd name="T19" fmla="*/ 7 h 17"/>
                <a:gd name="T20" fmla="*/ 6 w 13"/>
                <a:gd name="T21" fmla="*/ 7 h 17"/>
                <a:gd name="T22" fmla="*/ 9 w 13"/>
                <a:gd name="T23" fmla="*/ 5 h 17"/>
                <a:gd name="T24" fmla="*/ 6 w 13"/>
                <a:gd name="T25" fmla="*/ 4 h 17"/>
                <a:gd name="T26" fmla="*/ 4 w 13"/>
                <a:gd name="T27" fmla="*/ 4 h 17"/>
                <a:gd name="T28" fmla="*/ 4 w 13"/>
                <a:gd name="T29" fmla="*/ 7 h 17"/>
                <a:gd name="T30" fmla="*/ 4 w 13"/>
                <a:gd name="T31" fmla="*/ 14 h 17"/>
                <a:gd name="T32" fmla="*/ 7 w 13"/>
                <a:gd name="T33" fmla="*/ 14 h 17"/>
                <a:gd name="T34" fmla="*/ 9 w 13"/>
                <a:gd name="T35" fmla="*/ 12 h 17"/>
                <a:gd name="T36" fmla="*/ 6 w 13"/>
                <a:gd name="T37" fmla="*/ 10 h 17"/>
                <a:gd name="T38" fmla="*/ 4 w 13"/>
                <a:gd name="T39" fmla="*/ 10 h 17"/>
                <a:gd name="T40" fmla="*/ 4 w 13"/>
                <a:gd name="T4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7">
                  <a:moveTo>
                    <a:pt x="0" y="0"/>
                  </a:moveTo>
                  <a:cubicBezTo>
                    <a:pt x="6" y="0"/>
                    <a:pt x="6" y="0"/>
                    <a:pt x="6" y="0"/>
                  </a:cubicBezTo>
                  <a:cubicBezTo>
                    <a:pt x="9" y="0"/>
                    <a:pt x="12" y="1"/>
                    <a:pt x="12" y="5"/>
                  </a:cubicBezTo>
                  <a:cubicBezTo>
                    <a:pt x="12" y="7"/>
                    <a:pt x="11" y="8"/>
                    <a:pt x="9" y="8"/>
                  </a:cubicBezTo>
                  <a:cubicBezTo>
                    <a:pt x="9" y="8"/>
                    <a:pt x="9" y="8"/>
                    <a:pt x="9" y="8"/>
                  </a:cubicBezTo>
                  <a:cubicBezTo>
                    <a:pt x="11" y="9"/>
                    <a:pt x="13" y="10"/>
                    <a:pt x="13" y="12"/>
                  </a:cubicBezTo>
                  <a:cubicBezTo>
                    <a:pt x="13" y="16"/>
                    <a:pt x="10" y="17"/>
                    <a:pt x="7" y="17"/>
                  </a:cubicBezTo>
                  <a:cubicBezTo>
                    <a:pt x="0" y="17"/>
                    <a:pt x="0" y="17"/>
                    <a:pt x="0" y="17"/>
                  </a:cubicBezTo>
                  <a:lnTo>
                    <a:pt x="0" y="0"/>
                  </a:lnTo>
                  <a:close/>
                  <a:moveTo>
                    <a:pt x="4" y="7"/>
                  </a:moveTo>
                  <a:cubicBezTo>
                    <a:pt x="6" y="7"/>
                    <a:pt x="6" y="7"/>
                    <a:pt x="6" y="7"/>
                  </a:cubicBezTo>
                  <a:cubicBezTo>
                    <a:pt x="7" y="7"/>
                    <a:pt x="9" y="7"/>
                    <a:pt x="9" y="5"/>
                  </a:cubicBezTo>
                  <a:cubicBezTo>
                    <a:pt x="9" y="4"/>
                    <a:pt x="7" y="4"/>
                    <a:pt x="6" y="4"/>
                  </a:cubicBezTo>
                  <a:cubicBezTo>
                    <a:pt x="4" y="4"/>
                    <a:pt x="4" y="4"/>
                    <a:pt x="4" y="4"/>
                  </a:cubicBezTo>
                  <a:lnTo>
                    <a:pt x="4" y="7"/>
                  </a:lnTo>
                  <a:close/>
                  <a:moveTo>
                    <a:pt x="4" y="14"/>
                  </a:moveTo>
                  <a:cubicBezTo>
                    <a:pt x="7" y="14"/>
                    <a:pt x="7" y="14"/>
                    <a:pt x="7" y="14"/>
                  </a:cubicBezTo>
                  <a:cubicBezTo>
                    <a:pt x="8" y="14"/>
                    <a:pt x="9" y="14"/>
                    <a:pt x="9" y="12"/>
                  </a:cubicBezTo>
                  <a:cubicBezTo>
                    <a:pt x="9" y="10"/>
                    <a:pt x="8" y="10"/>
                    <a:pt x="6" y="10"/>
                  </a:cubicBezTo>
                  <a:cubicBezTo>
                    <a:pt x="4" y="10"/>
                    <a:pt x="4" y="10"/>
                    <a:pt x="4" y="10"/>
                  </a:cubicBez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0" name="Freeform 38">
              <a:extLst>
                <a:ext uri="{FF2B5EF4-FFF2-40B4-BE49-F238E27FC236}">
                  <a16:creationId xmlns:a16="http://schemas.microsoft.com/office/drawing/2014/main" id="{F1BAD890-0598-4598-83D8-D637DF056CF1}"/>
                </a:ext>
              </a:extLst>
            </p:cNvPr>
            <p:cNvSpPr>
              <a:spLocks/>
            </p:cNvSpPr>
            <p:nvPr/>
          </p:nvSpPr>
          <p:spPr bwMode="auto">
            <a:xfrm>
              <a:off x="11287" y="4089"/>
              <a:ext cx="117" cy="181"/>
            </a:xfrm>
            <a:custGeom>
              <a:avLst/>
              <a:gdLst>
                <a:gd name="T0" fmla="*/ 0 w 117"/>
                <a:gd name="T1" fmla="*/ 0 h 181"/>
                <a:gd name="T2" fmla="*/ 42 w 117"/>
                <a:gd name="T3" fmla="*/ 0 h 181"/>
                <a:gd name="T4" fmla="*/ 42 w 117"/>
                <a:gd name="T5" fmla="*/ 149 h 181"/>
                <a:gd name="T6" fmla="*/ 117 w 117"/>
                <a:gd name="T7" fmla="*/ 149 h 181"/>
                <a:gd name="T8" fmla="*/ 117 w 117"/>
                <a:gd name="T9" fmla="*/ 181 h 181"/>
                <a:gd name="T10" fmla="*/ 0 w 117"/>
                <a:gd name="T11" fmla="*/ 181 h 181"/>
                <a:gd name="T12" fmla="*/ 0 w 11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17" h="181">
                  <a:moveTo>
                    <a:pt x="0" y="0"/>
                  </a:moveTo>
                  <a:lnTo>
                    <a:pt x="42" y="0"/>
                  </a:lnTo>
                  <a:lnTo>
                    <a:pt x="42" y="149"/>
                  </a:lnTo>
                  <a:lnTo>
                    <a:pt x="117" y="149"/>
                  </a:lnTo>
                  <a:lnTo>
                    <a:pt x="117"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1" name="Rectangle 39">
              <a:extLst>
                <a:ext uri="{FF2B5EF4-FFF2-40B4-BE49-F238E27FC236}">
                  <a16:creationId xmlns:a16="http://schemas.microsoft.com/office/drawing/2014/main" id="{90F4A758-42E2-4FAA-81B2-A68CBEA7B88E}"/>
                </a:ext>
              </a:extLst>
            </p:cNvPr>
            <p:cNvSpPr>
              <a:spLocks noChangeArrowheads="1"/>
            </p:cNvSpPr>
            <p:nvPr/>
          </p:nvSpPr>
          <p:spPr bwMode="auto">
            <a:xfrm>
              <a:off x="11436" y="4089"/>
              <a:ext cx="31"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2" name="Freeform 40">
              <a:extLst>
                <a:ext uri="{FF2B5EF4-FFF2-40B4-BE49-F238E27FC236}">
                  <a16:creationId xmlns:a16="http://schemas.microsoft.com/office/drawing/2014/main" id="{E2C2A0E9-9E04-468C-97EB-F4ED8BB2BF5A}"/>
                </a:ext>
              </a:extLst>
            </p:cNvPr>
            <p:cNvSpPr>
              <a:spLocks/>
            </p:cNvSpPr>
            <p:nvPr/>
          </p:nvSpPr>
          <p:spPr bwMode="auto">
            <a:xfrm>
              <a:off x="11510" y="4089"/>
              <a:ext cx="159" cy="192"/>
            </a:xfrm>
            <a:custGeom>
              <a:avLst/>
              <a:gdLst>
                <a:gd name="T0" fmla="*/ 11 w 15"/>
                <a:gd name="T1" fmla="*/ 5 h 18"/>
                <a:gd name="T2" fmla="*/ 8 w 15"/>
                <a:gd name="T3" fmla="*/ 3 h 18"/>
                <a:gd name="T4" fmla="*/ 3 w 15"/>
                <a:gd name="T5" fmla="*/ 9 h 18"/>
                <a:gd name="T6" fmla="*/ 8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4 w 15"/>
                <a:gd name="T19" fmla="*/ 2 h 18"/>
                <a:gd name="T20" fmla="*/ 11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1" y="5"/>
                  </a:moveTo>
                  <a:cubicBezTo>
                    <a:pt x="11" y="4"/>
                    <a:pt x="10" y="3"/>
                    <a:pt x="8" y="3"/>
                  </a:cubicBezTo>
                  <a:cubicBezTo>
                    <a:pt x="5" y="3"/>
                    <a:pt x="3" y="6"/>
                    <a:pt x="3" y="9"/>
                  </a:cubicBezTo>
                  <a:cubicBezTo>
                    <a:pt x="3" y="12"/>
                    <a:pt x="5" y="14"/>
                    <a:pt x="8" y="14"/>
                  </a:cubicBezTo>
                  <a:cubicBezTo>
                    <a:pt x="10" y="14"/>
                    <a:pt x="11" y="13"/>
                    <a:pt x="12" y="12"/>
                  </a:cubicBezTo>
                  <a:cubicBezTo>
                    <a:pt x="15" y="15"/>
                    <a:pt x="15" y="15"/>
                    <a:pt x="15" y="15"/>
                  </a:cubicBezTo>
                  <a:cubicBezTo>
                    <a:pt x="13" y="17"/>
                    <a:pt x="11" y="18"/>
                    <a:pt x="9" y="18"/>
                  </a:cubicBezTo>
                  <a:cubicBezTo>
                    <a:pt x="3" y="18"/>
                    <a:pt x="0" y="14"/>
                    <a:pt x="0" y="9"/>
                  </a:cubicBezTo>
                  <a:cubicBezTo>
                    <a:pt x="0" y="3"/>
                    <a:pt x="3" y="0"/>
                    <a:pt x="9" y="0"/>
                  </a:cubicBezTo>
                  <a:cubicBezTo>
                    <a:pt x="10"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3" name="Freeform 41">
              <a:extLst>
                <a:ext uri="{FF2B5EF4-FFF2-40B4-BE49-F238E27FC236}">
                  <a16:creationId xmlns:a16="http://schemas.microsoft.com/office/drawing/2014/main" id="{9286DA5F-744E-4B7D-954C-D1508813823A}"/>
                </a:ext>
              </a:extLst>
            </p:cNvPr>
            <p:cNvSpPr>
              <a:spLocks noEditPoints="1"/>
            </p:cNvSpPr>
            <p:nvPr/>
          </p:nvSpPr>
          <p:spPr bwMode="auto">
            <a:xfrm>
              <a:off x="11754" y="4089"/>
              <a:ext cx="191" cy="181"/>
            </a:xfrm>
            <a:custGeom>
              <a:avLst/>
              <a:gdLst>
                <a:gd name="T0" fmla="*/ 74 w 191"/>
                <a:gd name="T1" fmla="*/ 0 h 181"/>
                <a:gd name="T2" fmla="*/ 106 w 191"/>
                <a:gd name="T3" fmla="*/ 0 h 181"/>
                <a:gd name="T4" fmla="*/ 191 w 191"/>
                <a:gd name="T5" fmla="*/ 181 h 181"/>
                <a:gd name="T6" fmla="*/ 138 w 191"/>
                <a:gd name="T7" fmla="*/ 181 h 181"/>
                <a:gd name="T8" fmla="*/ 127 w 191"/>
                <a:gd name="T9" fmla="*/ 149 h 181"/>
                <a:gd name="T10" fmla="*/ 53 w 191"/>
                <a:gd name="T11" fmla="*/ 149 h 181"/>
                <a:gd name="T12" fmla="*/ 42 w 191"/>
                <a:gd name="T13" fmla="*/ 181 h 181"/>
                <a:gd name="T14" fmla="*/ 0 w 191"/>
                <a:gd name="T15" fmla="*/ 181 h 181"/>
                <a:gd name="T16" fmla="*/ 74 w 191"/>
                <a:gd name="T17" fmla="*/ 0 h 181"/>
                <a:gd name="T18" fmla="*/ 95 w 191"/>
                <a:gd name="T19" fmla="*/ 53 h 181"/>
                <a:gd name="T20" fmla="*/ 74 w 191"/>
                <a:gd name="T21" fmla="*/ 107 h 181"/>
                <a:gd name="T22" fmla="*/ 117 w 191"/>
                <a:gd name="T23" fmla="*/ 107 h 181"/>
                <a:gd name="T24" fmla="*/ 95 w 191"/>
                <a:gd name="T25" fmla="*/ 5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81">
                  <a:moveTo>
                    <a:pt x="74" y="0"/>
                  </a:moveTo>
                  <a:lnTo>
                    <a:pt x="106" y="0"/>
                  </a:lnTo>
                  <a:lnTo>
                    <a:pt x="191" y="181"/>
                  </a:lnTo>
                  <a:lnTo>
                    <a:pt x="138" y="181"/>
                  </a:lnTo>
                  <a:lnTo>
                    <a:pt x="127" y="149"/>
                  </a:lnTo>
                  <a:lnTo>
                    <a:pt x="53" y="149"/>
                  </a:lnTo>
                  <a:lnTo>
                    <a:pt x="42" y="181"/>
                  </a:lnTo>
                  <a:lnTo>
                    <a:pt x="0" y="181"/>
                  </a:lnTo>
                  <a:lnTo>
                    <a:pt x="74" y="0"/>
                  </a:lnTo>
                  <a:close/>
                  <a:moveTo>
                    <a:pt x="95" y="53"/>
                  </a:moveTo>
                  <a:lnTo>
                    <a:pt x="74" y="107"/>
                  </a:lnTo>
                  <a:lnTo>
                    <a:pt x="117" y="107"/>
                  </a:lnTo>
                  <a:lnTo>
                    <a:pt x="95"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4" name="Freeform 42">
              <a:extLst>
                <a:ext uri="{FF2B5EF4-FFF2-40B4-BE49-F238E27FC236}">
                  <a16:creationId xmlns:a16="http://schemas.microsoft.com/office/drawing/2014/main" id="{270F6821-4834-46D9-85AC-271BED6C240B}"/>
                </a:ext>
              </a:extLst>
            </p:cNvPr>
            <p:cNvSpPr>
              <a:spLocks/>
            </p:cNvSpPr>
            <p:nvPr/>
          </p:nvSpPr>
          <p:spPr bwMode="auto">
            <a:xfrm>
              <a:off x="11955" y="4089"/>
              <a:ext cx="149" cy="192"/>
            </a:xfrm>
            <a:custGeom>
              <a:avLst/>
              <a:gdLst>
                <a:gd name="T0" fmla="*/ 11 w 14"/>
                <a:gd name="T1" fmla="*/ 5 h 18"/>
                <a:gd name="T2" fmla="*/ 8 w 14"/>
                <a:gd name="T3" fmla="*/ 3 h 18"/>
                <a:gd name="T4" fmla="*/ 3 w 14"/>
                <a:gd name="T5" fmla="*/ 9 h 18"/>
                <a:gd name="T6" fmla="*/ 8 w 14"/>
                <a:gd name="T7" fmla="*/ 14 h 18"/>
                <a:gd name="T8" fmla="*/ 11 w 14"/>
                <a:gd name="T9" fmla="*/ 12 h 18"/>
                <a:gd name="T10" fmla="*/ 14 w 14"/>
                <a:gd name="T11" fmla="*/ 15 h 18"/>
                <a:gd name="T12" fmla="*/ 8 w 14"/>
                <a:gd name="T13" fmla="*/ 18 h 18"/>
                <a:gd name="T14" fmla="*/ 0 w 14"/>
                <a:gd name="T15" fmla="*/ 9 h 18"/>
                <a:gd name="T16" fmla="*/ 8 w 14"/>
                <a:gd name="T17" fmla="*/ 0 h 18"/>
                <a:gd name="T18" fmla="*/ 14 w 14"/>
                <a:gd name="T19" fmla="*/ 2 h 18"/>
                <a:gd name="T20" fmla="*/ 11 w 14"/>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1" y="5"/>
                  </a:moveTo>
                  <a:cubicBezTo>
                    <a:pt x="11" y="4"/>
                    <a:pt x="9" y="3"/>
                    <a:pt x="8" y="3"/>
                  </a:cubicBezTo>
                  <a:cubicBezTo>
                    <a:pt x="5" y="3"/>
                    <a:pt x="3" y="6"/>
                    <a:pt x="3" y="9"/>
                  </a:cubicBezTo>
                  <a:cubicBezTo>
                    <a:pt x="3" y="12"/>
                    <a:pt x="5" y="14"/>
                    <a:pt x="8" y="14"/>
                  </a:cubicBezTo>
                  <a:cubicBezTo>
                    <a:pt x="9" y="14"/>
                    <a:pt x="11" y="13"/>
                    <a:pt x="11" y="12"/>
                  </a:cubicBezTo>
                  <a:cubicBezTo>
                    <a:pt x="14" y="15"/>
                    <a:pt x="14" y="15"/>
                    <a:pt x="14" y="15"/>
                  </a:cubicBezTo>
                  <a:cubicBezTo>
                    <a:pt x="13" y="17"/>
                    <a:pt x="11" y="18"/>
                    <a:pt x="8" y="18"/>
                  </a:cubicBezTo>
                  <a:cubicBezTo>
                    <a:pt x="3" y="18"/>
                    <a:pt x="0" y="14"/>
                    <a:pt x="0" y="9"/>
                  </a:cubicBezTo>
                  <a:cubicBezTo>
                    <a:pt x="0" y="3"/>
                    <a:pt x="3" y="0"/>
                    <a:pt x="8" y="0"/>
                  </a:cubicBezTo>
                  <a:cubicBezTo>
                    <a:pt x="10"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5" name="Freeform 43">
              <a:extLst>
                <a:ext uri="{FF2B5EF4-FFF2-40B4-BE49-F238E27FC236}">
                  <a16:creationId xmlns:a16="http://schemas.microsoft.com/office/drawing/2014/main" id="{9EEC7AFF-0937-4F23-BDFC-E8AEDF4BA9D4}"/>
                </a:ext>
              </a:extLst>
            </p:cNvPr>
            <p:cNvSpPr>
              <a:spLocks/>
            </p:cNvSpPr>
            <p:nvPr/>
          </p:nvSpPr>
          <p:spPr bwMode="auto">
            <a:xfrm>
              <a:off x="12125" y="4089"/>
              <a:ext cx="159" cy="192"/>
            </a:xfrm>
            <a:custGeom>
              <a:avLst/>
              <a:gdLst>
                <a:gd name="T0" fmla="*/ 12 w 15"/>
                <a:gd name="T1" fmla="*/ 5 h 18"/>
                <a:gd name="T2" fmla="*/ 9 w 15"/>
                <a:gd name="T3" fmla="*/ 3 h 18"/>
                <a:gd name="T4" fmla="*/ 4 w 15"/>
                <a:gd name="T5" fmla="*/ 9 h 18"/>
                <a:gd name="T6" fmla="*/ 9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5 w 15"/>
                <a:gd name="T19" fmla="*/ 2 h 18"/>
                <a:gd name="T20" fmla="*/ 12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2" y="5"/>
                  </a:moveTo>
                  <a:cubicBezTo>
                    <a:pt x="11" y="4"/>
                    <a:pt x="10" y="3"/>
                    <a:pt x="9" y="3"/>
                  </a:cubicBezTo>
                  <a:cubicBezTo>
                    <a:pt x="6" y="3"/>
                    <a:pt x="4" y="6"/>
                    <a:pt x="4" y="9"/>
                  </a:cubicBezTo>
                  <a:cubicBezTo>
                    <a:pt x="4" y="12"/>
                    <a:pt x="6" y="14"/>
                    <a:pt x="9" y="14"/>
                  </a:cubicBezTo>
                  <a:cubicBezTo>
                    <a:pt x="10" y="14"/>
                    <a:pt x="11" y="13"/>
                    <a:pt x="12" y="12"/>
                  </a:cubicBezTo>
                  <a:cubicBezTo>
                    <a:pt x="15" y="15"/>
                    <a:pt x="15" y="15"/>
                    <a:pt x="15" y="15"/>
                  </a:cubicBezTo>
                  <a:cubicBezTo>
                    <a:pt x="14" y="17"/>
                    <a:pt x="11" y="18"/>
                    <a:pt x="9" y="18"/>
                  </a:cubicBezTo>
                  <a:cubicBezTo>
                    <a:pt x="4" y="18"/>
                    <a:pt x="0" y="14"/>
                    <a:pt x="0" y="9"/>
                  </a:cubicBezTo>
                  <a:cubicBezTo>
                    <a:pt x="0" y="3"/>
                    <a:pt x="4" y="0"/>
                    <a:pt x="9" y="0"/>
                  </a:cubicBezTo>
                  <a:cubicBezTo>
                    <a:pt x="11" y="0"/>
                    <a:pt x="13" y="1"/>
                    <a:pt x="15" y="2"/>
                  </a:cubicBezTo>
                  <a:lnTo>
                    <a:pt x="1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6" name="Freeform 44">
              <a:extLst>
                <a:ext uri="{FF2B5EF4-FFF2-40B4-BE49-F238E27FC236}">
                  <a16:creationId xmlns:a16="http://schemas.microsoft.com/office/drawing/2014/main" id="{F4716BF0-4D31-43FF-9DA1-2BAF4C8B86C3}"/>
                </a:ext>
              </a:extLst>
            </p:cNvPr>
            <p:cNvSpPr>
              <a:spLocks noEditPoints="1"/>
            </p:cNvSpPr>
            <p:nvPr/>
          </p:nvSpPr>
          <p:spPr bwMode="auto">
            <a:xfrm>
              <a:off x="12305" y="4089"/>
              <a:ext cx="181" cy="192"/>
            </a:xfrm>
            <a:custGeom>
              <a:avLst/>
              <a:gdLst>
                <a:gd name="T0" fmla="*/ 9 w 17"/>
                <a:gd name="T1" fmla="*/ 0 h 18"/>
                <a:gd name="T2" fmla="*/ 17 w 17"/>
                <a:gd name="T3" fmla="*/ 9 h 18"/>
                <a:gd name="T4" fmla="*/ 9 w 17"/>
                <a:gd name="T5" fmla="*/ 18 h 18"/>
                <a:gd name="T6" fmla="*/ 0 w 17"/>
                <a:gd name="T7" fmla="*/ 9 h 18"/>
                <a:gd name="T8" fmla="*/ 9 w 17"/>
                <a:gd name="T9" fmla="*/ 0 h 18"/>
                <a:gd name="T10" fmla="*/ 9 w 17"/>
                <a:gd name="T11" fmla="*/ 14 h 18"/>
                <a:gd name="T12" fmla="*/ 14 w 17"/>
                <a:gd name="T13" fmla="*/ 9 h 18"/>
                <a:gd name="T14" fmla="*/ 9 w 17"/>
                <a:gd name="T15" fmla="*/ 3 h 18"/>
                <a:gd name="T16" fmla="*/ 3 w 17"/>
                <a:gd name="T17" fmla="*/ 9 h 18"/>
                <a:gd name="T18" fmla="*/ 9 w 17"/>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0"/>
                  </a:moveTo>
                  <a:cubicBezTo>
                    <a:pt x="14" y="0"/>
                    <a:pt x="17" y="3"/>
                    <a:pt x="17" y="9"/>
                  </a:cubicBezTo>
                  <a:cubicBezTo>
                    <a:pt x="17" y="14"/>
                    <a:pt x="14" y="18"/>
                    <a:pt x="9" y="18"/>
                  </a:cubicBezTo>
                  <a:cubicBezTo>
                    <a:pt x="3" y="18"/>
                    <a:pt x="0" y="14"/>
                    <a:pt x="0" y="9"/>
                  </a:cubicBezTo>
                  <a:cubicBezTo>
                    <a:pt x="0" y="3"/>
                    <a:pt x="3" y="0"/>
                    <a:pt x="9" y="0"/>
                  </a:cubicBezTo>
                  <a:moveTo>
                    <a:pt x="9" y="14"/>
                  </a:moveTo>
                  <a:cubicBezTo>
                    <a:pt x="12" y="14"/>
                    <a:pt x="14" y="12"/>
                    <a:pt x="14" y="9"/>
                  </a:cubicBezTo>
                  <a:cubicBezTo>
                    <a:pt x="14" y="6"/>
                    <a:pt x="12" y="3"/>
                    <a:pt x="9" y="3"/>
                  </a:cubicBezTo>
                  <a:cubicBezTo>
                    <a:pt x="5" y="3"/>
                    <a:pt x="3" y="6"/>
                    <a:pt x="3" y="9"/>
                  </a:cubicBezTo>
                  <a:cubicBezTo>
                    <a:pt x="3" y="12"/>
                    <a:pt x="5" y="14"/>
                    <a:pt x="9"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7" name="Freeform 45">
              <a:extLst>
                <a:ext uri="{FF2B5EF4-FFF2-40B4-BE49-F238E27FC236}">
                  <a16:creationId xmlns:a16="http://schemas.microsoft.com/office/drawing/2014/main" id="{162B1D7A-00CD-48A0-AC00-4E7B9B109C69}"/>
                </a:ext>
              </a:extLst>
            </p:cNvPr>
            <p:cNvSpPr>
              <a:spLocks/>
            </p:cNvSpPr>
            <p:nvPr/>
          </p:nvSpPr>
          <p:spPr bwMode="auto">
            <a:xfrm>
              <a:off x="12528" y="4089"/>
              <a:ext cx="149" cy="192"/>
            </a:xfrm>
            <a:custGeom>
              <a:avLst/>
              <a:gdLst>
                <a:gd name="T0" fmla="*/ 14 w 14"/>
                <a:gd name="T1" fmla="*/ 11 h 18"/>
                <a:gd name="T2" fmla="*/ 7 w 14"/>
                <a:gd name="T3" fmla="*/ 18 h 18"/>
                <a:gd name="T4" fmla="*/ 0 w 14"/>
                <a:gd name="T5" fmla="*/ 11 h 18"/>
                <a:gd name="T6" fmla="*/ 0 w 14"/>
                <a:gd name="T7" fmla="*/ 0 h 18"/>
                <a:gd name="T8" fmla="*/ 4 w 14"/>
                <a:gd name="T9" fmla="*/ 0 h 18"/>
                <a:gd name="T10" fmla="*/ 4 w 14"/>
                <a:gd name="T11" fmla="*/ 11 h 18"/>
                <a:gd name="T12" fmla="*/ 7 w 14"/>
                <a:gd name="T13" fmla="*/ 14 h 18"/>
                <a:gd name="T14" fmla="*/ 10 w 14"/>
                <a:gd name="T15" fmla="*/ 11 h 18"/>
                <a:gd name="T16" fmla="*/ 10 w 14"/>
                <a:gd name="T17" fmla="*/ 0 h 18"/>
                <a:gd name="T18" fmla="*/ 14 w 14"/>
                <a:gd name="T19" fmla="*/ 0 h 18"/>
                <a:gd name="T20" fmla="*/ 14 w 14"/>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4" y="11"/>
                  </a:moveTo>
                  <a:cubicBezTo>
                    <a:pt x="14" y="15"/>
                    <a:pt x="11" y="18"/>
                    <a:pt x="7" y="18"/>
                  </a:cubicBezTo>
                  <a:cubicBezTo>
                    <a:pt x="2" y="18"/>
                    <a:pt x="0" y="15"/>
                    <a:pt x="0" y="11"/>
                  </a:cubicBezTo>
                  <a:cubicBezTo>
                    <a:pt x="0" y="0"/>
                    <a:pt x="0" y="0"/>
                    <a:pt x="0" y="0"/>
                  </a:cubicBezTo>
                  <a:cubicBezTo>
                    <a:pt x="4" y="0"/>
                    <a:pt x="4" y="0"/>
                    <a:pt x="4" y="0"/>
                  </a:cubicBezTo>
                  <a:cubicBezTo>
                    <a:pt x="4" y="11"/>
                    <a:pt x="4" y="11"/>
                    <a:pt x="4" y="11"/>
                  </a:cubicBezTo>
                  <a:cubicBezTo>
                    <a:pt x="4" y="13"/>
                    <a:pt x="5" y="14"/>
                    <a:pt x="7" y="14"/>
                  </a:cubicBezTo>
                  <a:cubicBezTo>
                    <a:pt x="9" y="14"/>
                    <a:pt x="10" y="13"/>
                    <a:pt x="10" y="11"/>
                  </a:cubicBezTo>
                  <a:cubicBezTo>
                    <a:pt x="10" y="0"/>
                    <a:pt x="10" y="0"/>
                    <a:pt x="10" y="0"/>
                  </a:cubicBezTo>
                  <a:cubicBezTo>
                    <a:pt x="14" y="0"/>
                    <a:pt x="14" y="0"/>
                    <a:pt x="14" y="0"/>
                  </a:cubicBezTo>
                  <a:lnTo>
                    <a:pt x="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8" name="Freeform 46">
              <a:extLst>
                <a:ext uri="{FF2B5EF4-FFF2-40B4-BE49-F238E27FC236}">
                  <a16:creationId xmlns:a16="http://schemas.microsoft.com/office/drawing/2014/main" id="{CA3FE0EF-D0D4-4833-9068-DDB3C3FFB650}"/>
                </a:ext>
              </a:extLst>
            </p:cNvPr>
            <p:cNvSpPr>
              <a:spLocks/>
            </p:cNvSpPr>
            <p:nvPr/>
          </p:nvSpPr>
          <p:spPr bwMode="auto">
            <a:xfrm>
              <a:off x="12719" y="4089"/>
              <a:ext cx="170" cy="181"/>
            </a:xfrm>
            <a:custGeom>
              <a:avLst/>
              <a:gdLst>
                <a:gd name="T0" fmla="*/ 0 w 170"/>
                <a:gd name="T1" fmla="*/ 0 h 181"/>
                <a:gd name="T2" fmla="*/ 53 w 170"/>
                <a:gd name="T3" fmla="*/ 0 h 181"/>
                <a:gd name="T4" fmla="*/ 128 w 170"/>
                <a:gd name="T5" fmla="*/ 128 h 181"/>
                <a:gd name="T6" fmla="*/ 128 w 170"/>
                <a:gd name="T7" fmla="*/ 128 h 181"/>
                <a:gd name="T8" fmla="*/ 128 w 170"/>
                <a:gd name="T9" fmla="*/ 0 h 181"/>
                <a:gd name="T10" fmla="*/ 170 w 170"/>
                <a:gd name="T11" fmla="*/ 0 h 181"/>
                <a:gd name="T12" fmla="*/ 170 w 170"/>
                <a:gd name="T13" fmla="*/ 181 h 181"/>
                <a:gd name="T14" fmla="*/ 117 w 170"/>
                <a:gd name="T15" fmla="*/ 181 h 181"/>
                <a:gd name="T16" fmla="*/ 43 w 170"/>
                <a:gd name="T17" fmla="*/ 53 h 181"/>
                <a:gd name="T18" fmla="*/ 43 w 170"/>
                <a:gd name="T19" fmla="*/ 53 h 181"/>
                <a:gd name="T20" fmla="*/ 43 w 170"/>
                <a:gd name="T21" fmla="*/ 181 h 181"/>
                <a:gd name="T22" fmla="*/ 0 w 170"/>
                <a:gd name="T23" fmla="*/ 181 h 181"/>
                <a:gd name="T24" fmla="*/ 0 w 170"/>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81">
                  <a:moveTo>
                    <a:pt x="0" y="0"/>
                  </a:moveTo>
                  <a:lnTo>
                    <a:pt x="53" y="0"/>
                  </a:lnTo>
                  <a:lnTo>
                    <a:pt x="128" y="128"/>
                  </a:lnTo>
                  <a:lnTo>
                    <a:pt x="128" y="128"/>
                  </a:lnTo>
                  <a:lnTo>
                    <a:pt x="128" y="0"/>
                  </a:lnTo>
                  <a:lnTo>
                    <a:pt x="170" y="0"/>
                  </a:lnTo>
                  <a:lnTo>
                    <a:pt x="170" y="181"/>
                  </a:lnTo>
                  <a:lnTo>
                    <a:pt x="117" y="181"/>
                  </a:lnTo>
                  <a:lnTo>
                    <a:pt x="43" y="53"/>
                  </a:lnTo>
                  <a:lnTo>
                    <a:pt x="43" y="53"/>
                  </a:lnTo>
                  <a:lnTo>
                    <a:pt x="43"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09" name="Freeform 47">
              <a:extLst>
                <a:ext uri="{FF2B5EF4-FFF2-40B4-BE49-F238E27FC236}">
                  <a16:creationId xmlns:a16="http://schemas.microsoft.com/office/drawing/2014/main" id="{FB2FDA19-5FF0-47D4-A3F6-A2581D28D180}"/>
                </a:ext>
              </a:extLst>
            </p:cNvPr>
            <p:cNvSpPr>
              <a:spLocks/>
            </p:cNvSpPr>
            <p:nvPr/>
          </p:nvSpPr>
          <p:spPr bwMode="auto">
            <a:xfrm>
              <a:off x="12921" y="4089"/>
              <a:ext cx="138" cy="181"/>
            </a:xfrm>
            <a:custGeom>
              <a:avLst/>
              <a:gdLst>
                <a:gd name="T0" fmla="*/ 42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42 w 138"/>
                <a:gd name="T15" fmla="*/ 181 h 181"/>
                <a:gd name="T16" fmla="*/ 42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42" y="42"/>
                  </a:moveTo>
                  <a:lnTo>
                    <a:pt x="0" y="42"/>
                  </a:lnTo>
                  <a:lnTo>
                    <a:pt x="0" y="0"/>
                  </a:lnTo>
                  <a:lnTo>
                    <a:pt x="138" y="0"/>
                  </a:lnTo>
                  <a:lnTo>
                    <a:pt x="138" y="42"/>
                  </a:lnTo>
                  <a:lnTo>
                    <a:pt x="85" y="42"/>
                  </a:lnTo>
                  <a:lnTo>
                    <a:pt x="85" y="181"/>
                  </a:lnTo>
                  <a:lnTo>
                    <a:pt x="42" y="181"/>
                  </a:lnTo>
                  <a:lnTo>
                    <a:pt x="4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0" name="Freeform 48">
              <a:extLst>
                <a:ext uri="{FF2B5EF4-FFF2-40B4-BE49-F238E27FC236}">
                  <a16:creationId xmlns:a16="http://schemas.microsoft.com/office/drawing/2014/main" id="{DF1B8FE5-AF25-412E-89AB-CBF1F5118CDB}"/>
                </a:ext>
              </a:extLst>
            </p:cNvPr>
            <p:cNvSpPr>
              <a:spLocks noEditPoints="1"/>
            </p:cNvSpPr>
            <p:nvPr/>
          </p:nvSpPr>
          <p:spPr bwMode="auto">
            <a:xfrm>
              <a:off x="13048" y="4089"/>
              <a:ext cx="191" cy="181"/>
            </a:xfrm>
            <a:custGeom>
              <a:avLst/>
              <a:gdLst>
                <a:gd name="T0" fmla="*/ 85 w 191"/>
                <a:gd name="T1" fmla="*/ 0 h 181"/>
                <a:gd name="T2" fmla="*/ 117 w 191"/>
                <a:gd name="T3" fmla="*/ 0 h 181"/>
                <a:gd name="T4" fmla="*/ 191 w 191"/>
                <a:gd name="T5" fmla="*/ 181 h 181"/>
                <a:gd name="T6" fmla="*/ 149 w 191"/>
                <a:gd name="T7" fmla="*/ 181 h 181"/>
                <a:gd name="T8" fmla="*/ 127 w 191"/>
                <a:gd name="T9" fmla="*/ 149 h 181"/>
                <a:gd name="T10" fmla="*/ 64 w 191"/>
                <a:gd name="T11" fmla="*/ 149 h 181"/>
                <a:gd name="T12" fmla="*/ 43 w 191"/>
                <a:gd name="T13" fmla="*/ 181 h 181"/>
                <a:gd name="T14" fmla="*/ 0 w 191"/>
                <a:gd name="T15" fmla="*/ 181 h 181"/>
                <a:gd name="T16" fmla="*/ 85 w 191"/>
                <a:gd name="T17" fmla="*/ 0 h 181"/>
                <a:gd name="T18" fmla="*/ 96 w 191"/>
                <a:gd name="T19" fmla="*/ 53 h 181"/>
                <a:gd name="T20" fmla="*/ 74 w 191"/>
                <a:gd name="T21" fmla="*/ 107 h 181"/>
                <a:gd name="T22" fmla="*/ 117 w 191"/>
                <a:gd name="T23" fmla="*/ 107 h 181"/>
                <a:gd name="T24" fmla="*/ 96 w 191"/>
                <a:gd name="T25" fmla="*/ 5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81">
                  <a:moveTo>
                    <a:pt x="85" y="0"/>
                  </a:moveTo>
                  <a:lnTo>
                    <a:pt x="117" y="0"/>
                  </a:lnTo>
                  <a:lnTo>
                    <a:pt x="191" y="181"/>
                  </a:lnTo>
                  <a:lnTo>
                    <a:pt x="149" y="181"/>
                  </a:lnTo>
                  <a:lnTo>
                    <a:pt x="127" y="149"/>
                  </a:lnTo>
                  <a:lnTo>
                    <a:pt x="64" y="149"/>
                  </a:lnTo>
                  <a:lnTo>
                    <a:pt x="43" y="181"/>
                  </a:lnTo>
                  <a:lnTo>
                    <a:pt x="0" y="181"/>
                  </a:lnTo>
                  <a:lnTo>
                    <a:pt x="85" y="0"/>
                  </a:lnTo>
                  <a:close/>
                  <a:moveTo>
                    <a:pt x="96" y="53"/>
                  </a:moveTo>
                  <a:lnTo>
                    <a:pt x="74" y="107"/>
                  </a:lnTo>
                  <a:lnTo>
                    <a:pt x="117" y="107"/>
                  </a:lnTo>
                  <a:lnTo>
                    <a:pt x="96"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1" name="Freeform 49">
              <a:extLst>
                <a:ext uri="{FF2B5EF4-FFF2-40B4-BE49-F238E27FC236}">
                  <a16:creationId xmlns:a16="http://schemas.microsoft.com/office/drawing/2014/main" id="{782D7DD2-98EA-44FE-B802-5278E1005E70}"/>
                </a:ext>
              </a:extLst>
            </p:cNvPr>
            <p:cNvSpPr>
              <a:spLocks/>
            </p:cNvSpPr>
            <p:nvPr/>
          </p:nvSpPr>
          <p:spPr bwMode="auto">
            <a:xfrm>
              <a:off x="13271" y="4089"/>
              <a:ext cx="159" cy="181"/>
            </a:xfrm>
            <a:custGeom>
              <a:avLst/>
              <a:gdLst>
                <a:gd name="T0" fmla="*/ 0 w 159"/>
                <a:gd name="T1" fmla="*/ 0 h 181"/>
                <a:gd name="T2" fmla="*/ 42 w 159"/>
                <a:gd name="T3" fmla="*/ 0 h 181"/>
                <a:gd name="T4" fmla="*/ 127 w 159"/>
                <a:gd name="T5" fmla="*/ 128 h 181"/>
                <a:gd name="T6" fmla="*/ 127 w 159"/>
                <a:gd name="T7" fmla="*/ 128 h 181"/>
                <a:gd name="T8" fmla="*/ 127 w 159"/>
                <a:gd name="T9" fmla="*/ 0 h 181"/>
                <a:gd name="T10" fmla="*/ 159 w 159"/>
                <a:gd name="T11" fmla="*/ 0 h 181"/>
                <a:gd name="T12" fmla="*/ 159 w 159"/>
                <a:gd name="T13" fmla="*/ 181 h 181"/>
                <a:gd name="T14" fmla="*/ 106 w 159"/>
                <a:gd name="T15" fmla="*/ 181 h 181"/>
                <a:gd name="T16" fmla="*/ 32 w 159"/>
                <a:gd name="T17" fmla="*/ 53 h 181"/>
                <a:gd name="T18" fmla="*/ 32 w 159"/>
                <a:gd name="T19" fmla="*/ 53 h 181"/>
                <a:gd name="T20" fmla="*/ 32 w 159"/>
                <a:gd name="T21" fmla="*/ 181 h 181"/>
                <a:gd name="T22" fmla="*/ 0 w 159"/>
                <a:gd name="T23" fmla="*/ 181 h 181"/>
                <a:gd name="T24" fmla="*/ 0 w 159"/>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81">
                  <a:moveTo>
                    <a:pt x="0" y="0"/>
                  </a:moveTo>
                  <a:lnTo>
                    <a:pt x="42" y="0"/>
                  </a:lnTo>
                  <a:lnTo>
                    <a:pt x="127" y="128"/>
                  </a:lnTo>
                  <a:lnTo>
                    <a:pt x="127" y="128"/>
                  </a:lnTo>
                  <a:lnTo>
                    <a:pt x="127" y="0"/>
                  </a:lnTo>
                  <a:lnTo>
                    <a:pt x="159" y="0"/>
                  </a:lnTo>
                  <a:lnTo>
                    <a:pt x="159" y="181"/>
                  </a:lnTo>
                  <a:lnTo>
                    <a:pt x="106" y="181"/>
                  </a:lnTo>
                  <a:lnTo>
                    <a:pt x="32" y="53"/>
                  </a:lnTo>
                  <a:lnTo>
                    <a:pt x="32" y="53"/>
                  </a:lnTo>
                  <a:lnTo>
                    <a:pt x="32"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2" name="Freeform 50">
              <a:extLst>
                <a:ext uri="{FF2B5EF4-FFF2-40B4-BE49-F238E27FC236}">
                  <a16:creationId xmlns:a16="http://schemas.microsoft.com/office/drawing/2014/main" id="{015D2CE1-5FD4-407C-B301-F2806A4FD1DC}"/>
                </a:ext>
              </a:extLst>
            </p:cNvPr>
            <p:cNvSpPr>
              <a:spLocks/>
            </p:cNvSpPr>
            <p:nvPr/>
          </p:nvSpPr>
          <p:spPr bwMode="auto">
            <a:xfrm>
              <a:off x="13462" y="4089"/>
              <a:ext cx="138" cy="181"/>
            </a:xfrm>
            <a:custGeom>
              <a:avLst/>
              <a:gdLst>
                <a:gd name="T0" fmla="*/ 53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53 w 138"/>
                <a:gd name="T15" fmla="*/ 181 h 181"/>
                <a:gd name="T16" fmla="*/ 53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53" y="42"/>
                  </a:moveTo>
                  <a:lnTo>
                    <a:pt x="0" y="42"/>
                  </a:lnTo>
                  <a:lnTo>
                    <a:pt x="0" y="0"/>
                  </a:lnTo>
                  <a:lnTo>
                    <a:pt x="138" y="0"/>
                  </a:lnTo>
                  <a:lnTo>
                    <a:pt x="138" y="42"/>
                  </a:lnTo>
                  <a:lnTo>
                    <a:pt x="85" y="42"/>
                  </a:lnTo>
                  <a:lnTo>
                    <a:pt x="85" y="181"/>
                  </a:lnTo>
                  <a:lnTo>
                    <a:pt x="53" y="181"/>
                  </a:ln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3" name="Freeform 51">
              <a:extLst>
                <a:ext uri="{FF2B5EF4-FFF2-40B4-BE49-F238E27FC236}">
                  <a16:creationId xmlns:a16="http://schemas.microsoft.com/office/drawing/2014/main" id="{E4FE106C-5540-401B-A19B-FADE7307FB0D}"/>
                </a:ext>
              </a:extLst>
            </p:cNvPr>
            <p:cNvSpPr>
              <a:spLocks/>
            </p:cNvSpPr>
            <p:nvPr/>
          </p:nvSpPr>
          <p:spPr bwMode="auto">
            <a:xfrm>
              <a:off x="13621" y="4089"/>
              <a:ext cx="127" cy="192"/>
            </a:xfrm>
            <a:custGeom>
              <a:avLst/>
              <a:gdLst>
                <a:gd name="T0" fmla="*/ 9 w 12"/>
                <a:gd name="T1" fmla="*/ 5 h 18"/>
                <a:gd name="T2" fmla="*/ 7 w 12"/>
                <a:gd name="T3" fmla="*/ 3 h 18"/>
                <a:gd name="T4" fmla="*/ 4 w 12"/>
                <a:gd name="T5" fmla="*/ 5 h 18"/>
                <a:gd name="T6" fmla="*/ 12 w 12"/>
                <a:gd name="T7" fmla="*/ 12 h 18"/>
                <a:gd name="T8" fmla="*/ 5 w 12"/>
                <a:gd name="T9" fmla="*/ 18 h 18"/>
                <a:gd name="T10" fmla="*/ 0 w 12"/>
                <a:gd name="T11" fmla="*/ 15 h 18"/>
                <a:gd name="T12" fmla="*/ 3 w 12"/>
                <a:gd name="T13" fmla="*/ 13 h 18"/>
                <a:gd name="T14" fmla="*/ 6 w 12"/>
                <a:gd name="T15" fmla="*/ 14 h 18"/>
                <a:gd name="T16" fmla="*/ 8 w 12"/>
                <a:gd name="T17" fmla="*/ 12 h 18"/>
                <a:gd name="T18" fmla="*/ 0 w 12"/>
                <a:gd name="T19" fmla="*/ 5 h 18"/>
                <a:gd name="T20" fmla="*/ 7 w 12"/>
                <a:gd name="T21" fmla="*/ 0 h 18"/>
                <a:gd name="T22" fmla="*/ 12 w 12"/>
                <a:gd name="T23" fmla="*/ 2 h 18"/>
                <a:gd name="T24" fmla="*/ 9 w 12"/>
                <a:gd name="T2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9" y="5"/>
                  </a:moveTo>
                  <a:cubicBezTo>
                    <a:pt x="9" y="4"/>
                    <a:pt x="8" y="3"/>
                    <a:pt x="7" y="3"/>
                  </a:cubicBezTo>
                  <a:cubicBezTo>
                    <a:pt x="6" y="3"/>
                    <a:pt x="4" y="4"/>
                    <a:pt x="4" y="5"/>
                  </a:cubicBezTo>
                  <a:cubicBezTo>
                    <a:pt x="4" y="8"/>
                    <a:pt x="12" y="6"/>
                    <a:pt x="12" y="12"/>
                  </a:cubicBezTo>
                  <a:cubicBezTo>
                    <a:pt x="12" y="16"/>
                    <a:pt x="9" y="18"/>
                    <a:pt x="5" y="18"/>
                  </a:cubicBezTo>
                  <a:cubicBezTo>
                    <a:pt x="3" y="18"/>
                    <a:pt x="1" y="17"/>
                    <a:pt x="0" y="15"/>
                  </a:cubicBezTo>
                  <a:cubicBezTo>
                    <a:pt x="3" y="13"/>
                    <a:pt x="3" y="13"/>
                    <a:pt x="3" y="13"/>
                  </a:cubicBezTo>
                  <a:cubicBezTo>
                    <a:pt x="3" y="14"/>
                    <a:pt x="4" y="14"/>
                    <a:pt x="6" y="14"/>
                  </a:cubicBezTo>
                  <a:cubicBezTo>
                    <a:pt x="7" y="14"/>
                    <a:pt x="8" y="14"/>
                    <a:pt x="8" y="12"/>
                  </a:cubicBezTo>
                  <a:cubicBezTo>
                    <a:pt x="8" y="9"/>
                    <a:pt x="0" y="11"/>
                    <a:pt x="0" y="5"/>
                  </a:cubicBezTo>
                  <a:cubicBezTo>
                    <a:pt x="0" y="2"/>
                    <a:pt x="4" y="0"/>
                    <a:pt x="7" y="0"/>
                  </a:cubicBezTo>
                  <a:cubicBezTo>
                    <a:pt x="9" y="0"/>
                    <a:pt x="10" y="1"/>
                    <a:pt x="12" y="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4" name="Freeform 52">
              <a:extLst>
                <a:ext uri="{FF2B5EF4-FFF2-40B4-BE49-F238E27FC236}">
                  <a16:creationId xmlns:a16="http://schemas.microsoft.com/office/drawing/2014/main" id="{C458B5BA-0FD9-4975-81E0-655ABF665A33}"/>
                </a:ext>
              </a:extLst>
            </p:cNvPr>
            <p:cNvSpPr>
              <a:spLocks/>
            </p:cNvSpPr>
            <p:nvPr/>
          </p:nvSpPr>
          <p:spPr bwMode="auto">
            <a:xfrm>
              <a:off x="9303" y="3266"/>
              <a:ext cx="435" cy="652"/>
            </a:xfrm>
            <a:custGeom>
              <a:avLst/>
              <a:gdLst>
                <a:gd name="T0" fmla="*/ 5 w 41"/>
                <a:gd name="T1" fmla="*/ 46 h 61"/>
                <a:gd name="T2" fmla="*/ 20 w 41"/>
                <a:gd name="T3" fmla="*/ 52 h 61"/>
                <a:gd name="T4" fmla="*/ 30 w 41"/>
                <a:gd name="T5" fmla="*/ 44 h 61"/>
                <a:gd name="T6" fmla="*/ 19 w 41"/>
                <a:gd name="T7" fmla="*/ 33 h 61"/>
                <a:gd name="T8" fmla="*/ 4 w 41"/>
                <a:gd name="T9" fmla="*/ 15 h 61"/>
                <a:gd name="T10" fmla="*/ 23 w 41"/>
                <a:gd name="T11" fmla="*/ 0 h 61"/>
                <a:gd name="T12" fmla="*/ 39 w 41"/>
                <a:gd name="T13" fmla="*/ 6 h 61"/>
                <a:gd name="T14" fmla="*/ 34 w 41"/>
                <a:gd name="T15" fmla="*/ 14 h 61"/>
                <a:gd name="T16" fmla="*/ 23 w 41"/>
                <a:gd name="T17" fmla="*/ 8 h 61"/>
                <a:gd name="T18" fmla="*/ 14 w 41"/>
                <a:gd name="T19" fmla="*/ 15 h 61"/>
                <a:gd name="T20" fmla="*/ 41 w 41"/>
                <a:gd name="T21" fmla="*/ 44 h 61"/>
                <a:gd name="T22" fmla="*/ 20 w 41"/>
                <a:gd name="T23" fmla="*/ 61 h 61"/>
                <a:gd name="T24" fmla="*/ 0 w 41"/>
                <a:gd name="T25" fmla="*/ 53 h 61"/>
                <a:gd name="T26" fmla="*/ 5 w 41"/>
                <a:gd name="T27"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1">
                  <a:moveTo>
                    <a:pt x="5" y="46"/>
                  </a:moveTo>
                  <a:cubicBezTo>
                    <a:pt x="8" y="49"/>
                    <a:pt x="14" y="52"/>
                    <a:pt x="20" y="52"/>
                  </a:cubicBezTo>
                  <a:cubicBezTo>
                    <a:pt x="27" y="52"/>
                    <a:pt x="30" y="49"/>
                    <a:pt x="30" y="44"/>
                  </a:cubicBezTo>
                  <a:cubicBezTo>
                    <a:pt x="30" y="38"/>
                    <a:pt x="25" y="36"/>
                    <a:pt x="19" y="33"/>
                  </a:cubicBezTo>
                  <a:cubicBezTo>
                    <a:pt x="11" y="29"/>
                    <a:pt x="4" y="25"/>
                    <a:pt x="4" y="15"/>
                  </a:cubicBezTo>
                  <a:cubicBezTo>
                    <a:pt x="4" y="5"/>
                    <a:pt x="13" y="0"/>
                    <a:pt x="23" y="0"/>
                  </a:cubicBezTo>
                  <a:cubicBezTo>
                    <a:pt x="32" y="0"/>
                    <a:pt x="38" y="5"/>
                    <a:pt x="39" y="6"/>
                  </a:cubicBezTo>
                  <a:cubicBezTo>
                    <a:pt x="34" y="14"/>
                    <a:pt x="34" y="14"/>
                    <a:pt x="34" y="14"/>
                  </a:cubicBezTo>
                  <a:cubicBezTo>
                    <a:pt x="31" y="11"/>
                    <a:pt x="27" y="8"/>
                    <a:pt x="23" y="8"/>
                  </a:cubicBezTo>
                  <a:cubicBezTo>
                    <a:pt x="19" y="8"/>
                    <a:pt x="14" y="10"/>
                    <a:pt x="14" y="15"/>
                  </a:cubicBezTo>
                  <a:cubicBezTo>
                    <a:pt x="14" y="26"/>
                    <a:pt x="41" y="23"/>
                    <a:pt x="41" y="44"/>
                  </a:cubicBezTo>
                  <a:cubicBezTo>
                    <a:pt x="41" y="53"/>
                    <a:pt x="33" y="61"/>
                    <a:pt x="20" y="61"/>
                  </a:cubicBezTo>
                  <a:cubicBezTo>
                    <a:pt x="11" y="61"/>
                    <a:pt x="3" y="56"/>
                    <a:pt x="0" y="53"/>
                  </a:cubicBezTo>
                  <a:lnTo>
                    <a:pt x="5"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5" name="Freeform 53">
              <a:extLst>
                <a:ext uri="{FF2B5EF4-FFF2-40B4-BE49-F238E27FC236}">
                  <a16:creationId xmlns:a16="http://schemas.microsoft.com/office/drawing/2014/main" id="{2BA40764-3AA3-4FF6-BE29-642602F159B2}"/>
                </a:ext>
              </a:extLst>
            </p:cNvPr>
            <p:cNvSpPr>
              <a:spLocks/>
            </p:cNvSpPr>
            <p:nvPr/>
          </p:nvSpPr>
          <p:spPr bwMode="auto">
            <a:xfrm>
              <a:off x="9791" y="3276"/>
              <a:ext cx="467" cy="631"/>
            </a:xfrm>
            <a:custGeom>
              <a:avLst/>
              <a:gdLst>
                <a:gd name="T0" fmla="*/ 180 w 467"/>
                <a:gd name="T1" fmla="*/ 631 h 631"/>
                <a:gd name="T2" fmla="*/ 180 w 467"/>
                <a:gd name="T3" fmla="*/ 97 h 631"/>
                <a:gd name="T4" fmla="*/ 0 w 467"/>
                <a:gd name="T5" fmla="*/ 97 h 631"/>
                <a:gd name="T6" fmla="*/ 0 w 467"/>
                <a:gd name="T7" fmla="*/ 0 h 631"/>
                <a:gd name="T8" fmla="*/ 467 w 467"/>
                <a:gd name="T9" fmla="*/ 0 h 631"/>
                <a:gd name="T10" fmla="*/ 467 w 467"/>
                <a:gd name="T11" fmla="*/ 97 h 631"/>
                <a:gd name="T12" fmla="*/ 287 w 467"/>
                <a:gd name="T13" fmla="*/ 97 h 631"/>
                <a:gd name="T14" fmla="*/ 287 w 467"/>
                <a:gd name="T15" fmla="*/ 631 h 631"/>
                <a:gd name="T16" fmla="*/ 180 w 467"/>
                <a:gd name="T17"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631">
                  <a:moveTo>
                    <a:pt x="180" y="631"/>
                  </a:moveTo>
                  <a:lnTo>
                    <a:pt x="180" y="97"/>
                  </a:lnTo>
                  <a:lnTo>
                    <a:pt x="0" y="97"/>
                  </a:lnTo>
                  <a:lnTo>
                    <a:pt x="0" y="0"/>
                  </a:lnTo>
                  <a:lnTo>
                    <a:pt x="467" y="0"/>
                  </a:lnTo>
                  <a:lnTo>
                    <a:pt x="467" y="97"/>
                  </a:lnTo>
                  <a:lnTo>
                    <a:pt x="287" y="97"/>
                  </a:lnTo>
                  <a:lnTo>
                    <a:pt x="287" y="631"/>
                  </a:lnTo>
                  <a:lnTo>
                    <a:pt x="18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6" name="Freeform 54">
              <a:extLst>
                <a:ext uri="{FF2B5EF4-FFF2-40B4-BE49-F238E27FC236}">
                  <a16:creationId xmlns:a16="http://schemas.microsoft.com/office/drawing/2014/main" id="{0C9FD340-74FA-49B2-940E-073F4DBA6AEC}"/>
                </a:ext>
              </a:extLst>
            </p:cNvPr>
            <p:cNvSpPr>
              <a:spLocks noEditPoints="1"/>
            </p:cNvSpPr>
            <p:nvPr/>
          </p:nvSpPr>
          <p:spPr bwMode="auto">
            <a:xfrm>
              <a:off x="10215" y="3244"/>
              <a:ext cx="637" cy="663"/>
            </a:xfrm>
            <a:custGeom>
              <a:avLst/>
              <a:gdLst>
                <a:gd name="T0" fmla="*/ 30 w 60"/>
                <a:gd name="T1" fmla="*/ 0 h 62"/>
                <a:gd name="T2" fmla="*/ 60 w 60"/>
                <a:gd name="T3" fmla="*/ 62 h 62"/>
                <a:gd name="T4" fmla="*/ 49 w 60"/>
                <a:gd name="T5" fmla="*/ 62 h 62"/>
                <a:gd name="T6" fmla="*/ 44 w 60"/>
                <a:gd name="T7" fmla="*/ 51 h 62"/>
                <a:gd name="T8" fmla="*/ 16 w 60"/>
                <a:gd name="T9" fmla="*/ 51 h 62"/>
                <a:gd name="T10" fmla="*/ 11 w 60"/>
                <a:gd name="T11" fmla="*/ 62 h 62"/>
                <a:gd name="T12" fmla="*/ 0 w 60"/>
                <a:gd name="T13" fmla="*/ 62 h 62"/>
                <a:gd name="T14" fmla="*/ 30 w 60"/>
                <a:gd name="T15" fmla="*/ 0 h 62"/>
                <a:gd name="T16" fmla="*/ 31 w 60"/>
                <a:gd name="T17" fmla="*/ 23 h 62"/>
                <a:gd name="T18" fmla="*/ 30 w 60"/>
                <a:gd name="T19" fmla="*/ 20 h 62"/>
                <a:gd name="T20" fmla="*/ 29 w 60"/>
                <a:gd name="T21" fmla="*/ 23 h 62"/>
                <a:gd name="T22" fmla="*/ 21 w 60"/>
                <a:gd name="T23" fmla="*/ 41 h 62"/>
                <a:gd name="T24" fmla="*/ 40 w 60"/>
                <a:gd name="T25" fmla="*/ 41 h 62"/>
                <a:gd name="T26" fmla="*/ 31 w 60"/>
                <a:gd name="T27"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2">
                  <a:moveTo>
                    <a:pt x="30" y="0"/>
                  </a:moveTo>
                  <a:cubicBezTo>
                    <a:pt x="60" y="62"/>
                    <a:pt x="60" y="62"/>
                    <a:pt x="60" y="62"/>
                  </a:cubicBezTo>
                  <a:cubicBezTo>
                    <a:pt x="49" y="62"/>
                    <a:pt x="49" y="62"/>
                    <a:pt x="49" y="62"/>
                  </a:cubicBezTo>
                  <a:cubicBezTo>
                    <a:pt x="44" y="51"/>
                    <a:pt x="44" y="51"/>
                    <a:pt x="44" y="51"/>
                  </a:cubicBezTo>
                  <a:cubicBezTo>
                    <a:pt x="16" y="51"/>
                    <a:pt x="16" y="51"/>
                    <a:pt x="16" y="51"/>
                  </a:cubicBezTo>
                  <a:cubicBezTo>
                    <a:pt x="11" y="62"/>
                    <a:pt x="11" y="62"/>
                    <a:pt x="11" y="62"/>
                  </a:cubicBezTo>
                  <a:cubicBezTo>
                    <a:pt x="0" y="62"/>
                    <a:pt x="0" y="62"/>
                    <a:pt x="0" y="62"/>
                  </a:cubicBezTo>
                  <a:cubicBezTo>
                    <a:pt x="30" y="0"/>
                    <a:pt x="30" y="0"/>
                    <a:pt x="30" y="0"/>
                  </a:cubicBezTo>
                  <a:moveTo>
                    <a:pt x="31" y="23"/>
                  </a:moveTo>
                  <a:cubicBezTo>
                    <a:pt x="31" y="22"/>
                    <a:pt x="30" y="21"/>
                    <a:pt x="30" y="20"/>
                  </a:cubicBezTo>
                  <a:cubicBezTo>
                    <a:pt x="30" y="21"/>
                    <a:pt x="29" y="22"/>
                    <a:pt x="29" y="23"/>
                  </a:cubicBezTo>
                  <a:cubicBezTo>
                    <a:pt x="21" y="41"/>
                    <a:pt x="21" y="41"/>
                    <a:pt x="21" y="41"/>
                  </a:cubicBezTo>
                  <a:cubicBezTo>
                    <a:pt x="40" y="41"/>
                    <a:pt x="40" y="41"/>
                    <a:pt x="40" y="41"/>
                  </a:cubicBezTo>
                  <a:lnTo>
                    <a:pt x="3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7" name="Freeform 55">
              <a:extLst>
                <a:ext uri="{FF2B5EF4-FFF2-40B4-BE49-F238E27FC236}">
                  <a16:creationId xmlns:a16="http://schemas.microsoft.com/office/drawing/2014/main" id="{65046CF9-4F88-4A58-AC37-34194898EA12}"/>
                </a:ext>
              </a:extLst>
            </p:cNvPr>
            <p:cNvSpPr>
              <a:spLocks/>
            </p:cNvSpPr>
            <p:nvPr/>
          </p:nvSpPr>
          <p:spPr bwMode="auto">
            <a:xfrm>
              <a:off x="10894" y="3276"/>
              <a:ext cx="510" cy="642"/>
            </a:xfrm>
            <a:custGeom>
              <a:avLst/>
              <a:gdLst>
                <a:gd name="T0" fmla="*/ 38 w 48"/>
                <a:gd name="T1" fmla="*/ 0 h 60"/>
                <a:gd name="T2" fmla="*/ 48 w 48"/>
                <a:gd name="T3" fmla="*/ 0 h 60"/>
                <a:gd name="T4" fmla="*/ 48 w 48"/>
                <a:gd name="T5" fmla="*/ 52 h 60"/>
                <a:gd name="T6" fmla="*/ 24 w 48"/>
                <a:gd name="T7" fmla="*/ 60 h 60"/>
                <a:gd name="T8" fmla="*/ 0 w 48"/>
                <a:gd name="T9" fmla="*/ 37 h 60"/>
                <a:gd name="T10" fmla="*/ 0 w 48"/>
                <a:gd name="T11" fmla="*/ 0 h 60"/>
                <a:gd name="T12" fmla="*/ 10 w 48"/>
                <a:gd name="T13" fmla="*/ 0 h 60"/>
                <a:gd name="T14" fmla="*/ 10 w 48"/>
                <a:gd name="T15" fmla="*/ 32 h 60"/>
                <a:gd name="T16" fmla="*/ 26 w 48"/>
                <a:gd name="T17" fmla="*/ 52 h 60"/>
                <a:gd name="T18" fmla="*/ 38 w 48"/>
                <a:gd name="T19" fmla="*/ 48 h 60"/>
                <a:gd name="T20" fmla="*/ 38 w 48"/>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0">
                  <a:moveTo>
                    <a:pt x="38" y="0"/>
                  </a:moveTo>
                  <a:cubicBezTo>
                    <a:pt x="48" y="0"/>
                    <a:pt x="48" y="0"/>
                    <a:pt x="48" y="0"/>
                  </a:cubicBezTo>
                  <a:cubicBezTo>
                    <a:pt x="48" y="52"/>
                    <a:pt x="48" y="52"/>
                    <a:pt x="48" y="52"/>
                  </a:cubicBezTo>
                  <a:cubicBezTo>
                    <a:pt x="43" y="57"/>
                    <a:pt x="36" y="60"/>
                    <a:pt x="24" y="60"/>
                  </a:cubicBezTo>
                  <a:cubicBezTo>
                    <a:pt x="9" y="60"/>
                    <a:pt x="0" y="53"/>
                    <a:pt x="0" y="37"/>
                  </a:cubicBezTo>
                  <a:cubicBezTo>
                    <a:pt x="0" y="0"/>
                    <a:pt x="0" y="0"/>
                    <a:pt x="0" y="0"/>
                  </a:cubicBezTo>
                  <a:cubicBezTo>
                    <a:pt x="10" y="0"/>
                    <a:pt x="10" y="0"/>
                    <a:pt x="10" y="0"/>
                  </a:cubicBezTo>
                  <a:cubicBezTo>
                    <a:pt x="10" y="32"/>
                    <a:pt x="10" y="32"/>
                    <a:pt x="10" y="32"/>
                  </a:cubicBezTo>
                  <a:cubicBezTo>
                    <a:pt x="10" y="47"/>
                    <a:pt x="13" y="52"/>
                    <a:pt x="26" y="52"/>
                  </a:cubicBezTo>
                  <a:cubicBezTo>
                    <a:pt x="30" y="52"/>
                    <a:pt x="35" y="50"/>
                    <a:pt x="38" y="48"/>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8" name="Freeform 56">
              <a:extLst>
                <a:ext uri="{FF2B5EF4-FFF2-40B4-BE49-F238E27FC236}">
                  <a16:creationId xmlns:a16="http://schemas.microsoft.com/office/drawing/2014/main" id="{2F988F5A-992A-40D4-BF35-77888C2D926B}"/>
                </a:ext>
              </a:extLst>
            </p:cNvPr>
            <p:cNvSpPr>
              <a:spLocks/>
            </p:cNvSpPr>
            <p:nvPr/>
          </p:nvSpPr>
          <p:spPr bwMode="auto">
            <a:xfrm>
              <a:off x="11542" y="3276"/>
              <a:ext cx="360" cy="631"/>
            </a:xfrm>
            <a:custGeom>
              <a:avLst/>
              <a:gdLst>
                <a:gd name="T0" fmla="*/ 0 w 360"/>
                <a:gd name="T1" fmla="*/ 631 h 631"/>
                <a:gd name="T2" fmla="*/ 0 w 360"/>
                <a:gd name="T3" fmla="*/ 0 h 631"/>
                <a:gd name="T4" fmla="*/ 360 w 360"/>
                <a:gd name="T5" fmla="*/ 0 h 631"/>
                <a:gd name="T6" fmla="*/ 360 w 360"/>
                <a:gd name="T7" fmla="*/ 97 h 631"/>
                <a:gd name="T8" fmla="*/ 106 w 360"/>
                <a:gd name="T9" fmla="*/ 97 h 631"/>
                <a:gd name="T10" fmla="*/ 106 w 360"/>
                <a:gd name="T11" fmla="*/ 246 h 631"/>
                <a:gd name="T12" fmla="*/ 307 w 360"/>
                <a:gd name="T13" fmla="*/ 246 h 631"/>
                <a:gd name="T14" fmla="*/ 307 w 360"/>
                <a:gd name="T15" fmla="*/ 353 h 631"/>
                <a:gd name="T16" fmla="*/ 106 w 360"/>
                <a:gd name="T17" fmla="*/ 353 h 631"/>
                <a:gd name="T18" fmla="*/ 106 w 360"/>
                <a:gd name="T19" fmla="*/ 631 h 631"/>
                <a:gd name="T20" fmla="*/ 0 w 360"/>
                <a:gd name="T2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631">
                  <a:moveTo>
                    <a:pt x="0" y="631"/>
                  </a:moveTo>
                  <a:lnTo>
                    <a:pt x="0" y="0"/>
                  </a:lnTo>
                  <a:lnTo>
                    <a:pt x="360" y="0"/>
                  </a:lnTo>
                  <a:lnTo>
                    <a:pt x="360" y="97"/>
                  </a:lnTo>
                  <a:lnTo>
                    <a:pt x="106" y="97"/>
                  </a:lnTo>
                  <a:lnTo>
                    <a:pt x="106" y="246"/>
                  </a:lnTo>
                  <a:lnTo>
                    <a:pt x="307" y="246"/>
                  </a:lnTo>
                  <a:lnTo>
                    <a:pt x="307" y="353"/>
                  </a:lnTo>
                  <a:lnTo>
                    <a:pt x="106" y="353"/>
                  </a:lnTo>
                  <a:lnTo>
                    <a:pt x="106"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19" name="Freeform 57">
              <a:extLst>
                <a:ext uri="{FF2B5EF4-FFF2-40B4-BE49-F238E27FC236}">
                  <a16:creationId xmlns:a16="http://schemas.microsoft.com/office/drawing/2014/main" id="{A6E233BF-5583-40EB-B39D-1188F4C7CE86}"/>
                </a:ext>
              </a:extLst>
            </p:cNvPr>
            <p:cNvSpPr>
              <a:spLocks/>
            </p:cNvSpPr>
            <p:nvPr/>
          </p:nvSpPr>
          <p:spPr bwMode="auto">
            <a:xfrm>
              <a:off x="11987" y="3276"/>
              <a:ext cx="361" cy="631"/>
            </a:xfrm>
            <a:custGeom>
              <a:avLst/>
              <a:gdLst>
                <a:gd name="T0" fmla="*/ 0 w 361"/>
                <a:gd name="T1" fmla="*/ 631 h 631"/>
                <a:gd name="T2" fmla="*/ 0 w 361"/>
                <a:gd name="T3" fmla="*/ 0 h 631"/>
                <a:gd name="T4" fmla="*/ 361 w 361"/>
                <a:gd name="T5" fmla="*/ 0 h 631"/>
                <a:gd name="T6" fmla="*/ 361 w 361"/>
                <a:gd name="T7" fmla="*/ 97 h 631"/>
                <a:gd name="T8" fmla="*/ 106 w 361"/>
                <a:gd name="T9" fmla="*/ 97 h 631"/>
                <a:gd name="T10" fmla="*/ 106 w 361"/>
                <a:gd name="T11" fmla="*/ 246 h 631"/>
                <a:gd name="T12" fmla="*/ 308 w 361"/>
                <a:gd name="T13" fmla="*/ 246 h 631"/>
                <a:gd name="T14" fmla="*/ 308 w 361"/>
                <a:gd name="T15" fmla="*/ 353 h 631"/>
                <a:gd name="T16" fmla="*/ 106 w 361"/>
                <a:gd name="T17" fmla="*/ 353 h 631"/>
                <a:gd name="T18" fmla="*/ 106 w 361"/>
                <a:gd name="T19" fmla="*/ 631 h 631"/>
                <a:gd name="T20" fmla="*/ 0 w 361"/>
                <a:gd name="T2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631">
                  <a:moveTo>
                    <a:pt x="0" y="631"/>
                  </a:moveTo>
                  <a:lnTo>
                    <a:pt x="0" y="0"/>
                  </a:lnTo>
                  <a:lnTo>
                    <a:pt x="361" y="0"/>
                  </a:lnTo>
                  <a:lnTo>
                    <a:pt x="361" y="97"/>
                  </a:lnTo>
                  <a:lnTo>
                    <a:pt x="106" y="97"/>
                  </a:lnTo>
                  <a:lnTo>
                    <a:pt x="106" y="246"/>
                  </a:lnTo>
                  <a:lnTo>
                    <a:pt x="308" y="246"/>
                  </a:lnTo>
                  <a:lnTo>
                    <a:pt x="308" y="353"/>
                  </a:lnTo>
                  <a:lnTo>
                    <a:pt x="106" y="353"/>
                  </a:lnTo>
                  <a:lnTo>
                    <a:pt x="106"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0" name="Freeform 58">
              <a:extLst>
                <a:ext uri="{FF2B5EF4-FFF2-40B4-BE49-F238E27FC236}">
                  <a16:creationId xmlns:a16="http://schemas.microsoft.com/office/drawing/2014/main" id="{7E640EF4-4720-46B6-9CAB-A973568B5FA0}"/>
                </a:ext>
              </a:extLst>
            </p:cNvPr>
            <p:cNvSpPr>
              <a:spLocks/>
            </p:cNvSpPr>
            <p:nvPr/>
          </p:nvSpPr>
          <p:spPr bwMode="auto">
            <a:xfrm>
              <a:off x="12443" y="3276"/>
              <a:ext cx="382" cy="631"/>
            </a:xfrm>
            <a:custGeom>
              <a:avLst/>
              <a:gdLst>
                <a:gd name="T0" fmla="*/ 0 w 382"/>
                <a:gd name="T1" fmla="*/ 631 h 631"/>
                <a:gd name="T2" fmla="*/ 0 w 382"/>
                <a:gd name="T3" fmla="*/ 0 h 631"/>
                <a:gd name="T4" fmla="*/ 361 w 382"/>
                <a:gd name="T5" fmla="*/ 0 h 631"/>
                <a:gd name="T6" fmla="*/ 361 w 382"/>
                <a:gd name="T7" fmla="*/ 97 h 631"/>
                <a:gd name="T8" fmla="*/ 107 w 382"/>
                <a:gd name="T9" fmla="*/ 97 h 631"/>
                <a:gd name="T10" fmla="*/ 107 w 382"/>
                <a:gd name="T11" fmla="*/ 246 h 631"/>
                <a:gd name="T12" fmla="*/ 308 w 382"/>
                <a:gd name="T13" fmla="*/ 246 h 631"/>
                <a:gd name="T14" fmla="*/ 308 w 382"/>
                <a:gd name="T15" fmla="*/ 342 h 631"/>
                <a:gd name="T16" fmla="*/ 107 w 382"/>
                <a:gd name="T17" fmla="*/ 342 h 631"/>
                <a:gd name="T18" fmla="*/ 107 w 382"/>
                <a:gd name="T19" fmla="*/ 535 h 631"/>
                <a:gd name="T20" fmla="*/ 382 w 382"/>
                <a:gd name="T21" fmla="*/ 535 h 631"/>
                <a:gd name="T22" fmla="*/ 382 w 382"/>
                <a:gd name="T23" fmla="*/ 631 h 631"/>
                <a:gd name="T24" fmla="*/ 0 w 382"/>
                <a:gd name="T25"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631">
                  <a:moveTo>
                    <a:pt x="0" y="631"/>
                  </a:moveTo>
                  <a:lnTo>
                    <a:pt x="0" y="0"/>
                  </a:lnTo>
                  <a:lnTo>
                    <a:pt x="361" y="0"/>
                  </a:lnTo>
                  <a:lnTo>
                    <a:pt x="361" y="97"/>
                  </a:lnTo>
                  <a:lnTo>
                    <a:pt x="107" y="97"/>
                  </a:lnTo>
                  <a:lnTo>
                    <a:pt x="107" y="246"/>
                  </a:lnTo>
                  <a:lnTo>
                    <a:pt x="308" y="246"/>
                  </a:lnTo>
                  <a:lnTo>
                    <a:pt x="308" y="342"/>
                  </a:lnTo>
                  <a:lnTo>
                    <a:pt x="107" y="342"/>
                  </a:lnTo>
                  <a:lnTo>
                    <a:pt x="107" y="535"/>
                  </a:lnTo>
                  <a:lnTo>
                    <a:pt x="382" y="535"/>
                  </a:lnTo>
                  <a:lnTo>
                    <a:pt x="382"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sp>
          <p:nvSpPr>
            <p:cNvPr id="121" name="Freeform 59">
              <a:extLst>
                <a:ext uri="{FF2B5EF4-FFF2-40B4-BE49-F238E27FC236}">
                  <a16:creationId xmlns:a16="http://schemas.microsoft.com/office/drawing/2014/main" id="{D5989FB4-F157-4ADF-9E8C-AF57A770615C}"/>
                </a:ext>
              </a:extLst>
            </p:cNvPr>
            <p:cNvSpPr>
              <a:spLocks noEditPoints="1"/>
            </p:cNvSpPr>
            <p:nvPr/>
          </p:nvSpPr>
          <p:spPr bwMode="auto">
            <a:xfrm>
              <a:off x="12931" y="3276"/>
              <a:ext cx="488" cy="631"/>
            </a:xfrm>
            <a:custGeom>
              <a:avLst/>
              <a:gdLst>
                <a:gd name="T0" fmla="*/ 32 w 46"/>
                <a:gd name="T1" fmla="*/ 59 h 59"/>
                <a:gd name="T2" fmla="*/ 12 w 46"/>
                <a:gd name="T3" fmla="*/ 37 h 59"/>
                <a:gd name="T4" fmla="*/ 10 w 46"/>
                <a:gd name="T5" fmla="*/ 37 h 59"/>
                <a:gd name="T6" fmla="*/ 10 w 46"/>
                <a:gd name="T7" fmla="*/ 59 h 59"/>
                <a:gd name="T8" fmla="*/ 0 w 46"/>
                <a:gd name="T9" fmla="*/ 59 h 59"/>
                <a:gd name="T10" fmla="*/ 0 w 46"/>
                <a:gd name="T11" fmla="*/ 0 h 59"/>
                <a:gd name="T12" fmla="*/ 13 w 46"/>
                <a:gd name="T13" fmla="*/ 0 h 59"/>
                <a:gd name="T14" fmla="*/ 38 w 46"/>
                <a:gd name="T15" fmla="*/ 18 h 59"/>
                <a:gd name="T16" fmla="*/ 22 w 46"/>
                <a:gd name="T17" fmla="*/ 36 h 59"/>
                <a:gd name="T18" fmla="*/ 46 w 46"/>
                <a:gd name="T19" fmla="*/ 59 h 59"/>
                <a:gd name="T20" fmla="*/ 32 w 46"/>
                <a:gd name="T21" fmla="*/ 59 h 59"/>
                <a:gd name="T22" fmla="*/ 14 w 46"/>
                <a:gd name="T23" fmla="*/ 29 h 59"/>
                <a:gd name="T24" fmla="*/ 27 w 46"/>
                <a:gd name="T25" fmla="*/ 19 h 59"/>
                <a:gd name="T26" fmla="*/ 15 w 46"/>
                <a:gd name="T27" fmla="*/ 9 h 59"/>
                <a:gd name="T28" fmla="*/ 10 w 46"/>
                <a:gd name="T29" fmla="*/ 9 h 59"/>
                <a:gd name="T30" fmla="*/ 10 w 46"/>
                <a:gd name="T31" fmla="*/ 29 h 59"/>
                <a:gd name="T32" fmla="*/ 14 w 46"/>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32" y="59"/>
                  </a:moveTo>
                  <a:cubicBezTo>
                    <a:pt x="12" y="37"/>
                    <a:pt x="12" y="37"/>
                    <a:pt x="12" y="37"/>
                  </a:cubicBezTo>
                  <a:cubicBezTo>
                    <a:pt x="10" y="37"/>
                    <a:pt x="10" y="37"/>
                    <a:pt x="10" y="37"/>
                  </a:cubicBezTo>
                  <a:cubicBezTo>
                    <a:pt x="10" y="59"/>
                    <a:pt x="10" y="59"/>
                    <a:pt x="10" y="59"/>
                  </a:cubicBezTo>
                  <a:cubicBezTo>
                    <a:pt x="0" y="59"/>
                    <a:pt x="0" y="59"/>
                    <a:pt x="0" y="59"/>
                  </a:cubicBezTo>
                  <a:cubicBezTo>
                    <a:pt x="0" y="0"/>
                    <a:pt x="0" y="0"/>
                    <a:pt x="0" y="0"/>
                  </a:cubicBezTo>
                  <a:cubicBezTo>
                    <a:pt x="13" y="0"/>
                    <a:pt x="13" y="0"/>
                    <a:pt x="13" y="0"/>
                  </a:cubicBezTo>
                  <a:cubicBezTo>
                    <a:pt x="24" y="0"/>
                    <a:pt x="38" y="3"/>
                    <a:pt x="38" y="18"/>
                  </a:cubicBezTo>
                  <a:cubicBezTo>
                    <a:pt x="38" y="26"/>
                    <a:pt x="31" y="34"/>
                    <a:pt x="22" y="36"/>
                  </a:cubicBezTo>
                  <a:cubicBezTo>
                    <a:pt x="46" y="59"/>
                    <a:pt x="46" y="59"/>
                    <a:pt x="46" y="59"/>
                  </a:cubicBezTo>
                  <a:lnTo>
                    <a:pt x="32" y="59"/>
                  </a:lnTo>
                  <a:close/>
                  <a:moveTo>
                    <a:pt x="14" y="29"/>
                  </a:moveTo>
                  <a:cubicBezTo>
                    <a:pt x="23" y="29"/>
                    <a:pt x="27" y="24"/>
                    <a:pt x="27" y="19"/>
                  </a:cubicBezTo>
                  <a:cubicBezTo>
                    <a:pt x="27" y="12"/>
                    <a:pt x="23" y="9"/>
                    <a:pt x="15" y="9"/>
                  </a:cubicBezTo>
                  <a:cubicBezTo>
                    <a:pt x="10" y="9"/>
                    <a:pt x="10" y="9"/>
                    <a:pt x="10" y="9"/>
                  </a:cubicBezTo>
                  <a:cubicBezTo>
                    <a:pt x="10" y="29"/>
                    <a:pt x="10" y="29"/>
                    <a:pt x="10"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340" fontAlgn="auto">
                <a:spcBef>
                  <a:spcPts val="0"/>
                </a:spcBef>
                <a:spcAft>
                  <a:spcPts val="0"/>
                </a:spcAft>
              </a:pPr>
              <a:endParaRPr lang="en-GB" sz="3600" dirty="0">
                <a:solidFill>
                  <a:srgbClr val="FFFFFF"/>
                </a:solidFill>
                <a:latin typeface="Arial" panose="020B0604020202020204"/>
                <a:ea typeface="+mn-ea"/>
              </a:endParaRPr>
            </a:p>
          </p:txBody>
        </p:sp>
      </p:grpSp>
      <p:pic>
        <p:nvPicPr>
          <p:cNvPr id="122" name="Picture 121"/>
          <p:cNvPicPr>
            <a:picLocks noChangeAspect="1"/>
          </p:cNvPicPr>
          <p:nvPr userDrawn="1"/>
        </p:nvPicPr>
        <p:blipFill>
          <a:blip r:embed="rId85">
            <a:extLst>
              <a:ext uri="{28A0092B-C50C-407E-A947-70E740481C1C}">
                <a14:useLocalDpi xmlns:a14="http://schemas.microsoft.com/office/drawing/2010/main" val="0"/>
              </a:ext>
            </a:extLst>
          </a:blip>
          <a:stretch>
            <a:fillRect/>
          </a:stretch>
        </p:blipFill>
        <p:spPr>
          <a:xfrm>
            <a:off x="21113452" y="12661891"/>
            <a:ext cx="2616796" cy="711362"/>
          </a:xfrm>
          <a:prstGeom prst="rect">
            <a:avLst/>
          </a:prstGeom>
        </p:spPr>
      </p:pic>
    </p:spTree>
    <p:extLst>
      <p:ext uri="{BB962C8B-B14F-4D97-AF65-F5344CB8AC3E}">
        <p14:creationId xmlns:p14="http://schemas.microsoft.com/office/powerpoint/2010/main" val="292098269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 id="2147484133" r:id="rId18"/>
    <p:sldLayoutId id="2147484134" r:id="rId19"/>
    <p:sldLayoutId id="2147484135" r:id="rId20"/>
    <p:sldLayoutId id="2147484136" r:id="rId21"/>
    <p:sldLayoutId id="2147484137" r:id="rId22"/>
    <p:sldLayoutId id="2147484138" r:id="rId23"/>
    <p:sldLayoutId id="2147484139" r:id="rId24"/>
    <p:sldLayoutId id="2147484140" r:id="rId25"/>
    <p:sldLayoutId id="2147484141" r:id="rId26"/>
    <p:sldLayoutId id="2147484142" r:id="rId27"/>
    <p:sldLayoutId id="2147484143" r:id="rId28"/>
    <p:sldLayoutId id="2147484144" r:id="rId29"/>
    <p:sldLayoutId id="2147484145" r:id="rId30"/>
    <p:sldLayoutId id="2147484146" r:id="rId31"/>
    <p:sldLayoutId id="2147484147" r:id="rId32"/>
    <p:sldLayoutId id="2147484148" r:id="rId33"/>
    <p:sldLayoutId id="2147484149" r:id="rId34"/>
    <p:sldLayoutId id="2147484150" r:id="rId35"/>
    <p:sldLayoutId id="2147484151" r:id="rId36"/>
    <p:sldLayoutId id="2147484152" r:id="rId37"/>
    <p:sldLayoutId id="2147484153" r:id="rId38"/>
    <p:sldLayoutId id="2147484154" r:id="rId39"/>
    <p:sldLayoutId id="2147484155" r:id="rId40"/>
    <p:sldLayoutId id="2147484156" r:id="rId41"/>
    <p:sldLayoutId id="2147484157" r:id="rId42"/>
    <p:sldLayoutId id="2147484158" r:id="rId43"/>
    <p:sldLayoutId id="2147484159" r:id="rId44"/>
    <p:sldLayoutId id="2147484160" r:id="rId45"/>
    <p:sldLayoutId id="2147484161" r:id="rId46"/>
    <p:sldLayoutId id="2147484162" r:id="rId47"/>
    <p:sldLayoutId id="2147484163" r:id="rId48"/>
    <p:sldLayoutId id="2147484164" r:id="rId49"/>
    <p:sldLayoutId id="2147484165" r:id="rId50"/>
    <p:sldLayoutId id="2147484166" r:id="rId51"/>
    <p:sldLayoutId id="2147484167" r:id="rId52"/>
    <p:sldLayoutId id="2147484168" r:id="rId53"/>
    <p:sldLayoutId id="2147484169" r:id="rId54"/>
    <p:sldLayoutId id="2147484170" r:id="rId55"/>
    <p:sldLayoutId id="2147484171" r:id="rId56"/>
    <p:sldLayoutId id="2147484172" r:id="rId57"/>
    <p:sldLayoutId id="2147484173" r:id="rId58"/>
    <p:sldLayoutId id="2147484174" r:id="rId59"/>
    <p:sldLayoutId id="2147484175" r:id="rId60"/>
    <p:sldLayoutId id="2147484176" r:id="rId61"/>
    <p:sldLayoutId id="2147484177" r:id="rId62"/>
    <p:sldLayoutId id="2147484178" r:id="rId63"/>
    <p:sldLayoutId id="2147484179" r:id="rId64"/>
    <p:sldLayoutId id="2147484180" r:id="rId65"/>
    <p:sldLayoutId id="2147484181" r:id="rId66"/>
    <p:sldLayoutId id="2147484182" r:id="rId67"/>
    <p:sldLayoutId id="2147484183" r:id="rId68"/>
    <p:sldLayoutId id="2147484184" r:id="rId69"/>
    <p:sldLayoutId id="2147484185" r:id="rId70"/>
    <p:sldLayoutId id="2147484186" r:id="rId71"/>
    <p:sldLayoutId id="2147484187" r:id="rId72"/>
    <p:sldLayoutId id="2147484188" r:id="rId73"/>
    <p:sldLayoutId id="2147484114" r:id="rId74"/>
    <p:sldLayoutId id="2147484086" r:id="rId75"/>
    <p:sldLayoutId id="2147484067" r:id="rId76"/>
    <p:sldLayoutId id="2147484089" r:id="rId77"/>
    <p:sldLayoutId id="2147484094" r:id="rId78"/>
    <p:sldLayoutId id="2147484095" r:id="rId79"/>
    <p:sldLayoutId id="2147484085" r:id="rId80"/>
    <p:sldLayoutId id="2147484087" r:id="rId81"/>
    <p:sldLayoutId id="2147484091" r:id="rId82"/>
    <p:sldLayoutId id="2147484092" r:id="rId83"/>
  </p:sldLayoutIdLst>
  <p:hf hdr="0" ftr="0" dt="0"/>
  <p:txStyles>
    <p:titleStyle>
      <a:lvl1pPr algn="l" defTabSz="1828340" rtl="0" eaLnBrk="1" latinLnBrk="0" hangingPunct="1">
        <a:lnSpc>
          <a:spcPct val="90000"/>
        </a:lnSpc>
        <a:spcBef>
          <a:spcPct val="0"/>
        </a:spcBef>
        <a:buNone/>
        <a:defRPr lang="en-US" sz="6000" b="0" i="0" kern="1200">
          <a:solidFill>
            <a:schemeClr val="tx1"/>
          </a:solidFill>
          <a:latin typeface="+mj-lt"/>
          <a:ea typeface="Open Sans Regular" charset="0"/>
          <a:cs typeface="Open Sans Regular" charset="0"/>
        </a:defRPr>
      </a:lvl1pPr>
    </p:titleStyle>
    <p:bodyStyle>
      <a:lvl1pPr marL="457085" indent="-457085" algn="l" defTabSz="1828340" rtl="0" eaLnBrk="1" latinLnBrk="0" hangingPunct="1">
        <a:lnSpc>
          <a:spcPct val="90000"/>
        </a:lnSpc>
        <a:spcBef>
          <a:spcPts val="2000"/>
        </a:spcBef>
        <a:buFont typeface="Arial" panose="020B0604020202020204" pitchFamily="34" charset="0"/>
        <a:buChar char="•"/>
        <a:defRPr lang="en-US" sz="4799" b="0" i="0" kern="1200" dirty="0" smtClean="0">
          <a:solidFill>
            <a:schemeClr val="tx1"/>
          </a:solidFill>
          <a:effectLst/>
          <a:latin typeface="+mj-lt"/>
          <a:ea typeface="Open Sans" charset="0"/>
          <a:cs typeface="Arial" panose="020B0604020202020204" pitchFamily="34" charset="0"/>
        </a:defRPr>
      </a:lvl1pPr>
      <a:lvl2pPr marL="1371256" indent="-457085" algn="l" defTabSz="1828340" rtl="0" eaLnBrk="1" latinLnBrk="0" hangingPunct="1">
        <a:lnSpc>
          <a:spcPct val="90000"/>
        </a:lnSpc>
        <a:spcBef>
          <a:spcPts val="1000"/>
        </a:spcBef>
        <a:buFont typeface="Arial" panose="020B0604020202020204" pitchFamily="34" charset="0"/>
        <a:buChar char="•"/>
        <a:defRPr lang="en-US" sz="3999" b="0" i="0" kern="1200" dirty="0" smtClean="0">
          <a:solidFill>
            <a:schemeClr val="tx1"/>
          </a:solidFill>
          <a:effectLst/>
          <a:latin typeface="+mj-lt"/>
          <a:ea typeface="Open Sans" charset="0"/>
          <a:cs typeface="Arial" panose="020B0604020202020204" pitchFamily="34" charset="0"/>
        </a:defRPr>
      </a:lvl2pPr>
      <a:lvl3pPr marL="2285427" indent="-457085" algn="l" defTabSz="1828340" rtl="0" eaLnBrk="1" latinLnBrk="0" hangingPunct="1">
        <a:lnSpc>
          <a:spcPct val="90000"/>
        </a:lnSpc>
        <a:spcBef>
          <a:spcPts val="1000"/>
        </a:spcBef>
        <a:buFont typeface="Arial" panose="020B0604020202020204" pitchFamily="34" charset="0"/>
        <a:buChar char="•"/>
        <a:defRPr lang="en-US" sz="3600" b="0" i="0" kern="1200" dirty="0" smtClean="0">
          <a:solidFill>
            <a:schemeClr val="tx1"/>
          </a:solidFill>
          <a:effectLst/>
          <a:latin typeface="+mj-lt"/>
          <a:ea typeface="Open Sans" charset="0"/>
          <a:cs typeface="Arial" panose="020B0604020202020204" pitchFamily="34" charset="0"/>
        </a:defRPr>
      </a:lvl3pPr>
      <a:lvl4pPr marL="3199596" indent="-457085" algn="l" defTabSz="1828340" rtl="0" eaLnBrk="1" latinLnBrk="0" hangingPunct="1">
        <a:lnSpc>
          <a:spcPct val="90000"/>
        </a:lnSpc>
        <a:spcBef>
          <a:spcPts val="1000"/>
        </a:spcBef>
        <a:buFont typeface="Arial" panose="020B0604020202020204" pitchFamily="34" charset="0"/>
        <a:buChar char="•"/>
        <a:defRPr lang="en-US" sz="3201" b="0" i="0" kern="1200" dirty="0" smtClean="0">
          <a:solidFill>
            <a:schemeClr val="tx1"/>
          </a:solidFill>
          <a:effectLst/>
          <a:latin typeface="+mj-lt"/>
          <a:ea typeface="Open Sans" charset="0"/>
          <a:cs typeface="Arial" panose="020B0604020202020204" pitchFamily="34" charset="0"/>
        </a:defRPr>
      </a:lvl4pPr>
      <a:lvl5pPr marL="4113766" indent="-457085" algn="l" defTabSz="1828340" rtl="0" eaLnBrk="1" latinLnBrk="0" hangingPunct="1">
        <a:lnSpc>
          <a:spcPct val="90000"/>
        </a:lnSpc>
        <a:spcBef>
          <a:spcPts val="1000"/>
        </a:spcBef>
        <a:buFont typeface="Arial" panose="020B0604020202020204" pitchFamily="34" charset="0"/>
        <a:buChar char="•"/>
        <a:defRPr lang="en-US" sz="3201" b="0" i="0" kern="1200" dirty="0">
          <a:solidFill>
            <a:schemeClr val="tx1"/>
          </a:solidFill>
          <a:effectLst/>
          <a:latin typeface="+mj-lt"/>
          <a:ea typeface="Open Sans" charset="0"/>
          <a:cs typeface="Arial" panose="020B0604020202020204" pitchFamily="34" charset="0"/>
        </a:defRPr>
      </a:lvl5pPr>
      <a:lvl6pPr marL="5027937" indent="-457085" algn="l" defTabSz="182834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106" indent="-457085" algn="l" defTabSz="182834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277" indent="-457085" algn="l" defTabSz="182834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49" indent="-457085" algn="l" defTabSz="182834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340" rtl="0" eaLnBrk="1" latinLnBrk="0" hangingPunct="1">
        <a:defRPr sz="3600" kern="1200">
          <a:solidFill>
            <a:schemeClr val="tx1"/>
          </a:solidFill>
          <a:latin typeface="+mn-lt"/>
          <a:ea typeface="+mn-ea"/>
          <a:cs typeface="+mn-cs"/>
        </a:defRPr>
      </a:lvl1pPr>
      <a:lvl2pPr marL="914171" algn="l" defTabSz="1828340" rtl="0" eaLnBrk="1" latinLnBrk="0" hangingPunct="1">
        <a:defRPr sz="3600" kern="1200">
          <a:solidFill>
            <a:schemeClr val="tx1"/>
          </a:solidFill>
          <a:latin typeface="+mn-lt"/>
          <a:ea typeface="+mn-ea"/>
          <a:cs typeface="+mn-cs"/>
        </a:defRPr>
      </a:lvl2pPr>
      <a:lvl3pPr marL="1828340" algn="l" defTabSz="1828340" rtl="0" eaLnBrk="1" latinLnBrk="0" hangingPunct="1">
        <a:defRPr sz="3600" kern="1200">
          <a:solidFill>
            <a:schemeClr val="tx1"/>
          </a:solidFill>
          <a:latin typeface="+mn-lt"/>
          <a:ea typeface="+mn-ea"/>
          <a:cs typeface="+mn-cs"/>
        </a:defRPr>
      </a:lvl3pPr>
      <a:lvl4pPr marL="2742510" algn="l" defTabSz="1828340" rtl="0" eaLnBrk="1" latinLnBrk="0" hangingPunct="1">
        <a:defRPr sz="3600" kern="1200">
          <a:solidFill>
            <a:schemeClr val="tx1"/>
          </a:solidFill>
          <a:latin typeface="+mn-lt"/>
          <a:ea typeface="+mn-ea"/>
          <a:cs typeface="+mn-cs"/>
        </a:defRPr>
      </a:lvl4pPr>
      <a:lvl5pPr marL="3656681" algn="l" defTabSz="1828340" rtl="0" eaLnBrk="1" latinLnBrk="0" hangingPunct="1">
        <a:defRPr sz="3600" kern="1200">
          <a:solidFill>
            <a:schemeClr val="tx1"/>
          </a:solidFill>
          <a:latin typeface="+mn-lt"/>
          <a:ea typeface="+mn-ea"/>
          <a:cs typeface="+mn-cs"/>
        </a:defRPr>
      </a:lvl5pPr>
      <a:lvl6pPr marL="4570852" algn="l" defTabSz="1828340" rtl="0" eaLnBrk="1" latinLnBrk="0" hangingPunct="1">
        <a:defRPr sz="3600" kern="1200">
          <a:solidFill>
            <a:schemeClr val="tx1"/>
          </a:solidFill>
          <a:latin typeface="+mn-lt"/>
          <a:ea typeface="+mn-ea"/>
          <a:cs typeface="+mn-cs"/>
        </a:defRPr>
      </a:lvl6pPr>
      <a:lvl7pPr marL="5485022" algn="l" defTabSz="1828340" rtl="0" eaLnBrk="1" latinLnBrk="0" hangingPunct="1">
        <a:defRPr sz="3600" kern="1200">
          <a:solidFill>
            <a:schemeClr val="tx1"/>
          </a:solidFill>
          <a:latin typeface="+mn-lt"/>
          <a:ea typeface="+mn-ea"/>
          <a:cs typeface="+mn-cs"/>
        </a:defRPr>
      </a:lvl7pPr>
      <a:lvl8pPr marL="6399193" algn="l" defTabSz="1828340" rtl="0" eaLnBrk="1" latinLnBrk="0" hangingPunct="1">
        <a:defRPr sz="3600" kern="1200">
          <a:solidFill>
            <a:schemeClr val="tx1"/>
          </a:solidFill>
          <a:latin typeface="+mn-lt"/>
          <a:ea typeface="+mn-ea"/>
          <a:cs typeface="+mn-cs"/>
        </a:defRPr>
      </a:lvl8pPr>
      <a:lvl9pPr marL="7313362" algn="l" defTabSz="182834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468" userDrawn="1">
          <p15:clr>
            <a:srgbClr val="9FCC3B"/>
          </p15:clr>
        </p15:guide>
        <p15:guide id="1" pos="14892" userDrawn="1">
          <p15:clr>
            <a:srgbClr val="9FCC3B"/>
          </p15:clr>
        </p15:guide>
        <p15:guide id="2" orient="horz" pos="1145" userDrawn="1">
          <p15:clr>
            <a:srgbClr val="9FCC3B"/>
          </p15:clr>
        </p15:guide>
        <p15:guide id="3" orient="horz" pos="7790" userDrawn="1">
          <p15:clr>
            <a:srgbClr val="9FCC3B"/>
          </p15:clr>
        </p15:guide>
        <p15:guide id="4" pos="7680"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mocostreports.mslc.com/"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56F59-B80E-45E6-9701-6A8A43D3E123}"/>
              </a:ext>
            </a:extLst>
          </p:cNvPr>
          <p:cNvSpPr>
            <a:spLocks noGrp="1"/>
          </p:cNvSpPr>
          <p:nvPr>
            <p:ph type="title"/>
          </p:nvPr>
        </p:nvSpPr>
        <p:spPr>
          <a:xfrm>
            <a:off x="1676623" y="6719676"/>
            <a:ext cx="10646995" cy="3100300"/>
          </a:xfrm>
        </p:spPr>
        <p:txBody>
          <a:bodyPr>
            <a:normAutofit fontScale="90000"/>
          </a:bodyPr>
          <a:lstStyle/>
          <a:p>
            <a:r>
              <a:rPr lang="en-GB" dirty="0" smtClean="0">
                <a:solidFill>
                  <a:schemeClr val="bg2"/>
                </a:solidFill>
              </a:rPr>
              <a:t>MO HealthNet Ground Emergency Medical Transportation (GEMT) Cost Report Review</a:t>
            </a:r>
            <a:endParaRPr lang="en-GB" dirty="0">
              <a:solidFill>
                <a:schemeClr val="bg2"/>
              </a:solidFill>
            </a:endParaRPr>
          </a:p>
        </p:txBody>
      </p:sp>
      <p:sp>
        <p:nvSpPr>
          <p:cNvPr id="11" name="Text Placeholder 10">
            <a:extLst>
              <a:ext uri="{FF2B5EF4-FFF2-40B4-BE49-F238E27FC236}">
                <a16:creationId xmlns:a16="http://schemas.microsoft.com/office/drawing/2014/main" id="{AA744B0C-1758-4239-A407-F757846D4827}"/>
              </a:ext>
            </a:extLst>
          </p:cNvPr>
          <p:cNvSpPr>
            <a:spLocks noGrp="1"/>
          </p:cNvSpPr>
          <p:nvPr>
            <p:ph type="body" sz="quarter" idx="16"/>
          </p:nvPr>
        </p:nvSpPr>
        <p:spPr>
          <a:xfrm>
            <a:off x="1676623" y="10842171"/>
            <a:ext cx="7554913" cy="659717"/>
          </a:xfrm>
        </p:spPr>
        <p:txBody>
          <a:bodyPr>
            <a:normAutofit lnSpcReduction="10000"/>
          </a:bodyPr>
          <a:lstStyle/>
          <a:p>
            <a:r>
              <a:rPr lang="en-GB" sz="3600" i="1" dirty="0" smtClean="0">
                <a:solidFill>
                  <a:schemeClr val="accent1"/>
                </a:solidFill>
                <a:latin typeface="Cambria" panose="02040503050406030204" pitchFamily="18" charset="0"/>
              </a:rPr>
              <a:t>September 12, 2023</a:t>
            </a:r>
            <a:endParaRPr lang="en-GB" sz="3600" i="1" dirty="0">
              <a:solidFill>
                <a:schemeClr val="accent1"/>
              </a:solidFill>
              <a:latin typeface="Cambria" panose="020405030504060302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2789" y="509752"/>
            <a:ext cx="5334300" cy="1778100"/>
          </a:xfrm>
          <a:prstGeom prst="rect">
            <a:avLst/>
          </a:prstGeom>
        </p:spPr>
      </p:pic>
    </p:spTree>
    <p:extLst>
      <p:ext uri="{BB962C8B-B14F-4D97-AF65-F5344CB8AC3E}">
        <p14:creationId xmlns:p14="http://schemas.microsoft.com/office/powerpoint/2010/main" val="35738950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2960" t="6535" r="2794" b="10763"/>
          <a:stretch/>
        </p:blipFill>
        <p:spPr>
          <a:xfrm>
            <a:off x="12667129" y="349624"/>
            <a:ext cx="11490647" cy="13151223"/>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118229" y="1295009"/>
            <a:ext cx="12606117" cy="1568497"/>
          </a:xfrm>
        </p:spPr>
        <p:txBody>
          <a:bodyPr/>
          <a:lstStyle/>
          <a:p>
            <a:pPr algn="ctr"/>
            <a:r>
              <a:rPr lang="en-GB" sz="5400" dirty="0" smtClean="0">
                <a:solidFill>
                  <a:srgbClr val="92D050"/>
                </a:solidFill>
              </a:rPr>
              <a:t>SCHEDULE 3 – NON-EMERGENCY</a:t>
            </a:r>
            <a:br>
              <a:rPr lang="en-GB" sz="5400" dirty="0" smtClean="0">
                <a:solidFill>
                  <a:srgbClr val="92D050"/>
                </a:solidFill>
              </a:rPr>
            </a:br>
            <a:r>
              <a:rPr lang="en-GB" sz="5400" dirty="0" smtClean="0">
                <a:solidFill>
                  <a:srgbClr val="92D050"/>
                </a:solidFill>
              </a:rPr>
              <a:t>MEDICAL RESPONSE EXPENSES</a:t>
            </a:r>
            <a:endParaRPr lang="en-GB" sz="5400" dirty="0">
              <a:solidFill>
                <a:srgbClr val="92D050"/>
              </a:solidFill>
            </a:endParaRPr>
          </a:p>
        </p:txBody>
      </p:sp>
      <p:sp>
        <p:nvSpPr>
          <p:cNvPr id="7" name="Subtitle 2">
            <a:extLst>
              <a:ext uri="{FF2B5EF4-FFF2-40B4-BE49-F238E27FC236}">
                <a16:creationId xmlns:a16="http://schemas.microsoft.com/office/drawing/2014/main" id="{920F5B60-527E-4A4F-91D3-F3C8F07957C2}"/>
              </a:ext>
            </a:extLst>
          </p:cNvPr>
          <p:cNvSpPr txBox="1">
            <a:spLocks/>
          </p:cNvSpPr>
          <p:nvPr/>
        </p:nvSpPr>
        <p:spPr>
          <a:xfrm>
            <a:off x="568578" y="4070045"/>
            <a:ext cx="11705420" cy="141763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a:solidFill>
                  <a:srgbClr val="001334"/>
                </a:solidFill>
              </a:rPr>
              <a:t>Costs that should be partially or fully allocated to EMR cost reported as non-EMR.</a:t>
            </a:r>
            <a:endParaRPr lang="en-GB" sz="3400" dirty="0" smtClean="0">
              <a:solidFill>
                <a:srgbClr val="001334"/>
              </a:solidFill>
              <a:latin typeface="+mj-lt"/>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8578" y="3265644"/>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TextBox 10">
            <a:extLst>
              <a:ext uri="{FF2B5EF4-FFF2-40B4-BE49-F238E27FC236}">
                <a16:creationId xmlns:a16="http://schemas.microsoft.com/office/drawing/2014/main" id="{EE2765F7-4B27-4EB8-93C3-62F8820E8430}"/>
              </a:ext>
            </a:extLst>
          </p:cNvPr>
          <p:cNvSpPr txBox="1"/>
          <p:nvPr/>
        </p:nvSpPr>
        <p:spPr>
          <a:xfrm>
            <a:off x="568578" y="5872399"/>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2" name="Subtitle 2">
            <a:extLst>
              <a:ext uri="{FF2B5EF4-FFF2-40B4-BE49-F238E27FC236}">
                <a16:creationId xmlns:a16="http://schemas.microsoft.com/office/drawing/2014/main" id="{920F5B60-527E-4A4F-91D3-F3C8F07957C2}"/>
              </a:ext>
            </a:extLst>
          </p:cNvPr>
          <p:cNvSpPr txBox="1">
            <a:spLocks/>
          </p:cNvSpPr>
          <p:nvPr/>
        </p:nvSpPr>
        <p:spPr>
          <a:xfrm>
            <a:off x="568578" y="6694218"/>
            <a:ext cx="11705420" cy="283571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a:solidFill>
                  <a:srgbClr val="001334"/>
                </a:solidFill>
              </a:rPr>
              <a:t>S</a:t>
            </a:r>
            <a:r>
              <a:rPr lang="en-GB" sz="3400" dirty="0" smtClean="0">
                <a:solidFill>
                  <a:srgbClr val="001334"/>
                </a:solidFill>
              </a:rPr>
              <a:t>alary </a:t>
            </a:r>
            <a:r>
              <a:rPr lang="en-GB" sz="3400" dirty="0">
                <a:solidFill>
                  <a:srgbClr val="001334"/>
                </a:solidFill>
              </a:rPr>
              <a:t>for an administrative person who is responsible for billing ambulance services</a:t>
            </a:r>
            <a:r>
              <a:rPr lang="en-GB" sz="3400" dirty="0" smtClean="0">
                <a:solidFill>
                  <a:srgbClr val="001334"/>
                </a:solidFill>
              </a:rPr>
              <a:t>.</a:t>
            </a:r>
          </a:p>
          <a:p>
            <a:pPr marL="342900" indent="-342900" algn="l">
              <a:buFont typeface="Arial" panose="020B0604020202020204" pitchFamily="34" charset="0"/>
              <a:buChar char="•"/>
            </a:pPr>
            <a:r>
              <a:rPr lang="en-GB" sz="3400" dirty="0" smtClean="0">
                <a:solidFill>
                  <a:srgbClr val="001334"/>
                </a:solidFill>
              </a:rPr>
              <a:t>The cost of dispatch services that dispatch both fire trucks and ambulances.</a:t>
            </a:r>
            <a:endParaRPr lang="en-GB" sz="3400" dirty="0" smtClean="0">
              <a:solidFill>
                <a:srgbClr val="001334"/>
              </a:solidFill>
              <a:latin typeface="+mj-lt"/>
            </a:endParaRPr>
          </a:p>
        </p:txBody>
      </p:sp>
      <p:sp>
        <p:nvSpPr>
          <p:cNvPr id="13" name="TextBox 12">
            <a:extLst>
              <a:ext uri="{FF2B5EF4-FFF2-40B4-BE49-F238E27FC236}">
                <a16:creationId xmlns:a16="http://schemas.microsoft.com/office/drawing/2014/main" id="{EE2765F7-4B27-4EB8-93C3-62F8820E8430}"/>
              </a:ext>
            </a:extLst>
          </p:cNvPr>
          <p:cNvSpPr txBox="1"/>
          <p:nvPr/>
        </p:nvSpPr>
        <p:spPr>
          <a:xfrm>
            <a:off x="568578" y="9615614"/>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4" name="Subtitle 2">
            <a:extLst>
              <a:ext uri="{FF2B5EF4-FFF2-40B4-BE49-F238E27FC236}">
                <a16:creationId xmlns:a16="http://schemas.microsoft.com/office/drawing/2014/main" id="{920F5B60-527E-4A4F-91D3-F3C8F07957C2}"/>
              </a:ext>
            </a:extLst>
          </p:cNvPr>
          <p:cNvSpPr txBox="1">
            <a:spLocks/>
          </p:cNvSpPr>
          <p:nvPr/>
        </p:nvSpPr>
        <p:spPr>
          <a:xfrm>
            <a:off x="568578" y="10474189"/>
            <a:ext cx="11705420" cy="210320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Costs such as personnel or overhead departments who perform EMR and non-EMR services should be allocated between EMR and non-EMR through Schedules 4 and 5.</a:t>
            </a:r>
          </a:p>
        </p:txBody>
      </p:sp>
    </p:spTree>
    <p:extLst>
      <p:ext uri="{BB962C8B-B14F-4D97-AF65-F5344CB8AC3E}">
        <p14:creationId xmlns:p14="http://schemas.microsoft.com/office/powerpoint/2010/main" val="32870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3235" t="5919" r="3014" b="15928"/>
          <a:stretch/>
        </p:blipFill>
        <p:spPr>
          <a:xfrm>
            <a:off x="12586448" y="618565"/>
            <a:ext cx="11430000" cy="12428191"/>
          </a:xfrm>
          <a:ln w="38100">
            <a:solidFill>
              <a:schemeClr val="bg2"/>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135991" y="230303"/>
            <a:ext cx="12221202" cy="3064291"/>
          </a:xfrm>
        </p:spPr>
        <p:txBody>
          <a:bodyPr/>
          <a:lstStyle/>
          <a:p>
            <a:pPr algn="ctr"/>
            <a:r>
              <a:rPr lang="en-GB" sz="5400" dirty="0" smtClean="0">
                <a:solidFill>
                  <a:srgbClr val="92D050"/>
                </a:solidFill>
              </a:rPr>
              <a:t>SCHEDULE 4 – ALLOCATION OF </a:t>
            </a:r>
            <a:br>
              <a:rPr lang="en-GB" sz="5400" dirty="0" smtClean="0">
                <a:solidFill>
                  <a:srgbClr val="92D050"/>
                </a:solidFill>
              </a:rPr>
            </a:br>
            <a:r>
              <a:rPr lang="en-GB" sz="5400" dirty="0" smtClean="0">
                <a:solidFill>
                  <a:srgbClr val="92D050"/>
                </a:solidFill>
              </a:rPr>
              <a:t>CAPITAL RELATED AND </a:t>
            </a:r>
            <a:br>
              <a:rPr lang="en-GB" sz="5400" dirty="0" smtClean="0">
                <a:solidFill>
                  <a:srgbClr val="92D050"/>
                </a:solidFill>
              </a:rPr>
            </a:br>
            <a:r>
              <a:rPr lang="en-GB" sz="5400" dirty="0" smtClean="0">
                <a:solidFill>
                  <a:srgbClr val="92D050"/>
                </a:solidFill>
              </a:rPr>
              <a:t>SALARIES &amp; BENEFITS </a:t>
            </a:r>
            <a:br>
              <a:rPr lang="en-GB" sz="5400" dirty="0" smtClean="0">
                <a:solidFill>
                  <a:srgbClr val="92D050"/>
                </a:solidFill>
              </a:rPr>
            </a:br>
            <a:r>
              <a:rPr lang="en-GB" sz="5400" dirty="0" smtClean="0">
                <a:solidFill>
                  <a:srgbClr val="92D050"/>
                </a:solidFill>
              </a:rPr>
              <a:t>EXPENSES</a:t>
            </a:r>
            <a:endParaRPr lang="en-GB" sz="5400" dirty="0">
              <a:solidFill>
                <a:srgbClr val="92D050"/>
              </a:solidFill>
            </a:endParaRPr>
          </a:p>
        </p:txBody>
      </p:sp>
      <p:sp>
        <p:nvSpPr>
          <p:cNvPr id="7" name="Subtitle 2">
            <a:extLst>
              <a:ext uri="{FF2B5EF4-FFF2-40B4-BE49-F238E27FC236}">
                <a16:creationId xmlns:a16="http://schemas.microsoft.com/office/drawing/2014/main" id="{920F5B60-527E-4A4F-91D3-F3C8F07957C2}"/>
              </a:ext>
            </a:extLst>
          </p:cNvPr>
          <p:cNvSpPr txBox="1">
            <a:spLocks/>
          </p:cNvSpPr>
          <p:nvPr/>
        </p:nvSpPr>
        <p:spPr>
          <a:xfrm>
            <a:off x="568578" y="4018475"/>
            <a:ext cx="11705420" cy="832952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rPr>
              <a:t>“Costs that cannot be directly assigned to EMR services or non-EMR services relatively easily with a high degree of accuracy. Examples of costs include personnel who perform EMR and non-EMR services and overhead departments who perform EMR and non-EMR services.”</a:t>
            </a:r>
          </a:p>
          <a:p>
            <a:pPr marL="342900" indent="-342900" algn="l">
              <a:buFont typeface="Arial" panose="020B0604020202020204" pitchFamily="34" charset="0"/>
              <a:buChar char="•"/>
            </a:pPr>
            <a:r>
              <a:rPr lang="en-GB" sz="3400" dirty="0" smtClean="0">
                <a:solidFill>
                  <a:srgbClr val="001334"/>
                </a:solidFill>
                <a:latin typeface="+mj-lt"/>
              </a:rPr>
              <a:t>These “costs shall be allocated based on a reasonable method in accordance with the guidelines in 2 CFR, Part 200.” “Examples of reasonable allocation methods include:</a:t>
            </a:r>
          </a:p>
          <a:p>
            <a:pPr marL="1430536" lvl="1" indent="-342900" algn="l">
              <a:buFont typeface="Arial" panose="020B0604020202020204" pitchFamily="34" charset="0"/>
              <a:buChar char="•"/>
            </a:pPr>
            <a:r>
              <a:rPr lang="en-GB" sz="3400" dirty="0" smtClean="0">
                <a:solidFill>
                  <a:srgbClr val="001334"/>
                </a:solidFill>
                <a:latin typeface="+mj-lt"/>
              </a:rPr>
              <a:t>Square footage allocations for capital cost;</a:t>
            </a:r>
          </a:p>
          <a:p>
            <a:pPr marL="1430536" lvl="1" indent="-342900" algn="l">
              <a:buFont typeface="Arial" panose="020B0604020202020204" pitchFamily="34" charset="0"/>
              <a:buChar char="•"/>
            </a:pPr>
            <a:r>
              <a:rPr lang="en-GB" sz="3400" dirty="0" smtClean="0">
                <a:solidFill>
                  <a:srgbClr val="001334"/>
                </a:solidFill>
                <a:latin typeface="+mj-lt"/>
              </a:rPr>
              <a:t>Depreciation cost for capital cost; or</a:t>
            </a:r>
          </a:p>
          <a:p>
            <a:pPr marL="1430536" lvl="1" indent="-342900" algn="l">
              <a:buFont typeface="Arial" panose="020B0604020202020204" pitchFamily="34" charset="0"/>
              <a:buChar char="•"/>
            </a:pPr>
            <a:r>
              <a:rPr lang="en-GB" sz="3400" dirty="0" smtClean="0">
                <a:solidFill>
                  <a:srgbClr val="001334"/>
                </a:solidFill>
                <a:latin typeface="+mj-lt"/>
              </a:rPr>
              <a:t>Time studies for salaries and benefits.”</a:t>
            </a:r>
          </a:p>
        </p:txBody>
      </p:sp>
      <p:sp>
        <p:nvSpPr>
          <p:cNvPr id="8" name="TextBox 7">
            <a:extLst>
              <a:ext uri="{FF2B5EF4-FFF2-40B4-BE49-F238E27FC236}">
                <a16:creationId xmlns:a16="http://schemas.microsoft.com/office/drawing/2014/main" id="{EE2765F7-4B27-4EB8-93C3-62F8820E8430}"/>
              </a:ext>
            </a:extLst>
          </p:cNvPr>
          <p:cNvSpPr txBox="1"/>
          <p:nvPr/>
        </p:nvSpPr>
        <p:spPr>
          <a:xfrm>
            <a:off x="568578" y="3318836"/>
            <a:ext cx="6016391"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Regulation Definition</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Tree>
    <p:extLst>
      <p:ext uri="{BB962C8B-B14F-4D97-AF65-F5344CB8AC3E}">
        <p14:creationId xmlns:p14="http://schemas.microsoft.com/office/powerpoint/2010/main" val="21575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3235" t="5919" r="3014" b="15928"/>
          <a:stretch/>
        </p:blipFill>
        <p:spPr>
          <a:xfrm>
            <a:off x="12586448" y="618565"/>
            <a:ext cx="11430000" cy="12428191"/>
          </a:xfrm>
          <a:ln w="38100">
            <a:solidFill>
              <a:schemeClr val="bg2"/>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135991" y="230303"/>
            <a:ext cx="12221202" cy="3064291"/>
          </a:xfrm>
        </p:spPr>
        <p:txBody>
          <a:bodyPr/>
          <a:lstStyle/>
          <a:p>
            <a:pPr algn="ctr"/>
            <a:r>
              <a:rPr lang="en-GB" sz="5400" dirty="0" smtClean="0">
                <a:solidFill>
                  <a:srgbClr val="92D050"/>
                </a:solidFill>
              </a:rPr>
              <a:t>SCHEDULE 4 – ALLOCATION OF </a:t>
            </a:r>
            <a:br>
              <a:rPr lang="en-GB" sz="5400" dirty="0" smtClean="0">
                <a:solidFill>
                  <a:srgbClr val="92D050"/>
                </a:solidFill>
              </a:rPr>
            </a:br>
            <a:r>
              <a:rPr lang="en-GB" sz="5400" dirty="0" smtClean="0">
                <a:solidFill>
                  <a:srgbClr val="92D050"/>
                </a:solidFill>
              </a:rPr>
              <a:t>CAPITAL RELATED AND </a:t>
            </a:r>
            <a:br>
              <a:rPr lang="en-GB" sz="5400" dirty="0" smtClean="0">
                <a:solidFill>
                  <a:srgbClr val="92D050"/>
                </a:solidFill>
              </a:rPr>
            </a:br>
            <a:r>
              <a:rPr lang="en-GB" sz="5400" dirty="0" smtClean="0">
                <a:solidFill>
                  <a:srgbClr val="92D050"/>
                </a:solidFill>
              </a:rPr>
              <a:t>SALARIES &amp; BENEFITS </a:t>
            </a:r>
            <a:br>
              <a:rPr lang="en-GB" sz="5400" dirty="0" smtClean="0">
                <a:solidFill>
                  <a:srgbClr val="92D050"/>
                </a:solidFill>
              </a:rPr>
            </a:br>
            <a:r>
              <a:rPr lang="en-GB" sz="5400" dirty="0" smtClean="0">
                <a:solidFill>
                  <a:srgbClr val="92D050"/>
                </a:solidFill>
              </a:rPr>
              <a:t>EXPENSES</a:t>
            </a:r>
            <a:endParaRPr lang="en-GB" sz="5400" dirty="0">
              <a:solidFill>
                <a:srgbClr val="92D050"/>
              </a:solidFill>
            </a:endParaRPr>
          </a:p>
        </p:txBody>
      </p:sp>
      <p:sp>
        <p:nvSpPr>
          <p:cNvPr id="7" name="Subtitle 2">
            <a:extLst>
              <a:ext uri="{FF2B5EF4-FFF2-40B4-BE49-F238E27FC236}">
                <a16:creationId xmlns:a16="http://schemas.microsoft.com/office/drawing/2014/main" id="{920F5B60-527E-4A4F-91D3-F3C8F07957C2}"/>
              </a:ext>
            </a:extLst>
          </p:cNvPr>
          <p:cNvSpPr txBox="1">
            <a:spLocks/>
          </p:cNvSpPr>
          <p:nvPr/>
        </p:nvSpPr>
        <p:spPr>
          <a:xfrm>
            <a:off x="568578" y="4018475"/>
            <a:ext cx="11705420" cy="127663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000" dirty="0" smtClean="0">
                <a:solidFill>
                  <a:srgbClr val="001334"/>
                </a:solidFill>
              </a:rPr>
              <a:t>Providers that provide both fire and ambulance services did not report any direct cost allocations.</a:t>
            </a:r>
            <a:endParaRPr lang="en-GB" sz="3000" dirty="0" smtClean="0">
              <a:solidFill>
                <a:srgbClr val="001334"/>
              </a:solidFill>
              <a:latin typeface="+mj-lt"/>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8578" y="3318836"/>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TextBox 10">
            <a:extLst>
              <a:ext uri="{FF2B5EF4-FFF2-40B4-BE49-F238E27FC236}">
                <a16:creationId xmlns:a16="http://schemas.microsoft.com/office/drawing/2014/main" id="{EE2765F7-4B27-4EB8-93C3-62F8820E8430}"/>
              </a:ext>
            </a:extLst>
          </p:cNvPr>
          <p:cNvSpPr txBox="1"/>
          <p:nvPr/>
        </p:nvSpPr>
        <p:spPr>
          <a:xfrm>
            <a:off x="568578" y="5396600"/>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2" name="Subtitle 2">
            <a:extLst>
              <a:ext uri="{FF2B5EF4-FFF2-40B4-BE49-F238E27FC236}">
                <a16:creationId xmlns:a16="http://schemas.microsoft.com/office/drawing/2014/main" id="{920F5B60-527E-4A4F-91D3-F3C8F07957C2}"/>
              </a:ext>
            </a:extLst>
          </p:cNvPr>
          <p:cNvSpPr txBox="1">
            <a:spLocks/>
          </p:cNvSpPr>
          <p:nvPr/>
        </p:nvSpPr>
        <p:spPr>
          <a:xfrm>
            <a:off x="568578" y="6166041"/>
            <a:ext cx="11705420" cy="29896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000" dirty="0" smtClean="0">
                <a:solidFill>
                  <a:srgbClr val="001334"/>
                </a:solidFill>
              </a:rPr>
              <a:t>It is possible firefighters who are licensed or certified emergency medical technicians spend some of their working hours on ambulance runs. Therefore, it is possible the salaries for licensed or certified firefighters and paramedics performing GEMT covered services should be reported on Schedule 4.</a:t>
            </a:r>
            <a:endParaRPr lang="en-GB" sz="3000" dirty="0" smtClean="0">
              <a:solidFill>
                <a:srgbClr val="001334"/>
              </a:solidFill>
              <a:latin typeface="+mj-lt"/>
            </a:endParaRPr>
          </a:p>
        </p:txBody>
      </p:sp>
      <p:sp>
        <p:nvSpPr>
          <p:cNvPr id="13" name="TextBox 12">
            <a:extLst>
              <a:ext uri="{FF2B5EF4-FFF2-40B4-BE49-F238E27FC236}">
                <a16:creationId xmlns:a16="http://schemas.microsoft.com/office/drawing/2014/main" id="{EE2765F7-4B27-4EB8-93C3-62F8820E8430}"/>
              </a:ext>
            </a:extLst>
          </p:cNvPr>
          <p:cNvSpPr txBox="1"/>
          <p:nvPr/>
        </p:nvSpPr>
        <p:spPr>
          <a:xfrm>
            <a:off x="568578" y="8986366"/>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4" name="Subtitle 2">
            <a:extLst>
              <a:ext uri="{FF2B5EF4-FFF2-40B4-BE49-F238E27FC236}">
                <a16:creationId xmlns:a16="http://schemas.microsoft.com/office/drawing/2014/main" id="{920F5B60-527E-4A4F-91D3-F3C8F07957C2}"/>
              </a:ext>
            </a:extLst>
          </p:cNvPr>
          <p:cNvSpPr txBox="1">
            <a:spLocks/>
          </p:cNvSpPr>
          <p:nvPr/>
        </p:nvSpPr>
        <p:spPr>
          <a:xfrm>
            <a:off x="568578" y="9789468"/>
            <a:ext cx="11705420" cy="298960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000" dirty="0" smtClean="0">
                <a:solidFill>
                  <a:srgbClr val="001334"/>
                </a:solidFill>
                <a:latin typeface="+mj-lt"/>
              </a:rPr>
              <a:t>Salaries and fringe benefits associated with personnel providing Medicaid covered services at an emergency site should be reported as direct cost allocations, other than specific employees whose duties can be tied entirely to either ambulance or fire services. </a:t>
            </a:r>
          </a:p>
        </p:txBody>
      </p:sp>
    </p:spTree>
    <p:extLst>
      <p:ext uri="{BB962C8B-B14F-4D97-AF65-F5344CB8AC3E}">
        <p14:creationId xmlns:p14="http://schemas.microsoft.com/office/powerpoint/2010/main" val="284501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3235" t="5919" r="3014" b="15928"/>
          <a:stretch/>
        </p:blipFill>
        <p:spPr>
          <a:xfrm>
            <a:off x="12586448" y="618565"/>
            <a:ext cx="11430000" cy="12428191"/>
          </a:xfrm>
          <a:ln w="38100">
            <a:solidFill>
              <a:schemeClr val="bg2"/>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135991" y="230303"/>
            <a:ext cx="12221202" cy="3064291"/>
          </a:xfrm>
        </p:spPr>
        <p:txBody>
          <a:bodyPr/>
          <a:lstStyle/>
          <a:p>
            <a:pPr algn="ctr"/>
            <a:r>
              <a:rPr lang="en-GB" sz="5400" dirty="0" smtClean="0">
                <a:solidFill>
                  <a:srgbClr val="92D050"/>
                </a:solidFill>
              </a:rPr>
              <a:t>SCHEDULE 4 – ALLOCATION OF </a:t>
            </a:r>
            <a:br>
              <a:rPr lang="en-GB" sz="5400" dirty="0" smtClean="0">
                <a:solidFill>
                  <a:srgbClr val="92D050"/>
                </a:solidFill>
              </a:rPr>
            </a:br>
            <a:r>
              <a:rPr lang="en-GB" sz="5400" dirty="0" smtClean="0">
                <a:solidFill>
                  <a:srgbClr val="92D050"/>
                </a:solidFill>
              </a:rPr>
              <a:t>CAPITAL RELATED AND </a:t>
            </a:r>
            <a:br>
              <a:rPr lang="en-GB" sz="5400" dirty="0" smtClean="0">
                <a:solidFill>
                  <a:srgbClr val="92D050"/>
                </a:solidFill>
              </a:rPr>
            </a:br>
            <a:r>
              <a:rPr lang="en-GB" sz="5400" dirty="0" smtClean="0">
                <a:solidFill>
                  <a:srgbClr val="92D050"/>
                </a:solidFill>
              </a:rPr>
              <a:t>SALARIES &amp; BENEFITS </a:t>
            </a:r>
            <a:br>
              <a:rPr lang="en-GB" sz="5400" dirty="0" smtClean="0">
                <a:solidFill>
                  <a:srgbClr val="92D050"/>
                </a:solidFill>
              </a:rPr>
            </a:br>
            <a:r>
              <a:rPr lang="en-GB" sz="5400" dirty="0" smtClean="0">
                <a:solidFill>
                  <a:srgbClr val="92D050"/>
                </a:solidFill>
              </a:rPr>
              <a:t>EXPENSES</a:t>
            </a:r>
            <a:endParaRPr lang="en-GB" sz="5400" dirty="0">
              <a:solidFill>
                <a:srgbClr val="92D050"/>
              </a:solidFill>
            </a:endParaRPr>
          </a:p>
        </p:txBody>
      </p:sp>
      <p:sp>
        <p:nvSpPr>
          <p:cNvPr id="7" name="Subtitle 2">
            <a:extLst>
              <a:ext uri="{FF2B5EF4-FFF2-40B4-BE49-F238E27FC236}">
                <a16:creationId xmlns:a16="http://schemas.microsoft.com/office/drawing/2014/main" id="{920F5B60-527E-4A4F-91D3-F3C8F07957C2}"/>
              </a:ext>
            </a:extLst>
          </p:cNvPr>
          <p:cNvSpPr txBox="1">
            <a:spLocks/>
          </p:cNvSpPr>
          <p:nvPr/>
        </p:nvSpPr>
        <p:spPr>
          <a:xfrm>
            <a:off x="568578" y="3856047"/>
            <a:ext cx="11705420" cy="14753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rPr>
              <a:t>Inadequate or unreasonable documentation provided for allocation statistics.</a:t>
            </a:r>
            <a:endParaRPr lang="en-GB" sz="3400" dirty="0" smtClean="0">
              <a:solidFill>
                <a:srgbClr val="001334"/>
              </a:solidFill>
              <a:latin typeface="+mj-lt"/>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8578" y="3190669"/>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TextBox 10">
            <a:extLst>
              <a:ext uri="{FF2B5EF4-FFF2-40B4-BE49-F238E27FC236}">
                <a16:creationId xmlns:a16="http://schemas.microsoft.com/office/drawing/2014/main" id="{EE2765F7-4B27-4EB8-93C3-62F8820E8430}"/>
              </a:ext>
            </a:extLst>
          </p:cNvPr>
          <p:cNvSpPr txBox="1"/>
          <p:nvPr/>
        </p:nvSpPr>
        <p:spPr>
          <a:xfrm>
            <a:off x="568578" y="5234172"/>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2" name="Subtitle 2">
            <a:extLst>
              <a:ext uri="{FF2B5EF4-FFF2-40B4-BE49-F238E27FC236}">
                <a16:creationId xmlns:a16="http://schemas.microsoft.com/office/drawing/2014/main" id="{920F5B60-527E-4A4F-91D3-F3C8F07957C2}"/>
              </a:ext>
            </a:extLst>
          </p:cNvPr>
          <p:cNvSpPr txBox="1">
            <a:spLocks/>
          </p:cNvSpPr>
          <p:nvPr/>
        </p:nvSpPr>
        <p:spPr>
          <a:xfrm>
            <a:off x="568578" y="5914115"/>
            <a:ext cx="11705420" cy="283571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rPr>
              <a:t>Inadequate – narrative that lists number of EMR dispatches to non-EMR dispatches to support statistic.</a:t>
            </a:r>
          </a:p>
          <a:p>
            <a:pPr marL="342900" indent="-342900" algn="l">
              <a:buFont typeface="Arial" panose="020B0604020202020204" pitchFamily="34" charset="0"/>
              <a:buChar char="•"/>
            </a:pPr>
            <a:r>
              <a:rPr lang="en-GB" sz="3400" dirty="0" smtClean="0">
                <a:solidFill>
                  <a:srgbClr val="001334"/>
                </a:solidFill>
                <a:latin typeface="+mj-lt"/>
              </a:rPr>
              <a:t>Unreasonable – hours log that includes 100% of all firefighters’ non-PTO hours as EMR.</a:t>
            </a:r>
          </a:p>
        </p:txBody>
      </p:sp>
      <p:sp>
        <p:nvSpPr>
          <p:cNvPr id="13" name="TextBox 12">
            <a:extLst>
              <a:ext uri="{FF2B5EF4-FFF2-40B4-BE49-F238E27FC236}">
                <a16:creationId xmlns:a16="http://schemas.microsoft.com/office/drawing/2014/main" id="{EE2765F7-4B27-4EB8-93C3-62F8820E8430}"/>
              </a:ext>
            </a:extLst>
          </p:cNvPr>
          <p:cNvSpPr txBox="1"/>
          <p:nvPr/>
        </p:nvSpPr>
        <p:spPr>
          <a:xfrm>
            <a:off x="568578" y="8709677"/>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4" name="Subtitle 2">
            <a:extLst>
              <a:ext uri="{FF2B5EF4-FFF2-40B4-BE49-F238E27FC236}">
                <a16:creationId xmlns:a16="http://schemas.microsoft.com/office/drawing/2014/main" id="{920F5B60-527E-4A4F-91D3-F3C8F07957C2}"/>
              </a:ext>
            </a:extLst>
          </p:cNvPr>
          <p:cNvSpPr txBox="1">
            <a:spLocks/>
          </p:cNvSpPr>
          <p:nvPr/>
        </p:nvSpPr>
        <p:spPr>
          <a:xfrm>
            <a:off x="568578" y="9165059"/>
            <a:ext cx="11705420" cy="47193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Adequate – report or log that includes a record of all dispatches by type with dates that each dispatch occurred.</a:t>
            </a:r>
          </a:p>
          <a:p>
            <a:pPr marL="342900" indent="-342900" algn="l">
              <a:buFont typeface="Arial" panose="020B0604020202020204" pitchFamily="34" charset="0"/>
              <a:buChar char="•"/>
            </a:pPr>
            <a:r>
              <a:rPr lang="en-GB" sz="3400" dirty="0" smtClean="0">
                <a:solidFill>
                  <a:srgbClr val="001334"/>
                </a:solidFill>
                <a:latin typeface="+mj-lt"/>
              </a:rPr>
              <a:t>Reasonable – hours log that identifies the time spent by licensed or certified emergency medical technician providing Medicaid covered services at an emergency site.</a:t>
            </a:r>
          </a:p>
        </p:txBody>
      </p:sp>
    </p:spTree>
    <p:extLst>
      <p:ext uri="{BB962C8B-B14F-4D97-AF65-F5344CB8AC3E}">
        <p14:creationId xmlns:p14="http://schemas.microsoft.com/office/powerpoint/2010/main" val="359654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2132" t="4791" r="2353" b="27730"/>
          <a:stretch/>
        </p:blipFill>
        <p:spPr>
          <a:xfrm>
            <a:off x="12451976" y="1264025"/>
            <a:ext cx="11645154" cy="10730752"/>
          </a:xfrm>
          <a:ln w="38100">
            <a:solidFill>
              <a:schemeClr val="bg2"/>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213761" y="1329618"/>
            <a:ext cx="11990371" cy="1568497"/>
          </a:xfrm>
        </p:spPr>
        <p:txBody>
          <a:bodyPr/>
          <a:lstStyle/>
          <a:p>
            <a:pPr algn="ctr"/>
            <a:r>
              <a:rPr lang="en-GB" sz="5400" dirty="0" smtClean="0">
                <a:solidFill>
                  <a:srgbClr val="92D050"/>
                </a:solidFill>
              </a:rPr>
              <a:t>SCHEDULE 5 – ALLOCATION OF</a:t>
            </a:r>
            <a:br>
              <a:rPr lang="en-GB" sz="5400" dirty="0" smtClean="0">
                <a:solidFill>
                  <a:srgbClr val="92D050"/>
                </a:solidFill>
              </a:rPr>
            </a:br>
            <a:r>
              <a:rPr lang="en-GB" sz="5400" dirty="0" smtClean="0">
                <a:solidFill>
                  <a:srgbClr val="92D050"/>
                </a:solidFill>
              </a:rPr>
              <a:t>ADMINISTRATIVE &amp; GENERAL</a:t>
            </a:r>
            <a:endParaRPr lang="en-GB" sz="5400" dirty="0">
              <a:solidFill>
                <a:srgbClr val="92D050"/>
              </a:solidFill>
            </a:endParaRPr>
          </a:p>
        </p:txBody>
      </p:sp>
      <p:sp>
        <p:nvSpPr>
          <p:cNvPr id="7" name="Subtitle 2">
            <a:extLst>
              <a:ext uri="{FF2B5EF4-FFF2-40B4-BE49-F238E27FC236}">
                <a16:creationId xmlns:a16="http://schemas.microsoft.com/office/drawing/2014/main" id="{920F5B60-527E-4A4F-91D3-F3C8F07957C2}"/>
              </a:ext>
            </a:extLst>
          </p:cNvPr>
          <p:cNvSpPr txBox="1">
            <a:spLocks/>
          </p:cNvSpPr>
          <p:nvPr/>
        </p:nvSpPr>
        <p:spPr>
          <a:xfrm>
            <a:off x="568578" y="4018475"/>
            <a:ext cx="11705420" cy="14753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rPr>
              <a:t>No costs reported on this schedule for dual fire/ambulance providers.</a:t>
            </a:r>
            <a:endParaRPr lang="en-GB" sz="3400" dirty="0" smtClean="0">
              <a:solidFill>
                <a:srgbClr val="001334"/>
              </a:solidFill>
              <a:latin typeface="+mj-lt"/>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8578" y="3318836"/>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TextBox 10">
            <a:extLst>
              <a:ext uri="{FF2B5EF4-FFF2-40B4-BE49-F238E27FC236}">
                <a16:creationId xmlns:a16="http://schemas.microsoft.com/office/drawing/2014/main" id="{EE2765F7-4B27-4EB8-93C3-62F8820E8430}"/>
              </a:ext>
            </a:extLst>
          </p:cNvPr>
          <p:cNvSpPr txBox="1"/>
          <p:nvPr/>
        </p:nvSpPr>
        <p:spPr>
          <a:xfrm>
            <a:off x="568578" y="6047598"/>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2" name="Subtitle 2">
            <a:extLst>
              <a:ext uri="{FF2B5EF4-FFF2-40B4-BE49-F238E27FC236}">
                <a16:creationId xmlns:a16="http://schemas.microsoft.com/office/drawing/2014/main" id="{920F5B60-527E-4A4F-91D3-F3C8F07957C2}"/>
              </a:ext>
            </a:extLst>
          </p:cNvPr>
          <p:cNvSpPr txBox="1">
            <a:spLocks/>
          </p:cNvSpPr>
          <p:nvPr/>
        </p:nvSpPr>
        <p:spPr>
          <a:xfrm>
            <a:off x="568578" y="6817039"/>
            <a:ext cx="11705420" cy="141763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rPr>
              <a:t>Plant operations and maintenance, utilities, dispatch services, etc. that benefit both EMR and non-EMR.</a:t>
            </a:r>
          </a:p>
        </p:txBody>
      </p:sp>
      <p:sp>
        <p:nvSpPr>
          <p:cNvPr id="13" name="TextBox 12">
            <a:extLst>
              <a:ext uri="{FF2B5EF4-FFF2-40B4-BE49-F238E27FC236}">
                <a16:creationId xmlns:a16="http://schemas.microsoft.com/office/drawing/2014/main" id="{EE2765F7-4B27-4EB8-93C3-62F8820E8430}"/>
              </a:ext>
            </a:extLst>
          </p:cNvPr>
          <p:cNvSpPr txBox="1"/>
          <p:nvPr/>
        </p:nvSpPr>
        <p:spPr>
          <a:xfrm>
            <a:off x="568578" y="9352117"/>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4" name="Subtitle 2">
            <a:extLst>
              <a:ext uri="{FF2B5EF4-FFF2-40B4-BE49-F238E27FC236}">
                <a16:creationId xmlns:a16="http://schemas.microsoft.com/office/drawing/2014/main" id="{920F5B60-527E-4A4F-91D3-F3C8F07957C2}"/>
              </a:ext>
            </a:extLst>
          </p:cNvPr>
          <p:cNvSpPr txBox="1">
            <a:spLocks/>
          </p:cNvSpPr>
          <p:nvPr/>
        </p:nvSpPr>
        <p:spPr>
          <a:xfrm>
            <a:off x="568578" y="10121558"/>
            <a:ext cx="11705420" cy="204549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Administrative and General costs that are not segregated at the general ledger level should be allocated through Schedule 5.</a:t>
            </a:r>
          </a:p>
        </p:txBody>
      </p:sp>
    </p:spTree>
    <p:extLst>
      <p:ext uri="{BB962C8B-B14F-4D97-AF65-F5344CB8AC3E}">
        <p14:creationId xmlns:p14="http://schemas.microsoft.com/office/powerpoint/2010/main" val="361032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2132" t="4791" r="2353" b="27730"/>
          <a:stretch/>
        </p:blipFill>
        <p:spPr>
          <a:xfrm>
            <a:off x="12451976" y="1264025"/>
            <a:ext cx="11645154" cy="10730752"/>
          </a:xfrm>
          <a:ln w="38100">
            <a:solidFill>
              <a:schemeClr val="bg2"/>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213761" y="1538630"/>
            <a:ext cx="11990371" cy="1568497"/>
          </a:xfrm>
        </p:spPr>
        <p:txBody>
          <a:bodyPr/>
          <a:lstStyle/>
          <a:p>
            <a:pPr algn="ctr"/>
            <a:r>
              <a:rPr lang="en-GB" sz="5400" dirty="0" smtClean="0">
                <a:solidFill>
                  <a:srgbClr val="92D050"/>
                </a:solidFill>
              </a:rPr>
              <a:t>SCHEDULE 5 – ALLOCATION OF</a:t>
            </a:r>
            <a:br>
              <a:rPr lang="en-GB" sz="5400" dirty="0" smtClean="0">
                <a:solidFill>
                  <a:srgbClr val="92D050"/>
                </a:solidFill>
              </a:rPr>
            </a:br>
            <a:r>
              <a:rPr lang="en-GB" sz="5400" dirty="0" smtClean="0">
                <a:solidFill>
                  <a:srgbClr val="92D050"/>
                </a:solidFill>
              </a:rPr>
              <a:t>ADMINISTRATIVE &amp; GENERAL</a:t>
            </a:r>
            <a:endParaRPr lang="en-GB" sz="5400" dirty="0">
              <a:solidFill>
                <a:srgbClr val="92D050"/>
              </a:solidFill>
            </a:endParaRPr>
          </a:p>
        </p:txBody>
      </p:sp>
      <p:sp>
        <p:nvSpPr>
          <p:cNvPr id="14" name="Subtitle 2">
            <a:extLst>
              <a:ext uri="{FF2B5EF4-FFF2-40B4-BE49-F238E27FC236}">
                <a16:creationId xmlns:a16="http://schemas.microsoft.com/office/drawing/2014/main" id="{920F5B60-527E-4A4F-91D3-F3C8F07957C2}"/>
              </a:ext>
            </a:extLst>
          </p:cNvPr>
          <p:cNvSpPr txBox="1">
            <a:spLocks/>
          </p:cNvSpPr>
          <p:nvPr/>
        </p:nvSpPr>
        <p:spPr>
          <a:xfrm>
            <a:off x="562780" y="4020659"/>
            <a:ext cx="11705420" cy="210320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Capital expenditures, bond principal, and other large purchases/expenses for capital-related items reported as costs.</a:t>
            </a:r>
          </a:p>
        </p:txBody>
      </p:sp>
      <p:sp>
        <p:nvSpPr>
          <p:cNvPr id="15" name="TextBox 14">
            <a:extLst>
              <a:ext uri="{FF2B5EF4-FFF2-40B4-BE49-F238E27FC236}">
                <a16:creationId xmlns:a16="http://schemas.microsoft.com/office/drawing/2014/main" id="{EE2765F7-4B27-4EB8-93C3-62F8820E8430}"/>
              </a:ext>
            </a:extLst>
          </p:cNvPr>
          <p:cNvSpPr txBox="1"/>
          <p:nvPr/>
        </p:nvSpPr>
        <p:spPr>
          <a:xfrm>
            <a:off x="562780" y="3321020"/>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6" name="TextBox 15">
            <a:extLst>
              <a:ext uri="{FF2B5EF4-FFF2-40B4-BE49-F238E27FC236}">
                <a16:creationId xmlns:a16="http://schemas.microsoft.com/office/drawing/2014/main" id="{EE2765F7-4B27-4EB8-93C3-62F8820E8430}"/>
              </a:ext>
            </a:extLst>
          </p:cNvPr>
          <p:cNvSpPr txBox="1"/>
          <p:nvPr/>
        </p:nvSpPr>
        <p:spPr>
          <a:xfrm>
            <a:off x="562780" y="6019029"/>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7" name="Subtitle 2">
            <a:extLst>
              <a:ext uri="{FF2B5EF4-FFF2-40B4-BE49-F238E27FC236}">
                <a16:creationId xmlns:a16="http://schemas.microsoft.com/office/drawing/2014/main" id="{920F5B60-527E-4A4F-91D3-F3C8F07957C2}"/>
              </a:ext>
            </a:extLst>
          </p:cNvPr>
          <p:cNvSpPr txBox="1">
            <a:spLocks/>
          </p:cNvSpPr>
          <p:nvPr/>
        </p:nvSpPr>
        <p:spPr>
          <a:xfrm>
            <a:off x="562780" y="6788470"/>
            <a:ext cx="11705420" cy="220785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Provider reported capital purchase for a new ambulance as capital related costs.</a:t>
            </a:r>
          </a:p>
          <a:p>
            <a:pPr marL="342900" indent="-342900" algn="l">
              <a:buFont typeface="Arial" panose="020B0604020202020204" pitchFamily="34" charset="0"/>
              <a:buChar char="•"/>
            </a:pPr>
            <a:r>
              <a:rPr lang="en-GB" sz="3400" dirty="0" smtClean="0">
                <a:solidFill>
                  <a:srgbClr val="001334"/>
                </a:solidFill>
                <a:latin typeface="+mj-lt"/>
              </a:rPr>
              <a:t>Provider reported bond principal on the cost report.</a:t>
            </a:r>
          </a:p>
        </p:txBody>
      </p:sp>
      <p:sp>
        <p:nvSpPr>
          <p:cNvPr id="18" name="TextBox 17">
            <a:extLst>
              <a:ext uri="{FF2B5EF4-FFF2-40B4-BE49-F238E27FC236}">
                <a16:creationId xmlns:a16="http://schemas.microsoft.com/office/drawing/2014/main" id="{EE2765F7-4B27-4EB8-93C3-62F8820E8430}"/>
              </a:ext>
            </a:extLst>
          </p:cNvPr>
          <p:cNvSpPr txBox="1"/>
          <p:nvPr/>
        </p:nvSpPr>
        <p:spPr>
          <a:xfrm>
            <a:off x="562780" y="9098259"/>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9" name="Subtitle 2">
            <a:extLst>
              <a:ext uri="{FF2B5EF4-FFF2-40B4-BE49-F238E27FC236}">
                <a16:creationId xmlns:a16="http://schemas.microsoft.com/office/drawing/2014/main" id="{920F5B60-527E-4A4F-91D3-F3C8F07957C2}"/>
              </a:ext>
            </a:extLst>
          </p:cNvPr>
          <p:cNvSpPr txBox="1">
            <a:spLocks/>
          </p:cNvSpPr>
          <p:nvPr/>
        </p:nvSpPr>
        <p:spPr>
          <a:xfrm>
            <a:off x="562780" y="9867700"/>
            <a:ext cx="11705420" cy="34635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Capital expenditures fluctuate significantly from year to year, therefore, capital purchases should be capitalized, and depreciation expense reported each year.</a:t>
            </a:r>
          </a:p>
          <a:p>
            <a:pPr marL="342900" indent="-342900" algn="l">
              <a:buFont typeface="Arial" panose="020B0604020202020204" pitchFamily="34" charset="0"/>
              <a:buChar char="•"/>
            </a:pPr>
            <a:r>
              <a:rPr lang="en-GB" sz="3400" dirty="0" smtClean="0">
                <a:solidFill>
                  <a:srgbClr val="001334"/>
                </a:solidFill>
                <a:latin typeface="+mj-lt"/>
              </a:rPr>
              <a:t>Interest and bond financing costs should be reported only.</a:t>
            </a:r>
          </a:p>
        </p:txBody>
      </p:sp>
    </p:spTree>
    <p:extLst>
      <p:ext uri="{BB962C8B-B14F-4D97-AF65-F5344CB8AC3E}">
        <p14:creationId xmlns:p14="http://schemas.microsoft.com/office/powerpoint/2010/main" val="130793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6776" y="4386538"/>
            <a:ext cx="10276403" cy="738664"/>
          </a:xfrm>
          <a:prstGeom prst="rect">
            <a:avLst/>
          </a:prstGeom>
          <a:noFill/>
        </p:spPr>
        <p:txBody>
          <a:bodyPr wrap="none" rtlCol="0" anchor="ctr" anchorCtr="0">
            <a:spAutoFit/>
          </a:bodyPr>
          <a:lstStyle/>
          <a:p>
            <a:r>
              <a:rPr lang="en-US" sz="4200" b="1" dirty="0" smtClean="0">
                <a:solidFill>
                  <a:schemeClr val="bg2"/>
                </a:solidFill>
                <a:latin typeface="Arial" panose="020B0604020202020204" pitchFamily="34" charset="0"/>
                <a:ea typeface="League Spartan" charset="0"/>
                <a:cs typeface="Arial" panose="020B0604020202020204" pitchFamily="34" charset="0"/>
              </a:rPr>
              <a:t>Best Practice Allocation Methodologies</a:t>
            </a:r>
            <a:endParaRPr lang="en-US" sz="4200" b="1" dirty="0">
              <a:solidFill>
                <a:schemeClr val="bg2"/>
              </a:solidFill>
              <a:latin typeface="Arial" panose="020B0604020202020204" pitchFamily="34" charset="0"/>
              <a:ea typeface="League Spartan" charset="0"/>
              <a:cs typeface="Arial" panose="020B0604020202020204" pitchFamily="34" charset="0"/>
            </a:endParaRPr>
          </a:p>
        </p:txBody>
      </p:sp>
      <p:sp>
        <p:nvSpPr>
          <p:cNvPr id="17" name="Subtitle 2"/>
          <p:cNvSpPr txBox="1">
            <a:spLocks/>
          </p:cNvSpPr>
          <p:nvPr/>
        </p:nvSpPr>
        <p:spPr>
          <a:xfrm>
            <a:off x="2366776" y="5623816"/>
            <a:ext cx="19578824" cy="335893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Directly assigning costs based on general ledger detail</a:t>
            </a:r>
          </a:p>
          <a:p>
            <a:pPr algn="l">
              <a:lnSpc>
                <a:spcPct val="100000"/>
              </a:lnSpc>
              <a:spcBef>
                <a:spcPts val="0"/>
              </a:spcBef>
            </a:pPr>
            <a:endParaRPr lang="en-US" sz="3400" dirty="0" smtClean="0">
              <a:solidFill>
                <a:srgbClr val="001334"/>
              </a:solidFill>
              <a:latin typeface="Arial" panose="020B0604020202020204" pitchFamily="34" charset="0"/>
              <a:ea typeface="Open Sans"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Directly assigning salaries and fringe benefits utilizing payroll data/ledgers</a:t>
            </a:r>
          </a:p>
          <a:p>
            <a:pPr algn="l">
              <a:lnSpc>
                <a:spcPct val="100000"/>
              </a:lnSpc>
              <a:spcBef>
                <a:spcPts val="0"/>
              </a:spcBef>
            </a:pPr>
            <a:endParaRPr lang="en-US" sz="3400" dirty="0" smtClean="0">
              <a:solidFill>
                <a:srgbClr val="001334"/>
              </a:solidFill>
              <a:latin typeface="Arial" panose="020B0604020202020204" pitchFamily="34" charset="0"/>
              <a:ea typeface="Open Sans"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Calculated EMR/non-EMR percentage based on general ledger detail/payroll data (detailed support for the calculation must be provided)</a:t>
            </a:r>
          </a:p>
        </p:txBody>
      </p:sp>
      <p:sp>
        <p:nvSpPr>
          <p:cNvPr id="30" name="Rectangle 29"/>
          <p:cNvSpPr/>
          <p:nvPr/>
        </p:nvSpPr>
        <p:spPr>
          <a:xfrm>
            <a:off x="1919975" y="4386538"/>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4200305" y="923528"/>
            <a:ext cx="14965608" cy="1942446"/>
          </a:xfrm>
        </p:spPr>
        <p:txBody>
          <a:bodyPr/>
          <a:lstStyle/>
          <a:p>
            <a:pPr algn="ctr"/>
            <a:r>
              <a:rPr lang="en-GB" dirty="0" smtClean="0">
                <a:solidFill>
                  <a:srgbClr val="92D050"/>
                </a:solidFill>
              </a:rPr>
              <a:t>ALLOCATION METHODOLOGIES </a:t>
            </a:r>
            <a:br>
              <a:rPr lang="en-GB" dirty="0" smtClean="0">
                <a:solidFill>
                  <a:srgbClr val="92D050"/>
                </a:solidFill>
              </a:rPr>
            </a:br>
            <a:r>
              <a:rPr lang="en-GB" dirty="0" smtClean="0">
                <a:solidFill>
                  <a:srgbClr val="92D050"/>
                </a:solidFill>
              </a:rPr>
              <a:t>FOR DIRECT COSTS</a:t>
            </a:r>
            <a:endParaRPr lang="en-GB" dirty="0">
              <a:solidFill>
                <a:srgbClr val="92D050"/>
              </a:solidFill>
            </a:endParaRPr>
          </a:p>
        </p:txBody>
      </p:sp>
      <p:sp>
        <p:nvSpPr>
          <p:cNvPr id="9" name="Subtitle 2"/>
          <p:cNvSpPr txBox="1">
            <a:spLocks/>
          </p:cNvSpPr>
          <p:nvPr/>
        </p:nvSpPr>
        <p:spPr>
          <a:xfrm>
            <a:off x="549063" y="11148599"/>
            <a:ext cx="19953047" cy="178927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400" i="1" dirty="0" smtClean="0">
                <a:solidFill>
                  <a:srgbClr val="001334"/>
                </a:solidFill>
                <a:latin typeface="Arial" panose="020B0604020202020204" pitchFamily="34" charset="0"/>
                <a:ea typeface="Open Sans" charset="0"/>
                <a:cs typeface="Arial" panose="020B0604020202020204" pitchFamily="34" charset="0"/>
              </a:rPr>
              <a:t>NOTE: By allowing the cost report mechanics to perform the direct and indirect cost allocations, there is a lesser burden on providers to manually calculate the split of costs between EMR and non-EMR, and less supporting documentation needed by the accountants to verify the costs reported.</a:t>
            </a:r>
          </a:p>
        </p:txBody>
      </p:sp>
    </p:spTree>
    <p:extLst>
      <p:ext uri="{BB962C8B-B14F-4D97-AF65-F5344CB8AC3E}">
        <p14:creationId xmlns:p14="http://schemas.microsoft.com/office/powerpoint/2010/main" val="283238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6776" y="3475732"/>
            <a:ext cx="3983783" cy="738664"/>
          </a:xfrm>
          <a:prstGeom prst="rect">
            <a:avLst/>
          </a:prstGeom>
          <a:noFill/>
        </p:spPr>
        <p:txBody>
          <a:bodyPr wrap="none" rtlCol="0" anchor="ctr" anchorCtr="0">
            <a:spAutoFit/>
          </a:bodyPr>
          <a:lstStyle/>
          <a:p>
            <a:r>
              <a:rPr lang="en-US" sz="4200" b="1" dirty="0" smtClean="0">
                <a:solidFill>
                  <a:schemeClr val="bg2"/>
                </a:solidFill>
                <a:latin typeface="Arial" panose="020B0604020202020204" pitchFamily="34" charset="0"/>
                <a:ea typeface="League Spartan" charset="0"/>
                <a:cs typeface="Arial" panose="020B0604020202020204" pitchFamily="34" charset="0"/>
              </a:rPr>
              <a:t>CMS Guidance</a:t>
            </a:r>
            <a:endParaRPr lang="en-US" sz="4200" b="1" dirty="0">
              <a:solidFill>
                <a:schemeClr val="bg2"/>
              </a:solidFill>
              <a:latin typeface="Arial" panose="020B0604020202020204" pitchFamily="34" charset="0"/>
              <a:ea typeface="League Spartan" charset="0"/>
              <a:cs typeface="Arial" panose="020B0604020202020204" pitchFamily="34" charset="0"/>
            </a:endParaRPr>
          </a:p>
        </p:txBody>
      </p:sp>
      <p:sp>
        <p:nvSpPr>
          <p:cNvPr id="17" name="Subtitle 2"/>
          <p:cNvSpPr txBox="1">
            <a:spLocks/>
          </p:cNvSpPr>
          <p:nvPr/>
        </p:nvSpPr>
        <p:spPr>
          <a:xfrm>
            <a:off x="2366776" y="4330448"/>
            <a:ext cx="19578824" cy="388215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CMS released guidance regarding the GEMT programs in which it discusses the treatment of fire costs on the cost report.  </a:t>
            </a:r>
          </a:p>
          <a:p>
            <a:pPr algn="l">
              <a:lnSpc>
                <a:spcPct val="100000"/>
              </a:lnSpc>
              <a:spcBef>
                <a:spcPts val="0"/>
              </a:spcBef>
            </a:pPr>
            <a:endParaRPr lang="en-US" sz="3400" dirty="0" smtClean="0">
              <a:solidFill>
                <a:srgbClr val="001334"/>
              </a:solidFill>
              <a:latin typeface="Arial" panose="020B0604020202020204" pitchFamily="34" charset="0"/>
              <a:ea typeface="Open Sans"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Based on this guidance in the CIB, any personnel who is not considered a licensed or certified emergency medical technician and/or did not perform Medicaid covered services at an emergency site will be considered 100 percent fire, regardless if the personnel was dispatched for an EMS service. </a:t>
            </a:r>
          </a:p>
        </p:txBody>
      </p:sp>
      <p:sp>
        <p:nvSpPr>
          <p:cNvPr id="30" name="Rectangle 29"/>
          <p:cNvSpPr/>
          <p:nvPr/>
        </p:nvSpPr>
        <p:spPr>
          <a:xfrm>
            <a:off x="1932773" y="3471804"/>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3409841" y="923528"/>
            <a:ext cx="16546554" cy="1942446"/>
          </a:xfrm>
        </p:spPr>
        <p:txBody>
          <a:bodyPr/>
          <a:lstStyle/>
          <a:p>
            <a:pPr algn="ctr"/>
            <a:r>
              <a:rPr lang="en-GB" dirty="0" smtClean="0">
                <a:solidFill>
                  <a:srgbClr val="92D050"/>
                </a:solidFill>
              </a:rPr>
              <a:t>CMCS INFORMATIONAL BULLETIN –</a:t>
            </a:r>
            <a:br>
              <a:rPr lang="en-GB" dirty="0" smtClean="0">
                <a:solidFill>
                  <a:srgbClr val="92D050"/>
                </a:solidFill>
              </a:rPr>
            </a:br>
            <a:r>
              <a:rPr lang="en-GB" dirty="0" smtClean="0">
                <a:solidFill>
                  <a:srgbClr val="92D050"/>
                </a:solidFill>
              </a:rPr>
              <a:t>AUGUST 17, 2022</a:t>
            </a:r>
            <a:endParaRPr lang="en-GB" dirty="0">
              <a:solidFill>
                <a:srgbClr val="92D050"/>
              </a:solidFill>
            </a:endParaRPr>
          </a:p>
        </p:txBody>
      </p:sp>
      <p:sp>
        <p:nvSpPr>
          <p:cNvPr id="6" name="Rectangle 5"/>
          <p:cNvSpPr/>
          <p:nvPr/>
        </p:nvSpPr>
        <p:spPr>
          <a:xfrm>
            <a:off x="1984175" y="8374330"/>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8" name="TextBox 7"/>
          <p:cNvSpPr txBox="1"/>
          <p:nvPr/>
        </p:nvSpPr>
        <p:spPr>
          <a:xfrm>
            <a:off x="2366776" y="8374330"/>
            <a:ext cx="3599062" cy="738664"/>
          </a:xfrm>
          <a:prstGeom prst="rect">
            <a:avLst/>
          </a:prstGeom>
          <a:noFill/>
        </p:spPr>
        <p:txBody>
          <a:bodyPr wrap="none" rtlCol="0" anchor="ctr" anchorCtr="0">
            <a:spAutoFit/>
          </a:bodyPr>
          <a:lstStyle/>
          <a:p>
            <a:r>
              <a:rPr lang="en-US" sz="42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200" b="1" dirty="0">
              <a:solidFill>
                <a:schemeClr val="bg2"/>
              </a:solidFill>
              <a:latin typeface="Arial" panose="020B0604020202020204" pitchFamily="34" charset="0"/>
              <a:ea typeface="League Spartan" charset="0"/>
              <a:cs typeface="Arial" panose="020B0604020202020204" pitchFamily="34" charset="0"/>
            </a:endParaRPr>
          </a:p>
        </p:txBody>
      </p:sp>
      <p:sp>
        <p:nvSpPr>
          <p:cNvPr id="9" name="Subtitle 2"/>
          <p:cNvSpPr txBox="1">
            <a:spLocks/>
          </p:cNvSpPr>
          <p:nvPr/>
        </p:nvSpPr>
        <p:spPr>
          <a:xfrm>
            <a:off x="2366776" y="9274721"/>
            <a:ext cx="19578824" cy="335893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In the allocation statistics, providers should clearly identify time associated with vehicle(s) or personnel not providing Medicaid covered emergency services. </a:t>
            </a:r>
          </a:p>
          <a:p>
            <a:pPr algn="l">
              <a:lnSpc>
                <a:spcPct val="100000"/>
              </a:lnSpc>
              <a:spcBef>
                <a:spcPts val="0"/>
              </a:spcBef>
            </a:pPr>
            <a:endParaRPr lang="en-US" sz="3400" dirty="0" smtClean="0">
              <a:solidFill>
                <a:srgbClr val="001334"/>
              </a:solidFill>
              <a:latin typeface="Arial" panose="020B0604020202020204" pitchFamily="34" charset="0"/>
              <a:ea typeface="Open Sans"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It is suggested to submit CAD data that includes the following data elements:</a:t>
            </a:r>
          </a:p>
          <a:p>
            <a:pPr marL="1430536" lvl="1" indent="-3429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Call number, dispatch date, each unit dispatched for the call, call disposition, call dispatch time, medical facility arrival time, call clear time, call duration, and classification of dispatch.</a:t>
            </a:r>
          </a:p>
        </p:txBody>
      </p:sp>
    </p:spTree>
    <p:extLst>
      <p:ext uri="{BB962C8B-B14F-4D97-AF65-F5344CB8AC3E}">
        <p14:creationId xmlns:p14="http://schemas.microsoft.com/office/powerpoint/2010/main" val="353519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6776" y="2374213"/>
            <a:ext cx="2210862" cy="646331"/>
          </a:xfrm>
          <a:prstGeom prst="rect">
            <a:avLst/>
          </a:prstGeom>
          <a:noFill/>
        </p:spPr>
        <p:txBody>
          <a:bodyPr wrap="none" rtlCol="0" anchor="ctr" anchorCtr="0">
            <a:spAutoFit/>
          </a:bodyPr>
          <a:lstStyle/>
          <a:p>
            <a:r>
              <a:rPr lang="en-US" b="1" dirty="0">
                <a:solidFill>
                  <a:srgbClr val="001334"/>
                </a:solidFill>
                <a:latin typeface="Arial" panose="020B0604020202020204" pitchFamily="34" charset="0"/>
                <a:ea typeface="League Spartan" charset="0"/>
                <a:cs typeface="Arial" panose="020B0604020202020204" pitchFamily="34" charset="0"/>
              </a:rPr>
              <a:t>Bad Debt</a:t>
            </a:r>
          </a:p>
        </p:txBody>
      </p:sp>
      <p:sp>
        <p:nvSpPr>
          <p:cNvPr id="17" name="Subtitle 2"/>
          <p:cNvSpPr txBox="1">
            <a:spLocks/>
          </p:cNvSpPr>
          <p:nvPr/>
        </p:nvSpPr>
        <p:spPr>
          <a:xfrm>
            <a:off x="2235169" y="2977336"/>
            <a:ext cx="21104891" cy="13276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600" dirty="0">
                <a:solidFill>
                  <a:srgbClr val="001334"/>
                </a:solidFill>
                <a:latin typeface="Arial" panose="020B0604020202020204" pitchFamily="34" charset="0"/>
                <a:ea typeface="Open Sans" charset="0"/>
                <a:cs typeface="Arial" panose="020B0604020202020204" pitchFamily="34" charset="0"/>
              </a:rPr>
              <a:t>Costs associated with bad debt or collection fees are considered non-allowable. </a:t>
            </a:r>
          </a:p>
          <a:p>
            <a:pPr algn="l">
              <a:lnSpc>
                <a:spcPct val="100000"/>
              </a:lnSpc>
              <a:spcBef>
                <a:spcPts val="0"/>
              </a:spcBef>
            </a:pPr>
            <a:r>
              <a:rPr lang="en-US" sz="3600" dirty="0" smtClean="0">
                <a:solidFill>
                  <a:srgbClr val="001334"/>
                </a:solidFill>
                <a:latin typeface="Arial" panose="020B0604020202020204" pitchFamily="34" charset="0"/>
                <a:ea typeface="Open Sans" charset="0"/>
                <a:cs typeface="Arial" panose="020B0604020202020204" pitchFamily="34" charset="0"/>
              </a:rPr>
              <a:t>2 </a:t>
            </a:r>
            <a:r>
              <a:rPr lang="en-US" sz="3600" dirty="0">
                <a:solidFill>
                  <a:srgbClr val="001334"/>
                </a:solidFill>
                <a:latin typeface="Arial" panose="020B0604020202020204" pitchFamily="34" charset="0"/>
                <a:ea typeface="Open Sans" charset="0"/>
                <a:cs typeface="Arial" panose="020B0604020202020204" pitchFamily="34" charset="0"/>
              </a:rPr>
              <a:t>CFR Part 200.426</a:t>
            </a:r>
          </a:p>
        </p:txBody>
      </p:sp>
      <p:sp>
        <p:nvSpPr>
          <p:cNvPr id="18" name="TextBox 17"/>
          <p:cNvSpPr txBox="1"/>
          <p:nvPr/>
        </p:nvSpPr>
        <p:spPr>
          <a:xfrm>
            <a:off x="2366775" y="4592686"/>
            <a:ext cx="4237057" cy="646331"/>
          </a:xfrm>
          <a:prstGeom prst="rect">
            <a:avLst/>
          </a:prstGeom>
          <a:noFill/>
        </p:spPr>
        <p:txBody>
          <a:bodyPr wrap="none" rtlCol="0" anchor="ctr" anchorCtr="0">
            <a:spAutoFit/>
          </a:bodyPr>
          <a:lstStyle/>
          <a:p>
            <a:r>
              <a:rPr lang="en-US" b="1" dirty="0">
                <a:solidFill>
                  <a:srgbClr val="001334"/>
                </a:solidFill>
                <a:latin typeface="Arial" panose="020B0604020202020204" pitchFamily="34" charset="0"/>
                <a:ea typeface="League Spartan" charset="0"/>
                <a:cs typeface="Arial" panose="020B0604020202020204" pitchFamily="34" charset="0"/>
              </a:rPr>
              <a:t>Board of Directors</a:t>
            </a:r>
          </a:p>
        </p:txBody>
      </p:sp>
      <p:sp>
        <p:nvSpPr>
          <p:cNvPr id="26" name="TextBox 25"/>
          <p:cNvSpPr txBox="1"/>
          <p:nvPr/>
        </p:nvSpPr>
        <p:spPr>
          <a:xfrm>
            <a:off x="2366776" y="7120583"/>
            <a:ext cx="4775666" cy="646331"/>
          </a:xfrm>
          <a:prstGeom prst="rect">
            <a:avLst/>
          </a:prstGeom>
          <a:noFill/>
        </p:spPr>
        <p:txBody>
          <a:bodyPr wrap="none" rtlCol="0" anchor="ctr" anchorCtr="0">
            <a:spAutoFit/>
          </a:bodyPr>
          <a:lstStyle/>
          <a:p>
            <a:r>
              <a:rPr lang="en-US" b="1" dirty="0">
                <a:solidFill>
                  <a:srgbClr val="001334"/>
                </a:solidFill>
                <a:latin typeface="Arial" panose="020B0604020202020204" pitchFamily="34" charset="0"/>
                <a:ea typeface="League Spartan" charset="0"/>
                <a:cs typeface="Arial" panose="020B0604020202020204" pitchFamily="34" charset="0"/>
              </a:rPr>
              <a:t>Capital Expenditures</a:t>
            </a:r>
          </a:p>
        </p:txBody>
      </p:sp>
      <p:sp>
        <p:nvSpPr>
          <p:cNvPr id="28" name="Rectangle 27"/>
          <p:cNvSpPr/>
          <p:nvPr/>
        </p:nvSpPr>
        <p:spPr>
          <a:xfrm>
            <a:off x="1636790" y="7151361"/>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29" name="Rectangle 28"/>
          <p:cNvSpPr/>
          <p:nvPr/>
        </p:nvSpPr>
        <p:spPr>
          <a:xfrm>
            <a:off x="1636790" y="4684726"/>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0" name="Rectangle 29"/>
          <p:cNvSpPr/>
          <p:nvPr/>
        </p:nvSpPr>
        <p:spPr>
          <a:xfrm>
            <a:off x="1636791" y="2359464"/>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1062573" y="752875"/>
            <a:ext cx="22961772" cy="1007574"/>
          </a:xfrm>
        </p:spPr>
        <p:txBody>
          <a:bodyPr/>
          <a:lstStyle/>
          <a:p>
            <a:pPr algn="ctr"/>
            <a:r>
              <a:rPr lang="en-GB" dirty="0">
                <a:solidFill>
                  <a:srgbClr val="92D050"/>
                </a:solidFill>
              </a:rPr>
              <a:t>COMMON NON-ALLOWABLE COST ADJUSTMENTS</a:t>
            </a:r>
          </a:p>
        </p:txBody>
      </p:sp>
      <p:sp>
        <p:nvSpPr>
          <p:cNvPr id="37" name="Subtitle 2"/>
          <p:cNvSpPr txBox="1">
            <a:spLocks/>
          </p:cNvSpPr>
          <p:nvPr/>
        </p:nvSpPr>
        <p:spPr>
          <a:xfrm>
            <a:off x="2235169" y="5346681"/>
            <a:ext cx="20876291" cy="13276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600" dirty="0">
                <a:solidFill>
                  <a:srgbClr val="001334"/>
                </a:solidFill>
                <a:latin typeface="Arial" panose="020B0604020202020204" pitchFamily="34" charset="0"/>
                <a:ea typeface="Open Sans" charset="0"/>
                <a:cs typeface="Arial" panose="020B0604020202020204" pitchFamily="34" charset="0"/>
              </a:rPr>
              <a:t>Costs associated with board of directors are considered non-allowable.</a:t>
            </a:r>
          </a:p>
          <a:p>
            <a:pPr algn="l">
              <a:lnSpc>
                <a:spcPct val="100000"/>
              </a:lnSpc>
              <a:spcBef>
                <a:spcPts val="0"/>
              </a:spcBef>
            </a:pPr>
            <a:r>
              <a:rPr lang="en-US" sz="3600" dirty="0" smtClean="0">
                <a:solidFill>
                  <a:srgbClr val="001334"/>
                </a:solidFill>
                <a:latin typeface="Arial" panose="020B0604020202020204" pitchFamily="34" charset="0"/>
                <a:ea typeface="Open Sans" charset="0"/>
                <a:cs typeface="Arial" panose="020B0604020202020204" pitchFamily="34" charset="0"/>
              </a:rPr>
              <a:t>2 </a:t>
            </a:r>
            <a:r>
              <a:rPr lang="en-US" sz="3600" dirty="0">
                <a:solidFill>
                  <a:srgbClr val="001334"/>
                </a:solidFill>
                <a:latin typeface="Arial" panose="020B0604020202020204" pitchFamily="34" charset="0"/>
                <a:ea typeface="Open Sans" charset="0"/>
                <a:cs typeface="Arial" panose="020B0604020202020204" pitchFamily="34" charset="0"/>
              </a:rPr>
              <a:t>CFR Part 200.422</a:t>
            </a:r>
          </a:p>
        </p:txBody>
      </p:sp>
      <p:sp>
        <p:nvSpPr>
          <p:cNvPr id="23" name="Subtitle 2"/>
          <p:cNvSpPr txBox="1">
            <a:spLocks/>
          </p:cNvSpPr>
          <p:nvPr/>
        </p:nvSpPr>
        <p:spPr>
          <a:xfrm>
            <a:off x="2387570" y="7910572"/>
            <a:ext cx="20723890" cy="446693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600" dirty="0">
                <a:solidFill>
                  <a:srgbClr val="001334"/>
                </a:solidFill>
                <a:latin typeface="Arial" panose="020B0604020202020204" pitchFamily="34" charset="0"/>
                <a:ea typeface="Open Sans" charset="0"/>
                <a:cs typeface="Arial" panose="020B0604020202020204" pitchFamily="34" charset="0"/>
              </a:rPr>
              <a:t>Asset purchases greater than $5,000 are considered capital expenditures and are non-allowable. Costs associated with the capital expenditures can be included in the cost report by including the depreciation expense. </a:t>
            </a:r>
            <a:r>
              <a:rPr lang="en-US" sz="3600" dirty="0" smtClean="0">
                <a:solidFill>
                  <a:srgbClr val="001334"/>
                </a:solidFill>
                <a:latin typeface="Arial" panose="020B0604020202020204" pitchFamily="34" charset="0"/>
                <a:ea typeface="Open Sans" charset="0"/>
                <a:cs typeface="Arial" panose="020B0604020202020204" pitchFamily="34" charset="0"/>
              </a:rPr>
              <a:t>Depreciation expense should follow AHA guidelines.</a:t>
            </a:r>
            <a:endParaRPr lang="en-US" sz="3600" dirty="0">
              <a:solidFill>
                <a:srgbClr val="001334"/>
              </a:solidFill>
              <a:latin typeface="Arial" panose="020B0604020202020204" pitchFamily="34" charset="0"/>
              <a:ea typeface="Open Sans" charset="0"/>
              <a:cs typeface="Arial" panose="020B0604020202020204" pitchFamily="34" charset="0"/>
            </a:endParaRPr>
          </a:p>
          <a:p>
            <a:pPr algn="l">
              <a:lnSpc>
                <a:spcPct val="100000"/>
              </a:lnSpc>
              <a:spcBef>
                <a:spcPts val="0"/>
              </a:spcBef>
            </a:pPr>
            <a:r>
              <a:rPr lang="fr-FR" sz="3600" dirty="0" smtClean="0">
                <a:solidFill>
                  <a:srgbClr val="001334"/>
                </a:solidFill>
                <a:latin typeface="Arial" panose="020B0604020202020204" pitchFamily="34" charset="0"/>
                <a:ea typeface="Open Sans" charset="0"/>
                <a:cs typeface="Arial" panose="020B0604020202020204" pitchFamily="34" charset="0"/>
              </a:rPr>
              <a:t>42 CFR Section 413.130</a:t>
            </a:r>
            <a:r>
              <a:rPr lang="fr-FR" sz="3600" dirty="0">
                <a:solidFill>
                  <a:srgbClr val="001334"/>
                </a:solidFill>
                <a:latin typeface="Arial" panose="020B0604020202020204" pitchFamily="34" charset="0"/>
                <a:ea typeface="Open Sans" charset="0"/>
                <a:cs typeface="Arial" panose="020B0604020202020204" pitchFamily="34" charset="0"/>
              </a:rPr>
              <a:t/>
            </a:r>
            <a:br>
              <a:rPr lang="fr-FR" sz="3600" dirty="0">
                <a:solidFill>
                  <a:srgbClr val="001334"/>
                </a:solidFill>
                <a:latin typeface="Arial" panose="020B0604020202020204" pitchFamily="34" charset="0"/>
                <a:ea typeface="Open Sans" charset="0"/>
                <a:cs typeface="Arial" panose="020B0604020202020204" pitchFamily="34" charset="0"/>
              </a:rPr>
            </a:br>
            <a:r>
              <a:rPr lang="fr-FR" sz="3600" dirty="0">
                <a:solidFill>
                  <a:srgbClr val="001334"/>
                </a:solidFill>
                <a:latin typeface="Arial" panose="020B0604020202020204" pitchFamily="34" charset="0"/>
                <a:ea typeface="Open Sans" charset="0"/>
                <a:cs typeface="Arial" panose="020B0604020202020204" pitchFamily="34" charset="0"/>
              </a:rPr>
              <a:t>2 CFR 200</a:t>
            </a:r>
          </a:p>
          <a:p>
            <a:pPr algn="l">
              <a:lnSpc>
                <a:spcPct val="100000"/>
              </a:lnSpc>
              <a:spcBef>
                <a:spcPts val="0"/>
              </a:spcBef>
            </a:pPr>
            <a:r>
              <a:rPr lang="fr-FR" sz="3600" dirty="0" smtClean="0">
                <a:solidFill>
                  <a:srgbClr val="001334"/>
                </a:solidFill>
                <a:latin typeface="Arial" panose="020B0604020202020204" pitchFamily="34" charset="0"/>
                <a:ea typeface="Open Sans" charset="0"/>
                <a:cs typeface="Arial" panose="020B0604020202020204" pitchFamily="34" charset="0"/>
              </a:rPr>
              <a:t>CMS </a:t>
            </a:r>
            <a:r>
              <a:rPr lang="fr-FR" sz="3600" dirty="0">
                <a:solidFill>
                  <a:srgbClr val="001334"/>
                </a:solidFill>
                <a:latin typeface="Arial" panose="020B0604020202020204" pitchFamily="34" charset="0"/>
                <a:ea typeface="Open Sans" charset="0"/>
                <a:cs typeface="Arial" panose="020B0604020202020204" pitchFamily="34" charset="0"/>
              </a:rPr>
              <a:t>Pub. 15-1, Section 2300</a:t>
            </a:r>
          </a:p>
          <a:p>
            <a:pPr algn="l">
              <a:lnSpc>
                <a:spcPct val="100000"/>
              </a:lnSpc>
              <a:spcBef>
                <a:spcPts val="0"/>
              </a:spcBef>
            </a:pPr>
            <a:r>
              <a:rPr lang="fr-FR" sz="3600" dirty="0">
                <a:solidFill>
                  <a:srgbClr val="001334"/>
                </a:solidFill>
                <a:latin typeface="Arial" panose="020B0604020202020204" pitchFamily="34" charset="0"/>
                <a:ea typeface="Open Sans" charset="0"/>
                <a:cs typeface="Arial" panose="020B0604020202020204" pitchFamily="34" charset="0"/>
              </a:rPr>
              <a:t>CMS Pub. 15-1, Section 108.1</a:t>
            </a:r>
            <a:endParaRPr lang="en-US" sz="3600" dirty="0">
              <a:solidFill>
                <a:srgbClr val="001334"/>
              </a:solidFill>
              <a:latin typeface="Arial" panose="020B0604020202020204" pitchFamily="34" charset="0"/>
              <a:ea typeface="Open Sans" charset="0"/>
              <a:cs typeface="Arial" panose="020B0604020202020204" pitchFamily="34" charset="0"/>
            </a:endParaRPr>
          </a:p>
          <a:p>
            <a:pPr algn="l">
              <a:lnSpc>
                <a:spcPct val="100000"/>
              </a:lnSpc>
              <a:spcBef>
                <a:spcPts val="0"/>
              </a:spcBef>
            </a:pPr>
            <a:endParaRPr lang="en-US" dirty="0">
              <a:solidFill>
                <a:srgbClr val="001334"/>
              </a:solidFill>
              <a:latin typeface="Arial" panose="020B0604020202020204" pitchFamily="34" charset="0"/>
              <a:ea typeface="Open Sans" charset="0"/>
              <a:cs typeface="Arial" panose="020B0604020202020204" pitchFamily="34" charset="0"/>
            </a:endParaRPr>
          </a:p>
        </p:txBody>
      </p:sp>
    </p:spTree>
    <p:extLst>
      <p:ext uri="{BB962C8B-B14F-4D97-AF65-F5344CB8AC3E}">
        <p14:creationId xmlns:p14="http://schemas.microsoft.com/office/powerpoint/2010/main" val="207797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2"/>
          <p:cNvSpPr txBox="1">
            <a:spLocks/>
          </p:cNvSpPr>
          <p:nvPr/>
        </p:nvSpPr>
        <p:spPr>
          <a:xfrm>
            <a:off x="2121368" y="10883577"/>
            <a:ext cx="21264410" cy="13276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600" dirty="0">
                <a:solidFill>
                  <a:srgbClr val="001334"/>
                </a:solidFill>
                <a:latin typeface="Arial" panose="020B0604020202020204" pitchFamily="34" charset="0"/>
                <a:ea typeface="Open Sans" charset="0"/>
                <a:cs typeface="Arial" panose="020B0604020202020204" pitchFamily="34" charset="0"/>
              </a:rPr>
              <a:t>Administrative costs incurred for reimbursing MHD for costs associated with implementing the GEMT program are considered non-allowable.</a:t>
            </a: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1062573" y="752875"/>
            <a:ext cx="22961772" cy="1007574"/>
          </a:xfrm>
        </p:spPr>
        <p:txBody>
          <a:bodyPr/>
          <a:lstStyle/>
          <a:p>
            <a:pPr algn="ctr"/>
            <a:r>
              <a:rPr lang="en-GB" dirty="0">
                <a:solidFill>
                  <a:srgbClr val="92D050"/>
                </a:solidFill>
              </a:rPr>
              <a:t>COMMON NON-ALLOWABLE COST ADJUSTMENTS</a:t>
            </a:r>
          </a:p>
        </p:txBody>
      </p:sp>
      <p:sp>
        <p:nvSpPr>
          <p:cNvPr id="21" name="TextBox 20">
            <a:extLst>
              <a:ext uri="{FF2B5EF4-FFF2-40B4-BE49-F238E27FC236}">
                <a16:creationId xmlns:a16="http://schemas.microsoft.com/office/drawing/2014/main" id="{3B6DB916-3ACD-4FAB-AA10-E56B1DECC445}"/>
              </a:ext>
            </a:extLst>
          </p:cNvPr>
          <p:cNvSpPr txBox="1"/>
          <p:nvPr/>
        </p:nvSpPr>
        <p:spPr>
          <a:xfrm>
            <a:off x="2222975" y="4603511"/>
            <a:ext cx="3262432" cy="646331"/>
          </a:xfrm>
          <a:prstGeom prst="rect">
            <a:avLst/>
          </a:prstGeom>
          <a:noFill/>
        </p:spPr>
        <p:txBody>
          <a:bodyPr wrap="none" rtlCol="0" anchor="ctr" anchorCtr="0">
            <a:spAutoFit/>
          </a:bodyPr>
          <a:lstStyle/>
          <a:p>
            <a:r>
              <a:rPr lang="en-US" b="1" dirty="0">
                <a:solidFill>
                  <a:srgbClr val="000000"/>
                </a:solidFill>
                <a:latin typeface="Arial" panose="020B0604020202020204" pitchFamily="34" charset="0"/>
                <a:ea typeface="League Spartan" charset="0"/>
                <a:cs typeface="Arial" panose="020B0604020202020204" pitchFamily="34" charset="0"/>
              </a:rPr>
              <a:t>Income Offset</a:t>
            </a:r>
          </a:p>
        </p:txBody>
      </p:sp>
      <p:sp>
        <p:nvSpPr>
          <p:cNvPr id="22" name="Subtitle 2">
            <a:extLst>
              <a:ext uri="{FF2B5EF4-FFF2-40B4-BE49-F238E27FC236}">
                <a16:creationId xmlns:a16="http://schemas.microsoft.com/office/drawing/2014/main" id="{3A68466F-B81A-41FF-BC84-38E2087D94A7}"/>
              </a:ext>
            </a:extLst>
          </p:cNvPr>
          <p:cNvSpPr txBox="1">
            <a:spLocks/>
          </p:cNvSpPr>
          <p:nvPr/>
        </p:nvSpPr>
        <p:spPr>
          <a:xfrm>
            <a:off x="2222975" y="5217616"/>
            <a:ext cx="21162804" cy="18816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600" dirty="0">
                <a:solidFill>
                  <a:srgbClr val="001334"/>
                </a:solidFill>
                <a:latin typeface="Arial" panose="020B0604020202020204" pitchFamily="34" charset="0"/>
                <a:ea typeface="Open Sans" charset="0"/>
                <a:cs typeface="Arial" panose="020B0604020202020204" pitchFamily="34" charset="0"/>
              </a:rPr>
              <a:t>Income from non-ambulance services (i.e. training revenue, dry run revenue, interest income) are to be offset against cost. </a:t>
            </a:r>
          </a:p>
          <a:p>
            <a:pPr algn="l">
              <a:lnSpc>
                <a:spcPct val="100000"/>
              </a:lnSpc>
              <a:spcBef>
                <a:spcPts val="0"/>
              </a:spcBef>
            </a:pPr>
            <a:r>
              <a:rPr lang="en-US" sz="3600" dirty="0">
                <a:solidFill>
                  <a:srgbClr val="001334"/>
                </a:solidFill>
                <a:latin typeface="Arial" panose="020B0604020202020204" pitchFamily="34" charset="0"/>
                <a:ea typeface="Open Sans" charset="0"/>
                <a:cs typeface="Arial" panose="020B0604020202020204" pitchFamily="34" charset="0"/>
              </a:rPr>
              <a:t>CMS Pub. 15-1, Section </a:t>
            </a:r>
            <a:r>
              <a:rPr lang="en-US" sz="3600" dirty="0" smtClean="0">
                <a:solidFill>
                  <a:srgbClr val="001334"/>
                </a:solidFill>
                <a:latin typeface="Arial" panose="020B0604020202020204" pitchFamily="34" charset="0"/>
                <a:ea typeface="Open Sans" charset="0"/>
                <a:cs typeface="Arial" panose="020B0604020202020204" pitchFamily="34" charset="0"/>
              </a:rPr>
              <a:t>2328</a:t>
            </a:r>
            <a:endParaRPr lang="en-US" dirty="0">
              <a:solidFill>
                <a:srgbClr val="001334"/>
              </a:solidFill>
              <a:latin typeface="Arial" panose="020B0604020202020204" pitchFamily="34" charset="0"/>
              <a:ea typeface="Open Sans" charset="0"/>
              <a:cs typeface="Arial" panose="020B0604020202020204" pitchFamily="34" charset="0"/>
            </a:endParaRPr>
          </a:p>
        </p:txBody>
      </p:sp>
      <p:sp>
        <p:nvSpPr>
          <p:cNvPr id="34" name="Rectangle 33">
            <a:extLst>
              <a:ext uri="{FF2B5EF4-FFF2-40B4-BE49-F238E27FC236}">
                <a16:creationId xmlns:a16="http://schemas.microsoft.com/office/drawing/2014/main" id="{75AB6A11-13C0-4472-BFE3-90EE0BDC519D}"/>
              </a:ext>
            </a:extLst>
          </p:cNvPr>
          <p:cNvSpPr/>
          <p:nvPr/>
        </p:nvSpPr>
        <p:spPr>
          <a:xfrm>
            <a:off x="1586625" y="7457571"/>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5" name="Rectangle 34">
            <a:extLst>
              <a:ext uri="{FF2B5EF4-FFF2-40B4-BE49-F238E27FC236}">
                <a16:creationId xmlns:a16="http://schemas.microsoft.com/office/drawing/2014/main" id="{0170ED34-64E4-4F0C-BF1E-99641FF88D11}"/>
              </a:ext>
            </a:extLst>
          </p:cNvPr>
          <p:cNvSpPr/>
          <p:nvPr/>
        </p:nvSpPr>
        <p:spPr>
          <a:xfrm>
            <a:off x="1586624" y="4721484"/>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19" name="Rectangle 18"/>
          <p:cNvSpPr/>
          <p:nvPr/>
        </p:nvSpPr>
        <p:spPr>
          <a:xfrm>
            <a:off x="1586624" y="10124365"/>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20" name="TextBox 19"/>
          <p:cNvSpPr txBox="1"/>
          <p:nvPr/>
        </p:nvSpPr>
        <p:spPr>
          <a:xfrm>
            <a:off x="2222974" y="10093586"/>
            <a:ext cx="5964005" cy="646331"/>
          </a:xfrm>
          <a:prstGeom prst="rect">
            <a:avLst/>
          </a:prstGeom>
          <a:noFill/>
        </p:spPr>
        <p:txBody>
          <a:bodyPr wrap="none" rtlCol="0" anchor="ctr" anchorCtr="0">
            <a:spAutoFit/>
          </a:bodyPr>
          <a:lstStyle/>
          <a:p>
            <a:r>
              <a:rPr lang="en-US" b="1" dirty="0">
                <a:solidFill>
                  <a:srgbClr val="000000"/>
                </a:solidFill>
                <a:latin typeface="Arial" panose="020B0604020202020204" pitchFamily="34" charset="0"/>
                <a:ea typeface="League Spartan" charset="0"/>
                <a:cs typeface="Arial" panose="020B0604020202020204" pitchFamily="34" charset="0"/>
              </a:rPr>
              <a:t>MHD Administrative Costs</a:t>
            </a:r>
          </a:p>
        </p:txBody>
      </p:sp>
      <p:sp>
        <p:nvSpPr>
          <p:cNvPr id="39" name="TextBox 38">
            <a:extLst>
              <a:ext uri="{FF2B5EF4-FFF2-40B4-BE49-F238E27FC236}">
                <a16:creationId xmlns:a16="http://schemas.microsoft.com/office/drawing/2014/main" id="{3B6DB916-3ACD-4FAB-AA10-E56B1DECC445}"/>
              </a:ext>
            </a:extLst>
          </p:cNvPr>
          <p:cNvSpPr txBox="1"/>
          <p:nvPr/>
        </p:nvSpPr>
        <p:spPr>
          <a:xfrm>
            <a:off x="2222974" y="1968151"/>
            <a:ext cx="14350852" cy="646331"/>
          </a:xfrm>
          <a:prstGeom prst="rect">
            <a:avLst/>
          </a:prstGeom>
          <a:noFill/>
        </p:spPr>
        <p:txBody>
          <a:bodyPr wrap="none" rtlCol="0" anchor="ctr" anchorCtr="0">
            <a:spAutoFit/>
          </a:bodyPr>
          <a:lstStyle/>
          <a:p>
            <a:r>
              <a:rPr lang="en-US" b="1" dirty="0" smtClean="0">
                <a:solidFill>
                  <a:srgbClr val="000000"/>
                </a:solidFill>
                <a:latin typeface="Arial" panose="020B0604020202020204" pitchFamily="34" charset="0"/>
                <a:ea typeface="League Spartan" charset="0"/>
                <a:cs typeface="Arial" panose="020B0604020202020204" pitchFamily="34" charset="0"/>
              </a:rPr>
              <a:t>FRA Tax Pooling and Administrative Fees and Pooling Payments</a:t>
            </a:r>
            <a:endParaRPr lang="en-US" b="1" dirty="0">
              <a:solidFill>
                <a:srgbClr val="000000"/>
              </a:solidFill>
              <a:latin typeface="Arial" panose="020B0604020202020204" pitchFamily="34" charset="0"/>
              <a:ea typeface="League Spartan" charset="0"/>
              <a:cs typeface="Arial" panose="020B0604020202020204" pitchFamily="34" charset="0"/>
            </a:endParaRPr>
          </a:p>
        </p:txBody>
      </p:sp>
      <p:sp>
        <p:nvSpPr>
          <p:cNvPr id="40" name="Subtitle 2">
            <a:extLst>
              <a:ext uri="{FF2B5EF4-FFF2-40B4-BE49-F238E27FC236}">
                <a16:creationId xmlns:a16="http://schemas.microsoft.com/office/drawing/2014/main" id="{3A68466F-B81A-41FF-BC84-38E2087D94A7}"/>
              </a:ext>
            </a:extLst>
          </p:cNvPr>
          <p:cNvSpPr txBox="1">
            <a:spLocks/>
          </p:cNvSpPr>
          <p:nvPr/>
        </p:nvSpPr>
        <p:spPr>
          <a:xfrm>
            <a:off x="2222974" y="2582256"/>
            <a:ext cx="21162804" cy="18816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600" dirty="0" smtClean="0">
                <a:solidFill>
                  <a:srgbClr val="001334"/>
                </a:solidFill>
                <a:latin typeface="Arial" panose="020B0604020202020204" pitchFamily="34" charset="0"/>
                <a:ea typeface="Open Sans" charset="0"/>
                <a:cs typeface="Arial" panose="020B0604020202020204" pitchFamily="34" charset="0"/>
              </a:rPr>
              <a:t>The provider tax assessment expense, excluding administrative fees and pooling fees, paid to the state is an allowable expense. However, the provider tax assessment will be reduced by the pooling payments received from participation in the tax program.</a:t>
            </a:r>
            <a:endParaRPr lang="en-US" sz="3600" dirty="0">
              <a:solidFill>
                <a:srgbClr val="001334"/>
              </a:solidFill>
              <a:latin typeface="Arial" panose="020B0604020202020204" pitchFamily="34" charset="0"/>
              <a:ea typeface="Open Sans" charset="0"/>
              <a:cs typeface="Arial" panose="020B0604020202020204" pitchFamily="34" charset="0"/>
            </a:endParaRPr>
          </a:p>
        </p:txBody>
      </p:sp>
      <p:sp>
        <p:nvSpPr>
          <p:cNvPr id="41" name="Rectangle 40">
            <a:extLst>
              <a:ext uri="{FF2B5EF4-FFF2-40B4-BE49-F238E27FC236}">
                <a16:creationId xmlns:a16="http://schemas.microsoft.com/office/drawing/2014/main" id="{0170ED34-64E4-4F0C-BF1E-99641FF88D11}"/>
              </a:ext>
            </a:extLst>
          </p:cNvPr>
          <p:cNvSpPr/>
          <p:nvPr/>
        </p:nvSpPr>
        <p:spPr>
          <a:xfrm>
            <a:off x="1586623" y="2086124"/>
            <a:ext cx="156117" cy="1717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15" name="TextBox 14">
            <a:extLst>
              <a:ext uri="{FF2B5EF4-FFF2-40B4-BE49-F238E27FC236}">
                <a16:creationId xmlns:a16="http://schemas.microsoft.com/office/drawing/2014/main" id="{3B6DB916-3ACD-4FAB-AA10-E56B1DECC445}"/>
              </a:ext>
            </a:extLst>
          </p:cNvPr>
          <p:cNvSpPr txBox="1"/>
          <p:nvPr/>
        </p:nvSpPr>
        <p:spPr>
          <a:xfrm>
            <a:off x="2222975" y="7457571"/>
            <a:ext cx="9443804" cy="646331"/>
          </a:xfrm>
          <a:prstGeom prst="rect">
            <a:avLst/>
          </a:prstGeom>
          <a:noFill/>
        </p:spPr>
        <p:txBody>
          <a:bodyPr wrap="none" rtlCol="0" anchor="ctr" anchorCtr="0">
            <a:spAutoFit/>
          </a:bodyPr>
          <a:lstStyle/>
          <a:p>
            <a:r>
              <a:rPr lang="en-US" b="1" dirty="0" smtClean="0">
                <a:solidFill>
                  <a:srgbClr val="000000"/>
                </a:solidFill>
                <a:latin typeface="Arial" panose="020B0604020202020204" pitchFamily="34" charset="0"/>
                <a:ea typeface="League Spartan" charset="0"/>
                <a:cs typeface="Arial" panose="020B0604020202020204" pitchFamily="34" charset="0"/>
              </a:rPr>
              <a:t>Intergovernmental Transfer (IGT) of Funds</a:t>
            </a:r>
            <a:endParaRPr lang="en-US" b="1" dirty="0">
              <a:solidFill>
                <a:srgbClr val="000000"/>
              </a:solidFill>
              <a:latin typeface="Arial" panose="020B0604020202020204" pitchFamily="34" charset="0"/>
              <a:ea typeface="League Spartan" charset="0"/>
              <a:cs typeface="Arial" panose="020B0604020202020204" pitchFamily="34" charset="0"/>
            </a:endParaRPr>
          </a:p>
        </p:txBody>
      </p:sp>
      <p:sp>
        <p:nvSpPr>
          <p:cNvPr id="16" name="Subtitle 2">
            <a:extLst>
              <a:ext uri="{FF2B5EF4-FFF2-40B4-BE49-F238E27FC236}">
                <a16:creationId xmlns:a16="http://schemas.microsoft.com/office/drawing/2014/main" id="{3A68466F-B81A-41FF-BC84-38E2087D94A7}"/>
              </a:ext>
            </a:extLst>
          </p:cNvPr>
          <p:cNvSpPr txBox="1">
            <a:spLocks/>
          </p:cNvSpPr>
          <p:nvPr/>
        </p:nvSpPr>
        <p:spPr>
          <a:xfrm>
            <a:off x="2222974" y="8050596"/>
            <a:ext cx="21162804" cy="18816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3600" dirty="0" smtClean="0">
                <a:solidFill>
                  <a:srgbClr val="001334"/>
                </a:solidFill>
                <a:latin typeface="Arial" panose="020B0604020202020204" pitchFamily="34" charset="0"/>
                <a:ea typeface="Open Sans" charset="0"/>
                <a:cs typeface="Arial" panose="020B0604020202020204" pitchFamily="34" charset="0"/>
              </a:rPr>
              <a:t>The IGT of funds made to MHD are considered non-allowable. For instance, the IGT of the nonfederal share of the uncompensated Medicaid costs to receive the uncompensated Medicaid cost amount calculated on the cost report. </a:t>
            </a:r>
            <a:endParaRPr lang="en-US" dirty="0">
              <a:solidFill>
                <a:srgbClr val="001334"/>
              </a:solidFill>
              <a:latin typeface="Arial" panose="020B0604020202020204" pitchFamily="34" charset="0"/>
              <a:ea typeface="Open Sans" charset="0"/>
              <a:cs typeface="Arial" panose="020B0604020202020204" pitchFamily="34" charset="0"/>
            </a:endParaRPr>
          </a:p>
        </p:txBody>
      </p:sp>
    </p:spTree>
    <p:extLst>
      <p:ext uri="{BB962C8B-B14F-4D97-AF65-F5344CB8AC3E}">
        <p14:creationId xmlns:p14="http://schemas.microsoft.com/office/powerpoint/2010/main" val="56473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a:xfrm>
            <a:off x="8678465" y="3412950"/>
            <a:ext cx="0" cy="556153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7844949" y="6464979"/>
            <a:ext cx="2792175" cy="646331"/>
          </a:xfrm>
          <a:prstGeom prst="rect">
            <a:avLst/>
          </a:prstGeom>
          <a:noFill/>
        </p:spPr>
        <p:txBody>
          <a:bodyPr wrap="none" rtlCol="0" anchor="b" anchorCtr="0">
            <a:spAutoFit/>
          </a:bodyPr>
          <a:lstStyle/>
          <a:p>
            <a:pPr algn="ctr"/>
            <a:r>
              <a:rPr lang="en-US" b="1" dirty="0" smtClean="0">
                <a:solidFill>
                  <a:schemeClr val="bg2"/>
                </a:solidFill>
                <a:latin typeface="Arial" panose="020B0604020202020204" pitchFamily="34" charset="0"/>
                <a:ea typeface="League Spartan" charset="0"/>
                <a:cs typeface="Arial" panose="020B0604020202020204" pitchFamily="34" charset="0"/>
              </a:rPr>
              <a:t>Tevin Grace</a:t>
            </a:r>
            <a:endParaRPr lang="en-US" b="1" dirty="0">
              <a:solidFill>
                <a:schemeClr val="bg2"/>
              </a:solidFill>
              <a:latin typeface="Arial" panose="020B0604020202020204" pitchFamily="34" charset="0"/>
              <a:ea typeface="League Spartan" charset="0"/>
              <a:cs typeface="Arial" panose="020B0604020202020204" pitchFamily="34" charset="0"/>
            </a:endParaRPr>
          </a:p>
        </p:txBody>
      </p:sp>
      <p:sp>
        <p:nvSpPr>
          <p:cNvPr id="71" name="Subtitle 2"/>
          <p:cNvSpPr txBox="1">
            <a:spLocks/>
          </p:cNvSpPr>
          <p:nvPr/>
        </p:nvSpPr>
        <p:spPr>
          <a:xfrm>
            <a:off x="16599553" y="8124251"/>
            <a:ext cx="6909544" cy="70513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spcBef>
                <a:spcPts val="0"/>
              </a:spcBef>
            </a:pPr>
            <a:r>
              <a:rPr lang="en-GB" dirty="0" smtClean="0">
                <a:latin typeface="Arial" panose="020B0604020202020204" pitchFamily="34" charset="0"/>
                <a:ea typeface="Open Sans" charset="0"/>
                <a:cs typeface="Arial" panose="020B0604020202020204" pitchFamily="34" charset="0"/>
              </a:rPr>
              <a:t>Contact Information</a:t>
            </a:r>
            <a:endParaRPr lang="en-GB" dirty="0">
              <a:latin typeface="Arial" panose="020B0604020202020204" pitchFamily="34" charset="0"/>
              <a:ea typeface="Open Sans" charset="0"/>
              <a:cs typeface="Arial" panose="020B0604020202020204" pitchFamily="34" charset="0"/>
            </a:endParaRPr>
          </a:p>
        </p:txBody>
      </p:sp>
      <p:sp>
        <p:nvSpPr>
          <p:cNvPr id="72" name="TextBox 71"/>
          <p:cNvSpPr txBox="1"/>
          <p:nvPr/>
        </p:nvSpPr>
        <p:spPr>
          <a:xfrm>
            <a:off x="18459083" y="7215647"/>
            <a:ext cx="1451039" cy="461665"/>
          </a:xfrm>
          <a:prstGeom prst="rect">
            <a:avLst/>
          </a:prstGeom>
          <a:noFill/>
        </p:spPr>
        <p:txBody>
          <a:bodyPr wrap="none" rtlCol="0" anchor="t" anchorCtr="0">
            <a:spAutoFit/>
          </a:bodyPr>
          <a:lstStyle/>
          <a:p>
            <a:pPr algn="ctr"/>
            <a:r>
              <a:rPr lang="en-US" sz="2400" b="1" dirty="0" smtClean="0">
                <a:solidFill>
                  <a:schemeClr val="bg1">
                    <a:lumMod val="85000"/>
                  </a:schemeClr>
                </a:solidFill>
                <a:latin typeface="Arial" panose="020B0604020202020204" pitchFamily="34" charset="0"/>
                <a:ea typeface="Open Sans" charset="0"/>
                <a:cs typeface="Arial" panose="020B0604020202020204" pitchFamily="34" charset="0"/>
              </a:rPr>
              <a:t>Manager</a:t>
            </a:r>
            <a:endParaRPr lang="en-US" sz="2400" b="1" dirty="0">
              <a:solidFill>
                <a:schemeClr val="bg1">
                  <a:lumMod val="85000"/>
                </a:schemeClr>
              </a:solidFill>
              <a:latin typeface="Arial" panose="020B0604020202020204" pitchFamily="34" charset="0"/>
              <a:ea typeface="Open Sans" charset="0"/>
              <a:cs typeface="Arial" panose="020B0604020202020204" pitchFamily="34" charset="0"/>
            </a:endParaRPr>
          </a:p>
        </p:txBody>
      </p:sp>
      <p:grpSp>
        <p:nvGrpSpPr>
          <p:cNvPr id="75" name="Group 74"/>
          <p:cNvGrpSpPr/>
          <p:nvPr/>
        </p:nvGrpSpPr>
        <p:grpSpPr>
          <a:xfrm>
            <a:off x="18263699" y="4425869"/>
            <a:ext cx="1841812" cy="1674378"/>
            <a:chOff x="2790820" y="6602587"/>
            <a:chExt cx="1068508" cy="971373"/>
          </a:xfrm>
          <a:solidFill>
            <a:schemeClr val="accent5"/>
          </a:solidFill>
        </p:grpSpPr>
        <p:sp>
          <p:nvSpPr>
            <p:cNvPr id="76" name="Freeform 75"/>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77" name="Freeform 76"/>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42" name="TextBox 41"/>
          <p:cNvSpPr txBox="1"/>
          <p:nvPr/>
        </p:nvSpPr>
        <p:spPr>
          <a:xfrm>
            <a:off x="4275794" y="6464979"/>
            <a:ext cx="2441695" cy="646331"/>
          </a:xfrm>
          <a:prstGeom prst="rect">
            <a:avLst/>
          </a:prstGeom>
          <a:noFill/>
        </p:spPr>
        <p:txBody>
          <a:bodyPr wrap="square" rtlCol="0" anchor="b" anchorCtr="0">
            <a:spAutoFit/>
          </a:bodyPr>
          <a:lstStyle/>
          <a:p>
            <a:pPr algn="ctr"/>
            <a:r>
              <a:rPr lang="en-US" b="1" dirty="0" smtClean="0">
                <a:solidFill>
                  <a:schemeClr val="bg2"/>
                </a:solidFill>
                <a:latin typeface="Arial" panose="020B0604020202020204" pitchFamily="34" charset="0"/>
                <a:ea typeface="League Spartan" charset="0"/>
                <a:cs typeface="Arial" panose="020B0604020202020204" pitchFamily="34" charset="0"/>
              </a:rPr>
              <a:t>Bob Hicks</a:t>
            </a:r>
            <a:endParaRPr lang="en-US" b="1" dirty="0">
              <a:solidFill>
                <a:schemeClr val="tx2"/>
              </a:solidFill>
              <a:latin typeface="Arial" panose="020B0604020202020204" pitchFamily="34" charset="0"/>
              <a:ea typeface="League Spartan" charset="0"/>
              <a:cs typeface="Arial" panose="020B0604020202020204" pitchFamily="34" charset="0"/>
            </a:endParaRPr>
          </a:p>
        </p:txBody>
      </p:sp>
      <p:sp>
        <p:nvSpPr>
          <p:cNvPr id="44" name="TextBox 43"/>
          <p:cNvSpPr txBox="1"/>
          <p:nvPr/>
        </p:nvSpPr>
        <p:spPr>
          <a:xfrm>
            <a:off x="4053778" y="7141510"/>
            <a:ext cx="2885726" cy="461665"/>
          </a:xfrm>
          <a:prstGeom prst="rect">
            <a:avLst/>
          </a:prstGeom>
          <a:noFill/>
        </p:spPr>
        <p:txBody>
          <a:bodyPr wrap="none" rtlCol="0" anchor="t" anchorCtr="0">
            <a:spAutoFit/>
          </a:bodyPr>
          <a:lstStyle/>
          <a:p>
            <a:pPr algn="ctr"/>
            <a:r>
              <a:rPr lang="en-US" sz="2400" b="1" dirty="0" smtClean="0">
                <a:solidFill>
                  <a:schemeClr val="bg1">
                    <a:lumMod val="85000"/>
                  </a:schemeClr>
                </a:solidFill>
                <a:latin typeface="Arial" panose="020B0604020202020204" pitchFamily="34" charset="0"/>
                <a:ea typeface="Open Sans" charset="0"/>
                <a:cs typeface="Arial" panose="020B0604020202020204" pitchFamily="34" charset="0"/>
              </a:rPr>
              <a:t>Managing Director</a:t>
            </a:r>
            <a:endParaRPr lang="en-US" sz="2400" b="1" dirty="0">
              <a:solidFill>
                <a:schemeClr val="bg1">
                  <a:lumMod val="85000"/>
                </a:schemeClr>
              </a:solidFill>
              <a:latin typeface="Arial" panose="020B0604020202020204" pitchFamily="34" charset="0"/>
              <a:ea typeface="Open Sans" charset="0"/>
              <a:cs typeface="Arial" panose="020B0604020202020204" pitchFamily="34" charset="0"/>
            </a:endParaRPr>
          </a:p>
        </p:txBody>
      </p:sp>
      <p:sp>
        <p:nvSpPr>
          <p:cNvPr id="8" name="Title 7">
            <a:extLst>
              <a:ext uri="{FF2B5EF4-FFF2-40B4-BE49-F238E27FC236}">
                <a16:creationId xmlns:a16="http://schemas.microsoft.com/office/drawing/2014/main" id="{3E66874B-EA24-4E60-8C4C-E78CF53CB759}"/>
              </a:ext>
            </a:extLst>
          </p:cNvPr>
          <p:cNvSpPr>
            <a:spLocks noGrp="1"/>
          </p:cNvSpPr>
          <p:nvPr>
            <p:ph type="title"/>
          </p:nvPr>
        </p:nvSpPr>
        <p:spPr>
          <a:xfrm>
            <a:off x="8387531" y="1112425"/>
            <a:ext cx="7931759" cy="1007574"/>
          </a:xfrm>
        </p:spPr>
        <p:txBody>
          <a:bodyPr/>
          <a:lstStyle/>
          <a:p>
            <a:pPr algn="ctr"/>
            <a:r>
              <a:rPr lang="en-GB" dirty="0" smtClean="0">
                <a:solidFill>
                  <a:srgbClr val="92D050"/>
                </a:solidFill>
              </a:rPr>
              <a:t>INTRODUCTIONS</a:t>
            </a:r>
            <a:endParaRPr lang="en-GB" dirty="0">
              <a:solidFill>
                <a:srgbClr val="92D050"/>
              </a:solidFill>
            </a:endParaRPr>
          </a:p>
        </p:txBody>
      </p:sp>
      <p:grpSp>
        <p:nvGrpSpPr>
          <p:cNvPr id="24" name="Group 23"/>
          <p:cNvGrpSpPr/>
          <p:nvPr/>
        </p:nvGrpSpPr>
        <p:grpSpPr>
          <a:xfrm>
            <a:off x="4545123" y="4425869"/>
            <a:ext cx="1841812" cy="1674378"/>
            <a:chOff x="2790820" y="6602587"/>
            <a:chExt cx="1068508" cy="971373"/>
          </a:xfrm>
          <a:solidFill>
            <a:schemeClr val="accent5"/>
          </a:solidFill>
        </p:grpSpPr>
        <p:sp>
          <p:nvSpPr>
            <p:cNvPr id="25" name="Freeform 24"/>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26" name="Freeform 25"/>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cxnSp>
        <p:nvCxnSpPr>
          <p:cNvPr id="23" name="Straight Connector 22"/>
          <p:cNvCxnSpPr/>
          <p:nvPr/>
        </p:nvCxnSpPr>
        <p:spPr>
          <a:xfrm>
            <a:off x="15907552" y="3506479"/>
            <a:ext cx="0" cy="556153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1324492" y="4425869"/>
            <a:ext cx="1841812" cy="1674378"/>
            <a:chOff x="2790820" y="6602587"/>
            <a:chExt cx="1068508" cy="971373"/>
          </a:xfrm>
          <a:solidFill>
            <a:schemeClr val="accent5"/>
          </a:solidFill>
        </p:grpSpPr>
        <p:sp>
          <p:nvSpPr>
            <p:cNvPr id="32" name="Freeform 31"/>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33" name="Freeform 32"/>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34" name="TextBox 33"/>
          <p:cNvSpPr txBox="1"/>
          <p:nvPr/>
        </p:nvSpPr>
        <p:spPr>
          <a:xfrm>
            <a:off x="10267929" y="6464979"/>
            <a:ext cx="3954930" cy="646331"/>
          </a:xfrm>
          <a:prstGeom prst="rect">
            <a:avLst/>
          </a:prstGeom>
          <a:noFill/>
        </p:spPr>
        <p:txBody>
          <a:bodyPr wrap="none" rtlCol="0" anchor="b" anchorCtr="0">
            <a:spAutoFit/>
          </a:bodyPr>
          <a:lstStyle/>
          <a:p>
            <a:pPr algn="ctr"/>
            <a:r>
              <a:rPr lang="en-US" b="1" dirty="0" smtClean="0">
                <a:solidFill>
                  <a:schemeClr val="bg2"/>
                </a:solidFill>
                <a:latin typeface="Arial" panose="020B0604020202020204" pitchFamily="34" charset="0"/>
                <a:ea typeface="League Spartan" charset="0"/>
                <a:cs typeface="Arial" panose="020B0604020202020204" pitchFamily="34" charset="0"/>
              </a:rPr>
              <a:t>Kaley Ingenthron</a:t>
            </a:r>
            <a:endParaRPr lang="en-US" b="1" dirty="0">
              <a:solidFill>
                <a:schemeClr val="bg2"/>
              </a:solidFill>
              <a:latin typeface="Arial" panose="020B0604020202020204" pitchFamily="34" charset="0"/>
              <a:ea typeface="League Spartan" charset="0"/>
              <a:cs typeface="Arial" panose="020B0604020202020204" pitchFamily="34" charset="0"/>
            </a:endParaRPr>
          </a:p>
        </p:txBody>
      </p:sp>
      <p:sp>
        <p:nvSpPr>
          <p:cNvPr id="35" name="TextBox 34"/>
          <p:cNvSpPr txBox="1"/>
          <p:nvPr/>
        </p:nvSpPr>
        <p:spPr>
          <a:xfrm>
            <a:off x="11627880" y="7232824"/>
            <a:ext cx="1451039" cy="461665"/>
          </a:xfrm>
          <a:prstGeom prst="rect">
            <a:avLst/>
          </a:prstGeom>
          <a:noFill/>
        </p:spPr>
        <p:txBody>
          <a:bodyPr wrap="none" rtlCol="0" anchor="t" anchorCtr="0">
            <a:spAutoFit/>
          </a:bodyPr>
          <a:lstStyle/>
          <a:p>
            <a:pPr algn="ctr"/>
            <a:r>
              <a:rPr lang="en-US" sz="2400" b="1" dirty="0" smtClean="0">
                <a:solidFill>
                  <a:schemeClr val="bg1">
                    <a:lumMod val="85000"/>
                  </a:schemeClr>
                </a:solidFill>
                <a:latin typeface="Arial" panose="020B0604020202020204" pitchFamily="34" charset="0"/>
                <a:ea typeface="Open Sans" charset="0"/>
                <a:cs typeface="Arial" panose="020B0604020202020204" pitchFamily="34" charset="0"/>
              </a:rPr>
              <a:t>Manager</a:t>
            </a:r>
            <a:endParaRPr lang="en-US" sz="2400" b="1" dirty="0">
              <a:solidFill>
                <a:schemeClr val="bg1">
                  <a:lumMod val="85000"/>
                </a:schemeClr>
              </a:solidFill>
              <a:latin typeface="Arial" panose="020B0604020202020204" pitchFamily="34" charset="0"/>
              <a:ea typeface="Open Sans" charset="0"/>
              <a:cs typeface="Arial" panose="020B0604020202020204" pitchFamily="34" charset="0"/>
            </a:endParaRPr>
          </a:p>
        </p:txBody>
      </p:sp>
      <p:sp>
        <p:nvSpPr>
          <p:cNvPr id="36" name="TextBox 35"/>
          <p:cNvSpPr txBox="1"/>
          <p:nvPr/>
        </p:nvSpPr>
        <p:spPr>
          <a:xfrm>
            <a:off x="2781019" y="10551547"/>
            <a:ext cx="19144762" cy="584775"/>
          </a:xfrm>
          <a:prstGeom prst="rect">
            <a:avLst/>
          </a:prstGeom>
          <a:noFill/>
        </p:spPr>
        <p:txBody>
          <a:bodyPr wrap="square" rtlCol="0">
            <a:spAutoFit/>
          </a:bodyPr>
          <a:lstStyle/>
          <a:p>
            <a:r>
              <a:rPr lang="en-US" sz="3200" dirty="0" smtClean="0">
                <a:solidFill>
                  <a:schemeClr val="bg2"/>
                </a:solidFill>
              </a:rPr>
              <a:t>PH: 1.800.374.6858</a:t>
            </a:r>
            <a:r>
              <a:rPr lang="en-US" sz="3200" dirty="0">
                <a:solidFill>
                  <a:schemeClr val="bg2"/>
                </a:solidFill>
                <a:latin typeface="Wingdings" panose="05000000000000000000" pitchFamily="2" charset="2"/>
              </a:rPr>
              <a:t>	 </a:t>
            </a:r>
            <a:r>
              <a:rPr lang="en-US" sz="3200" dirty="0" smtClean="0">
                <a:solidFill>
                  <a:schemeClr val="accent1"/>
                </a:solidFill>
                <a:latin typeface="Wingdings" panose="05000000000000000000" pitchFamily="2" charset="2"/>
              </a:rPr>
              <a:t>w</a:t>
            </a:r>
            <a:r>
              <a:rPr lang="en-US" sz="3200" dirty="0" smtClean="0">
                <a:solidFill>
                  <a:schemeClr val="bg2"/>
                </a:solidFill>
                <a:latin typeface="Wingdings" panose="05000000000000000000" pitchFamily="2" charset="2"/>
              </a:rPr>
              <a:t> </a:t>
            </a:r>
            <a:r>
              <a:rPr lang="en-US" sz="3200" dirty="0" smtClean="0">
                <a:solidFill>
                  <a:schemeClr val="bg2"/>
                </a:solidFill>
                <a:latin typeface="+mj-lt"/>
              </a:rPr>
              <a:t>FX: 816.945.5301</a:t>
            </a:r>
            <a:r>
              <a:rPr lang="en-US" sz="3200" dirty="0" smtClean="0">
                <a:solidFill>
                  <a:schemeClr val="bg2"/>
                </a:solidFill>
                <a:latin typeface="Wingdings" panose="05000000000000000000" pitchFamily="2" charset="2"/>
              </a:rPr>
              <a:t> </a:t>
            </a:r>
            <a:r>
              <a:rPr lang="en-US" sz="3200" dirty="0" smtClean="0">
                <a:solidFill>
                  <a:schemeClr val="accent1"/>
                </a:solidFill>
                <a:latin typeface="Wingdings" panose="05000000000000000000" pitchFamily="2" charset="2"/>
              </a:rPr>
              <a:t>w</a:t>
            </a:r>
            <a:r>
              <a:rPr lang="en-US" sz="3200" dirty="0" smtClean="0">
                <a:solidFill>
                  <a:schemeClr val="bg2"/>
                </a:solidFill>
                <a:latin typeface="Wingdings" panose="05000000000000000000" pitchFamily="2" charset="2"/>
              </a:rPr>
              <a:t> </a:t>
            </a:r>
            <a:r>
              <a:rPr lang="en-US" sz="3200" dirty="0" smtClean="0">
                <a:solidFill>
                  <a:schemeClr val="bg2"/>
                </a:solidFill>
                <a:latin typeface="+mj-lt"/>
              </a:rPr>
              <a:t>MOGEMT@mslc.com</a:t>
            </a:r>
            <a:r>
              <a:rPr lang="en-US" sz="3200" dirty="0" smtClean="0">
                <a:solidFill>
                  <a:schemeClr val="bg2"/>
                </a:solidFill>
                <a:latin typeface="Wingdings" panose="05000000000000000000" pitchFamily="2" charset="2"/>
              </a:rPr>
              <a:t> </a:t>
            </a:r>
            <a:r>
              <a:rPr lang="en-US" sz="3200" dirty="0" smtClean="0">
                <a:solidFill>
                  <a:schemeClr val="accent1"/>
                </a:solidFill>
                <a:latin typeface="Wingdings" panose="05000000000000000000" pitchFamily="2" charset="2"/>
              </a:rPr>
              <a:t>w</a:t>
            </a:r>
            <a:r>
              <a:rPr lang="en-US" sz="3200" dirty="0" smtClean="0">
                <a:solidFill>
                  <a:schemeClr val="bg2"/>
                </a:solidFill>
                <a:latin typeface="Wingdings" panose="05000000000000000000" pitchFamily="2" charset="2"/>
              </a:rPr>
              <a:t> </a:t>
            </a:r>
            <a:r>
              <a:rPr lang="en-US" sz="3200" dirty="0" smtClean="0">
                <a:solidFill>
                  <a:schemeClr val="bg2"/>
                </a:solidFill>
                <a:latin typeface="+mj-lt"/>
              </a:rPr>
              <a:t>www.myersandstauffer.com</a:t>
            </a:r>
            <a:endParaRPr lang="en-US" sz="3200" dirty="0" smtClean="0">
              <a:solidFill>
                <a:schemeClr val="bg2"/>
              </a:solidFill>
            </a:endParaRPr>
          </a:p>
        </p:txBody>
      </p:sp>
    </p:spTree>
    <p:extLst>
      <p:ext uri="{BB962C8B-B14F-4D97-AF65-F5344CB8AC3E}">
        <p14:creationId xmlns:p14="http://schemas.microsoft.com/office/powerpoint/2010/main" val="277426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4817" t="5190" r="4086" b="10100"/>
          <a:stretch/>
        </p:blipFill>
        <p:spPr>
          <a:xfrm>
            <a:off x="12891179" y="379140"/>
            <a:ext cx="10794012" cy="13091533"/>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1563743" y="1719207"/>
            <a:ext cx="9720711" cy="1568497"/>
          </a:xfrm>
        </p:spPr>
        <p:txBody>
          <a:bodyPr/>
          <a:lstStyle/>
          <a:p>
            <a:pPr algn="ctr"/>
            <a:r>
              <a:rPr lang="en-GB" sz="5400" dirty="0" smtClean="0">
                <a:solidFill>
                  <a:srgbClr val="92D050"/>
                </a:solidFill>
              </a:rPr>
              <a:t>SCHEDULE 8 – REVENUE/</a:t>
            </a:r>
            <a:br>
              <a:rPr lang="en-GB" sz="5400" dirty="0" smtClean="0">
                <a:solidFill>
                  <a:srgbClr val="92D050"/>
                </a:solidFill>
              </a:rPr>
            </a:br>
            <a:r>
              <a:rPr lang="en-GB" sz="5400" dirty="0" smtClean="0">
                <a:solidFill>
                  <a:srgbClr val="92D050"/>
                </a:solidFill>
              </a:rPr>
              <a:t>FUNDING SOURCES</a:t>
            </a:r>
            <a:endParaRPr lang="en-GB" sz="5400" dirty="0">
              <a:solidFill>
                <a:srgbClr val="92D050"/>
              </a:solidFill>
            </a:endParaRPr>
          </a:p>
        </p:txBody>
      </p:sp>
      <p:sp>
        <p:nvSpPr>
          <p:cNvPr id="6" name="Subtitle 2">
            <a:extLst>
              <a:ext uri="{FF2B5EF4-FFF2-40B4-BE49-F238E27FC236}">
                <a16:creationId xmlns:a16="http://schemas.microsoft.com/office/drawing/2014/main" id="{920F5B60-527E-4A4F-91D3-F3C8F07957C2}"/>
              </a:ext>
            </a:extLst>
          </p:cNvPr>
          <p:cNvSpPr txBox="1">
            <a:spLocks/>
          </p:cNvSpPr>
          <p:nvPr/>
        </p:nvSpPr>
        <p:spPr>
          <a:xfrm>
            <a:off x="562780" y="4405380"/>
            <a:ext cx="11705420" cy="14753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Medicaid revenues were adjusted to the most recent MMIS data.</a:t>
            </a:r>
          </a:p>
        </p:txBody>
      </p:sp>
      <p:sp>
        <p:nvSpPr>
          <p:cNvPr id="7" name="TextBox 6">
            <a:extLst>
              <a:ext uri="{FF2B5EF4-FFF2-40B4-BE49-F238E27FC236}">
                <a16:creationId xmlns:a16="http://schemas.microsoft.com/office/drawing/2014/main" id="{EE2765F7-4B27-4EB8-93C3-62F8820E8430}"/>
              </a:ext>
            </a:extLst>
          </p:cNvPr>
          <p:cNvSpPr txBox="1"/>
          <p:nvPr/>
        </p:nvSpPr>
        <p:spPr>
          <a:xfrm>
            <a:off x="562780" y="3705741"/>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2780" y="6019029"/>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Subtitle 2">
            <a:extLst>
              <a:ext uri="{FF2B5EF4-FFF2-40B4-BE49-F238E27FC236}">
                <a16:creationId xmlns:a16="http://schemas.microsoft.com/office/drawing/2014/main" id="{920F5B60-527E-4A4F-91D3-F3C8F07957C2}"/>
              </a:ext>
            </a:extLst>
          </p:cNvPr>
          <p:cNvSpPr txBox="1">
            <a:spLocks/>
          </p:cNvSpPr>
          <p:nvPr/>
        </p:nvSpPr>
        <p:spPr>
          <a:xfrm>
            <a:off x="562780" y="6788470"/>
            <a:ext cx="11705420" cy="210320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Revenues reported varied from MMIS data due to timing differences, ability of providers to pull the necessary support from the system, etc.</a:t>
            </a:r>
          </a:p>
        </p:txBody>
      </p:sp>
      <p:sp>
        <p:nvSpPr>
          <p:cNvPr id="12" name="TextBox 11">
            <a:extLst>
              <a:ext uri="{FF2B5EF4-FFF2-40B4-BE49-F238E27FC236}">
                <a16:creationId xmlns:a16="http://schemas.microsoft.com/office/drawing/2014/main" id="{EE2765F7-4B27-4EB8-93C3-62F8820E8430}"/>
              </a:ext>
            </a:extLst>
          </p:cNvPr>
          <p:cNvSpPr txBox="1"/>
          <p:nvPr/>
        </p:nvSpPr>
        <p:spPr>
          <a:xfrm>
            <a:off x="562780" y="8868706"/>
            <a:ext cx="4293163"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Considerations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3" name="Subtitle 2">
            <a:extLst>
              <a:ext uri="{FF2B5EF4-FFF2-40B4-BE49-F238E27FC236}">
                <a16:creationId xmlns:a16="http://schemas.microsoft.com/office/drawing/2014/main" id="{920F5B60-527E-4A4F-91D3-F3C8F07957C2}"/>
              </a:ext>
            </a:extLst>
          </p:cNvPr>
          <p:cNvSpPr txBox="1">
            <a:spLocks/>
          </p:cNvSpPr>
          <p:nvPr/>
        </p:nvSpPr>
        <p:spPr>
          <a:xfrm>
            <a:off x="562780" y="9638147"/>
            <a:ext cx="11705420" cy="34635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It is common across all provider types and Medicaid cost report engagements that this adjustment is made.</a:t>
            </a:r>
            <a:endParaRPr lang="en-GB" sz="3400" dirty="0">
              <a:solidFill>
                <a:srgbClr val="001334"/>
              </a:solidFill>
              <a:latin typeface="+mj-lt"/>
            </a:endParaRPr>
          </a:p>
          <a:p>
            <a:pPr marL="342900" indent="-342900" algn="l">
              <a:buFont typeface="Arial" panose="020B0604020202020204" pitchFamily="34" charset="0"/>
              <a:buChar char="•"/>
            </a:pPr>
            <a:r>
              <a:rPr lang="en-GB" sz="3400" dirty="0" smtClean="0">
                <a:solidFill>
                  <a:srgbClr val="001334"/>
                </a:solidFill>
                <a:latin typeface="+mj-lt"/>
              </a:rPr>
              <a:t>Using more recent paid claims data helps ensure providers are reimbursed for Medicaid claims that were pending at the time of cost report filing.</a:t>
            </a:r>
          </a:p>
        </p:txBody>
      </p:sp>
    </p:spTree>
    <p:extLst>
      <p:ext uri="{BB962C8B-B14F-4D97-AF65-F5344CB8AC3E}">
        <p14:creationId xmlns:p14="http://schemas.microsoft.com/office/powerpoint/2010/main" val="40192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4817" t="5190" r="4086" b="10100"/>
          <a:stretch/>
        </p:blipFill>
        <p:spPr>
          <a:xfrm>
            <a:off x="12891179" y="379140"/>
            <a:ext cx="10794012" cy="13091533"/>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1563743" y="1719207"/>
            <a:ext cx="9720711" cy="1568497"/>
          </a:xfrm>
        </p:spPr>
        <p:txBody>
          <a:bodyPr/>
          <a:lstStyle/>
          <a:p>
            <a:pPr algn="ctr"/>
            <a:r>
              <a:rPr lang="en-GB" sz="5400" dirty="0" smtClean="0">
                <a:solidFill>
                  <a:srgbClr val="92D050"/>
                </a:solidFill>
              </a:rPr>
              <a:t>SCHEDULE 8 – REVENUE/</a:t>
            </a:r>
            <a:br>
              <a:rPr lang="en-GB" sz="5400" dirty="0" smtClean="0">
                <a:solidFill>
                  <a:srgbClr val="92D050"/>
                </a:solidFill>
              </a:rPr>
            </a:br>
            <a:r>
              <a:rPr lang="en-GB" sz="5400" dirty="0" smtClean="0">
                <a:solidFill>
                  <a:srgbClr val="92D050"/>
                </a:solidFill>
              </a:rPr>
              <a:t>FUNDING SOURCES</a:t>
            </a:r>
            <a:endParaRPr lang="en-GB" sz="5400" dirty="0">
              <a:solidFill>
                <a:srgbClr val="92D050"/>
              </a:solidFill>
            </a:endParaRPr>
          </a:p>
        </p:txBody>
      </p:sp>
      <p:sp>
        <p:nvSpPr>
          <p:cNvPr id="6" name="Subtitle 2">
            <a:extLst>
              <a:ext uri="{FF2B5EF4-FFF2-40B4-BE49-F238E27FC236}">
                <a16:creationId xmlns:a16="http://schemas.microsoft.com/office/drawing/2014/main" id="{920F5B60-527E-4A4F-91D3-F3C8F07957C2}"/>
              </a:ext>
            </a:extLst>
          </p:cNvPr>
          <p:cNvSpPr txBox="1">
            <a:spLocks/>
          </p:cNvSpPr>
          <p:nvPr/>
        </p:nvSpPr>
        <p:spPr>
          <a:xfrm>
            <a:off x="562780" y="4405380"/>
            <a:ext cx="11705420" cy="14753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Medicaid revenues were adjusted to include the enhanced rates from MoEMSAC.</a:t>
            </a:r>
          </a:p>
        </p:txBody>
      </p:sp>
      <p:sp>
        <p:nvSpPr>
          <p:cNvPr id="7" name="TextBox 6">
            <a:extLst>
              <a:ext uri="{FF2B5EF4-FFF2-40B4-BE49-F238E27FC236}">
                <a16:creationId xmlns:a16="http://schemas.microsoft.com/office/drawing/2014/main" id="{EE2765F7-4B27-4EB8-93C3-62F8820E8430}"/>
              </a:ext>
            </a:extLst>
          </p:cNvPr>
          <p:cNvSpPr txBox="1"/>
          <p:nvPr/>
        </p:nvSpPr>
        <p:spPr>
          <a:xfrm>
            <a:off x="562780" y="3705741"/>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2780" y="6019029"/>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Subtitle 2">
            <a:extLst>
              <a:ext uri="{FF2B5EF4-FFF2-40B4-BE49-F238E27FC236}">
                <a16:creationId xmlns:a16="http://schemas.microsoft.com/office/drawing/2014/main" id="{920F5B60-527E-4A4F-91D3-F3C8F07957C2}"/>
              </a:ext>
            </a:extLst>
          </p:cNvPr>
          <p:cNvSpPr txBox="1">
            <a:spLocks/>
          </p:cNvSpPr>
          <p:nvPr/>
        </p:nvSpPr>
        <p:spPr>
          <a:xfrm>
            <a:off x="562780" y="6788470"/>
            <a:ext cx="11705420" cy="14753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Revenues reported varied from MMIS data due to enhanced rates being included in MMIS data.</a:t>
            </a:r>
          </a:p>
        </p:txBody>
      </p:sp>
      <p:sp>
        <p:nvSpPr>
          <p:cNvPr id="12" name="TextBox 11">
            <a:extLst>
              <a:ext uri="{FF2B5EF4-FFF2-40B4-BE49-F238E27FC236}">
                <a16:creationId xmlns:a16="http://schemas.microsoft.com/office/drawing/2014/main" id="{EE2765F7-4B27-4EB8-93C3-62F8820E8430}"/>
              </a:ext>
            </a:extLst>
          </p:cNvPr>
          <p:cNvSpPr txBox="1"/>
          <p:nvPr/>
        </p:nvSpPr>
        <p:spPr>
          <a:xfrm>
            <a:off x="562780" y="8868706"/>
            <a:ext cx="4293163"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Considerations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3" name="Subtitle 2">
            <a:extLst>
              <a:ext uri="{FF2B5EF4-FFF2-40B4-BE49-F238E27FC236}">
                <a16:creationId xmlns:a16="http://schemas.microsoft.com/office/drawing/2014/main" id="{920F5B60-527E-4A4F-91D3-F3C8F07957C2}"/>
              </a:ext>
            </a:extLst>
          </p:cNvPr>
          <p:cNvSpPr txBox="1">
            <a:spLocks/>
          </p:cNvSpPr>
          <p:nvPr/>
        </p:nvSpPr>
        <p:spPr>
          <a:xfrm>
            <a:off x="562780" y="9638147"/>
            <a:ext cx="11705420" cy="210320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Using the paid claims data helps ensure providers include the enhanced rate revenues in Section A of Schedule 8. </a:t>
            </a:r>
          </a:p>
        </p:txBody>
      </p:sp>
    </p:spTree>
    <p:extLst>
      <p:ext uri="{BB962C8B-B14F-4D97-AF65-F5344CB8AC3E}">
        <p14:creationId xmlns:p14="http://schemas.microsoft.com/office/powerpoint/2010/main" val="84071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2858" t="5437" r="2053" b="21865"/>
          <a:stretch/>
        </p:blipFill>
        <p:spPr>
          <a:xfrm>
            <a:off x="12507686" y="914400"/>
            <a:ext cx="11593286" cy="11560629"/>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911980" y="485726"/>
            <a:ext cx="10874874" cy="1568497"/>
          </a:xfrm>
        </p:spPr>
        <p:txBody>
          <a:bodyPr/>
          <a:lstStyle/>
          <a:p>
            <a:pPr algn="ctr"/>
            <a:r>
              <a:rPr lang="en-GB" sz="5400" dirty="0" smtClean="0">
                <a:solidFill>
                  <a:srgbClr val="92D050"/>
                </a:solidFill>
              </a:rPr>
              <a:t>SCHEDULE 9 – SETTLEMENT</a:t>
            </a:r>
            <a:br>
              <a:rPr lang="en-GB" sz="5400" dirty="0" smtClean="0">
                <a:solidFill>
                  <a:srgbClr val="92D050"/>
                </a:solidFill>
              </a:rPr>
            </a:br>
            <a:r>
              <a:rPr lang="en-GB" sz="5400" dirty="0" smtClean="0">
                <a:solidFill>
                  <a:srgbClr val="92D050"/>
                </a:solidFill>
              </a:rPr>
              <a:t>CALCULATION</a:t>
            </a:r>
            <a:endParaRPr lang="en-GB" sz="5400" dirty="0">
              <a:solidFill>
                <a:srgbClr val="92D050"/>
              </a:solidFill>
            </a:endParaRPr>
          </a:p>
        </p:txBody>
      </p:sp>
      <p:sp>
        <p:nvSpPr>
          <p:cNvPr id="6" name="Subtitle 2">
            <a:extLst>
              <a:ext uri="{FF2B5EF4-FFF2-40B4-BE49-F238E27FC236}">
                <a16:creationId xmlns:a16="http://schemas.microsoft.com/office/drawing/2014/main" id="{920F5B60-527E-4A4F-91D3-F3C8F07957C2}"/>
              </a:ext>
            </a:extLst>
          </p:cNvPr>
          <p:cNvSpPr txBox="1">
            <a:spLocks/>
          </p:cNvSpPr>
          <p:nvPr/>
        </p:nvSpPr>
        <p:spPr>
          <a:xfrm>
            <a:off x="562780" y="3251218"/>
            <a:ext cx="11705420" cy="14753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Medicaid transports were adjusted to the most recent MMIS data.</a:t>
            </a:r>
          </a:p>
        </p:txBody>
      </p:sp>
      <p:sp>
        <p:nvSpPr>
          <p:cNvPr id="7" name="TextBox 6">
            <a:extLst>
              <a:ext uri="{FF2B5EF4-FFF2-40B4-BE49-F238E27FC236}">
                <a16:creationId xmlns:a16="http://schemas.microsoft.com/office/drawing/2014/main" id="{EE2765F7-4B27-4EB8-93C3-62F8820E8430}"/>
              </a:ext>
            </a:extLst>
          </p:cNvPr>
          <p:cNvSpPr txBox="1"/>
          <p:nvPr/>
        </p:nvSpPr>
        <p:spPr>
          <a:xfrm>
            <a:off x="562780" y="2551579"/>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2780" y="4864867"/>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Subtitle 2">
            <a:extLst>
              <a:ext uri="{FF2B5EF4-FFF2-40B4-BE49-F238E27FC236}">
                <a16:creationId xmlns:a16="http://schemas.microsoft.com/office/drawing/2014/main" id="{920F5B60-527E-4A4F-91D3-F3C8F07957C2}"/>
              </a:ext>
            </a:extLst>
          </p:cNvPr>
          <p:cNvSpPr txBox="1">
            <a:spLocks/>
          </p:cNvSpPr>
          <p:nvPr/>
        </p:nvSpPr>
        <p:spPr>
          <a:xfrm>
            <a:off x="562780" y="5634308"/>
            <a:ext cx="11705420" cy="210320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Transports reported varied from MMIS data due to timing differences, ability of providers to pull the necessary support from the system, etc.</a:t>
            </a:r>
          </a:p>
        </p:txBody>
      </p:sp>
      <p:sp>
        <p:nvSpPr>
          <p:cNvPr id="12" name="TextBox 11">
            <a:extLst>
              <a:ext uri="{FF2B5EF4-FFF2-40B4-BE49-F238E27FC236}">
                <a16:creationId xmlns:a16="http://schemas.microsoft.com/office/drawing/2014/main" id="{EE2765F7-4B27-4EB8-93C3-62F8820E8430}"/>
              </a:ext>
            </a:extLst>
          </p:cNvPr>
          <p:cNvSpPr txBox="1"/>
          <p:nvPr/>
        </p:nvSpPr>
        <p:spPr>
          <a:xfrm>
            <a:off x="562780" y="7714544"/>
            <a:ext cx="4293163"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Considerations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3" name="Subtitle 2">
            <a:extLst>
              <a:ext uri="{FF2B5EF4-FFF2-40B4-BE49-F238E27FC236}">
                <a16:creationId xmlns:a16="http://schemas.microsoft.com/office/drawing/2014/main" id="{920F5B60-527E-4A4F-91D3-F3C8F07957C2}"/>
              </a:ext>
            </a:extLst>
          </p:cNvPr>
          <p:cNvSpPr txBox="1">
            <a:spLocks/>
          </p:cNvSpPr>
          <p:nvPr/>
        </p:nvSpPr>
        <p:spPr>
          <a:xfrm>
            <a:off x="562780" y="8483985"/>
            <a:ext cx="11705420" cy="34635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It is common across all provider types and Medicaid cost report engagements that this adjustment is made.</a:t>
            </a:r>
          </a:p>
          <a:p>
            <a:pPr marL="342900" indent="-342900" algn="l">
              <a:buFont typeface="Arial" panose="020B0604020202020204" pitchFamily="34" charset="0"/>
              <a:buChar char="•"/>
            </a:pPr>
            <a:r>
              <a:rPr lang="en-GB" sz="3400" dirty="0">
                <a:solidFill>
                  <a:srgbClr val="001334"/>
                </a:solidFill>
              </a:rPr>
              <a:t>Using more recent paid claims data helps ensure providers are reimbursed for Medicaid claims that were pending at the time of cost report filing.</a:t>
            </a:r>
          </a:p>
        </p:txBody>
      </p:sp>
    </p:spTree>
    <p:extLst>
      <p:ext uri="{BB962C8B-B14F-4D97-AF65-F5344CB8AC3E}">
        <p14:creationId xmlns:p14="http://schemas.microsoft.com/office/powerpoint/2010/main" val="132778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2858" t="5437" r="2053" b="21865"/>
          <a:stretch/>
        </p:blipFill>
        <p:spPr>
          <a:xfrm>
            <a:off x="12507686" y="914400"/>
            <a:ext cx="11593286" cy="11560629"/>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911980" y="485726"/>
            <a:ext cx="10874874" cy="1568497"/>
          </a:xfrm>
        </p:spPr>
        <p:txBody>
          <a:bodyPr/>
          <a:lstStyle/>
          <a:p>
            <a:pPr algn="ctr"/>
            <a:r>
              <a:rPr lang="en-GB" sz="5400" dirty="0" smtClean="0">
                <a:solidFill>
                  <a:srgbClr val="92D050"/>
                </a:solidFill>
              </a:rPr>
              <a:t>SCHEDULE 9 – SETTLEMENT</a:t>
            </a:r>
            <a:br>
              <a:rPr lang="en-GB" sz="5400" dirty="0" smtClean="0">
                <a:solidFill>
                  <a:srgbClr val="92D050"/>
                </a:solidFill>
              </a:rPr>
            </a:br>
            <a:r>
              <a:rPr lang="en-GB" sz="5400" dirty="0" smtClean="0">
                <a:solidFill>
                  <a:srgbClr val="92D050"/>
                </a:solidFill>
              </a:rPr>
              <a:t>CALCULATION</a:t>
            </a:r>
            <a:endParaRPr lang="en-GB" sz="5400" dirty="0">
              <a:solidFill>
                <a:srgbClr val="92D050"/>
              </a:solidFill>
            </a:endParaRPr>
          </a:p>
        </p:txBody>
      </p:sp>
      <p:sp>
        <p:nvSpPr>
          <p:cNvPr id="6" name="Subtitle 2">
            <a:extLst>
              <a:ext uri="{FF2B5EF4-FFF2-40B4-BE49-F238E27FC236}">
                <a16:creationId xmlns:a16="http://schemas.microsoft.com/office/drawing/2014/main" id="{920F5B60-527E-4A4F-91D3-F3C8F07957C2}"/>
              </a:ext>
            </a:extLst>
          </p:cNvPr>
          <p:cNvSpPr txBox="1">
            <a:spLocks/>
          </p:cNvSpPr>
          <p:nvPr/>
        </p:nvSpPr>
        <p:spPr>
          <a:xfrm>
            <a:off x="562780" y="2941895"/>
            <a:ext cx="11705420" cy="193809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200" dirty="0" smtClean="0">
                <a:solidFill>
                  <a:srgbClr val="001334"/>
                </a:solidFill>
                <a:latin typeface="+mj-lt"/>
              </a:rPr>
              <a:t>Total transports were adjusted to provider’s support. Transport support was reviewed for dates of service, transport type, payers included (should be all), dry runs, etc.</a:t>
            </a:r>
          </a:p>
        </p:txBody>
      </p:sp>
      <p:sp>
        <p:nvSpPr>
          <p:cNvPr id="7" name="TextBox 6">
            <a:extLst>
              <a:ext uri="{FF2B5EF4-FFF2-40B4-BE49-F238E27FC236}">
                <a16:creationId xmlns:a16="http://schemas.microsoft.com/office/drawing/2014/main" id="{EE2765F7-4B27-4EB8-93C3-62F8820E8430}"/>
              </a:ext>
            </a:extLst>
          </p:cNvPr>
          <p:cNvSpPr txBox="1"/>
          <p:nvPr/>
        </p:nvSpPr>
        <p:spPr>
          <a:xfrm>
            <a:off x="562780" y="2166858"/>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8" name="TextBox 7">
            <a:extLst>
              <a:ext uri="{FF2B5EF4-FFF2-40B4-BE49-F238E27FC236}">
                <a16:creationId xmlns:a16="http://schemas.microsoft.com/office/drawing/2014/main" id="{EE2765F7-4B27-4EB8-93C3-62F8820E8430}"/>
              </a:ext>
            </a:extLst>
          </p:cNvPr>
          <p:cNvSpPr txBox="1"/>
          <p:nvPr/>
        </p:nvSpPr>
        <p:spPr>
          <a:xfrm>
            <a:off x="562780" y="5377819"/>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Subtitle 2">
            <a:extLst>
              <a:ext uri="{FF2B5EF4-FFF2-40B4-BE49-F238E27FC236}">
                <a16:creationId xmlns:a16="http://schemas.microsoft.com/office/drawing/2014/main" id="{920F5B60-527E-4A4F-91D3-F3C8F07957C2}"/>
              </a:ext>
            </a:extLst>
          </p:cNvPr>
          <p:cNvSpPr txBox="1">
            <a:spLocks/>
          </p:cNvSpPr>
          <p:nvPr/>
        </p:nvSpPr>
        <p:spPr>
          <a:xfrm>
            <a:off x="562780" y="6147260"/>
            <a:ext cx="11705420" cy="218938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200" dirty="0" smtClean="0">
                <a:solidFill>
                  <a:srgbClr val="001334"/>
                </a:solidFill>
                <a:latin typeface="+mj-lt"/>
              </a:rPr>
              <a:t>Only emergency transports were reported.</a:t>
            </a:r>
          </a:p>
          <a:p>
            <a:pPr marL="342900" indent="-342900" algn="l">
              <a:buFont typeface="Arial" panose="020B0604020202020204" pitchFamily="34" charset="0"/>
              <a:buChar char="•"/>
            </a:pPr>
            <a:r>
              <a:rPr lang="en-GB" sz="3200" dirty="0" smtClean="0">
                <a:solidFill>
                  <a:srgbClr val="001334"/>
                </a:solidFill>
                <a:latin typeface="+mj-lt"/>
              </a:rPr>
              <a:t>Only transports billed or paid during the year were reported.</a:t>
            </a:r>
          </a:p>
          <a:p>
            <a:pPr marL="342900" indent="-342900" algn="l">
              <a:buFont typeface="Arial" panose="020B0604020202020204" pitchFamily="34" charset="0"/>
              <a:buChar char="•"/>
            </a:pPr>
            <a:r>
              <a:rPr lang="en-GB" sz="3200" dirty="0" smtClean="0">
                <a:solidFill>
                  <a:srgbClr val="001334"/>
                </a:solidFill>
                <a:latin typeface="+mj-lt"/>
              </a:rPr>
              <a:t>Treat, no transports were not reported.</a:t>
            </a:r>
            <a:endParaRPr lang="en-GB" sz="3400" dirty="0" smtClean="0">
              <a:solidFill>
                <a:srgbClr val="001334"/>
              </a:solidFill>
              <a:latin typeface="+mj-lt"/>
            </a:endParaRPr>
          </a:p>
        </p:txBody>
      </p:sp>
      <p:sp>
        <p:nvSpPr>
          <p:cNvPr id="12" name="TextBox 11">
            <a:extLst>
              <a:ext uri="{FF2B5EF4-FFF2-40B4-BE49-F238E27FC236}">
                <a16:creationId xmlns:a16="http://schemas.microsoft.com/office/drawing/2014/main" id="{EE2765F7-4B27-4EB8-93C3-62F8820E8430}"/>
              </a:ext>
            </a:extLst>
          </p:cNvPr>
          <p:cNvSpPr txBox="1"/>
          <p:nvPr/>
        </p:nvSpPr>
        <p:spPr>
          <a:xfrm>
            <a:off x="562780" y="8765200"/>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3" name="Subtitle 2">
            <a:extLst>
              <a:ext uri="{FF2B5EF4-FFF2-40B4-BE49-F238E27FC236}">
                <a16:creationId xmlns:a16="http://schemas.microsoft.com/office/drawing/2014/main" id="{920F5B60-527E-4A4F-91D3-F3C8F07957C2}"/>
              </a:ext>
            </a:extLst>
          </p:cNvPr>
          <p:cNvSpPr txBox="1">
            <a:spLocks/>
          </p:cNvSpPr>
          <p:nvPr/>
        </p:nvSpPr>
        <p:spPr>
          <a:xfrm>
            <a:off x="562780" y="9534641"/>
            <a:ext cx="11705420" cy="409144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Ensure that total transport log includes all transports that were </a:t>
            </a:r>
            <a:r>
              <a:rPr lang="en-GB" sz="3400" b="1" dirty="0" smtClean="0">
                <a:solidFill>
                  <a:srgbClr val="001334"/>
                </a:solidFill>
                <a:latin typeface="+mj-lt"/>
              </a:rPr>
              <a:t>dispatched</a:t>
            </a:r>
            <a:r>
              <a:rPr lang="en-GB" sz="3400" dirty="0" smtClean="0">
                <a:solidFill>
                  <a:srgbClr val="001334"/>
                </a:solidFill>
                <a:latin typeface="+mj-lt"/>
              </a:rPr>
              <a:t> during the cost report year, regardless of whether they were billed or paid, and regardless of the potential payer (Medicare, Medicaid, private insurance, patient, etc.)</a:t>
            </a:r>
          </a:p>
          <a:p>
            <a:pPr marL="342900" indent="-342900" algn="l">
              <a:buFont typeface="Arial" panose="020B0604020202020204" pitchFamily="34" charset="0"/>
              <a:buChar char="•"/>
            </a:pPr>
            <a:r>
              <a:rPr lang="en-GB" sz="3400" dirty="0" smtClean="0">
                <a:solidFill>
                  <a:srgbClr val="001334"/>
                </a:solidFill>
                <a:latin typeface="+mj-lt"/>
              </a:rPr>
              <a:t>Review the log for potential errors, such as duplicates.</a:t>
            </a:r>
          </a:p>
        </p:txBody>
      </p:sp>
    </p:spTree>
    <p:extLst>
      <p:ext uri="{BB962C8B-B14F-4D97-AF65-F5344CB8AC3E}">
        <p14:creationId xmlns:p14="http://schemas.microsoft.com/office/powerpoint/2010/main" val="179414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6776" y="2824438"/>
            <a:ext cx="2579552" cy="738664"/>
          </a:xfrm>
          <a:prstGeom prst="rect">
            <a:avLst/>
          </a:prstGeom>
          <a:noFill/>
        </p:spPr>
        <p:txBody>
          <a:bodyPr wrap="none" rtlCol="0" anchor="ctr" anchorCtr="0">
            <a:spAutoFit/>
          </a:bodyPr>
          <a:lstStyle/>
          <a:p>
            <a:r>
              <a:rPr lang="en-US" sz="4200" b="1" dirty="0" smtClean="0">
                <a:solidFill>
                  <a:schemeClr val="bg2"/>
                </a:solidFill>
                <a:latin typeface="Arial" panose="020B0604020202020204" pitchFamily="34" charset="0"/>
                <a:ea typeface="League Spartan" charset="0"/>
                <a:cs typeface="Arial" panose="020B0604020202020204" pitchFamily="34" charset="0"/>
              </a:rPr>
              <a:t>Dry Runs</a:t>
            </a:r>
            <a:endParaRPr lang="en-US" sz="4200" b="1" dirty="0">
              <a:solidFill>
                <a:schemeClr val="bg2"/>
              </a:solidFill>
              <a:latin typeface="Arial" panose="020B0604020202020204" pitchFamily="34" charset="0"/>
              <a:ea typeface="League Spartan" charset="0"/>
              <a:cs typeface="Arial" panose="020B0604020202020204" pitchFamily="34" charset="0"/>
            </a:endParaRPr>
          </a:p>
        </p:txBody>
      </p:sp>
      <p:sp>
        <p:nvSpPr>
          <p:cNvPr id="17" name="Subtitle 2"/>
          <p:cNvSpPr txBox="1">
            <a:spLocks/>
          </p:cNvSpPr>
          <p:nvPr/>
        </p:nvSpPr>
        <p:spPr>
          <a:xfrm>
            <a:off x="2366776" y="4061716"/>
            <a:ext cx="9316333" cy="96375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The current treatment of dry runs is:</a:t>
            </a:r>
          </a:p>
          <a:p>
            <a:pPr marL="1544836" lvl="1" indent="-4572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Include all dry run costs, less any revenues received for dry run services, in the cost report.</a:t>
            </a:r>
          </a:p>
          <a:p>
            <a:pPr marL="1544836" lvl="1" indent="-4572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Exclude dry run transports from Schedule 9.</a:t>
            </a:r>
          </a:p>
          <a:p>
            <a:pPr algn="l">
              <a:lnSpc>
                <a:spcPct val="100000"/>
              </a:lnSpc>
              <a:spcBef>
                <a:spcPts val="0"/>
              </a:spcBef>
            </a:pPr>
            <a:endParaRPr lang="en-US" sz="3400" dirty="0">
              <a:solidFill>
                <a:srgbClr val="001334"/>
              </a:solidFill>
              <a:latin typeface="Arial" panose="020B0604020202020204" pitchFamily="34" charset="0"/>
              <a:ea typeface="Open Sans"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Currently, we are treating dry runs as an overhead expense that is a reasonable and expected cost of doing business as an ambulance provider. This could change in the future depending on CMS guidance. </a:t>
            </a:r>
          </a:p>
          <a:p>
            <a:pPr algn="l">
              <a:lnSpc>
                <a:spcPct val="100000"/>
              </a:lnSpc>
              <a:spcBef>
                <a:spcPts val="0"/>
              </a:spcBef>
            </a:pPr>
            <a:endParaRPr lang="en-US" sz="3400" dirty="0">
              <a:solidFill>
                <a:srgbClr val="001334"/>
              </a:solidFill>
              <a:latin typeface="Arial" panose="020B0604020202020204" pitchFamily="34" charset="0"/>
              <a:ea typeface="Open Sans"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3400" dirty="0" smtClean="0">
                <a:solidFill>
                  <a:srgbClr val="001334"/>
                </a:solidFill>
                <a:latin typeface="Arial" panose="020B0604020202020204" pitchFamily="34" charset="0"/>
                <a:ea typeface="Open Sans" charset="0"/>
                <a:cs typeface="Arial" panose="020B0604020202020204" pitchFamily="34" charset="0"/>
              </a:rPr>
              <a:t>The current treatment of dry runs ensures that each payer (Medicare, Medicaid, private insurance) bears their share of the dry run costs providers incur through normal course of operations.</a:t>
            </a:r>
          </a:p>
        </p:txBody>
      </p:sp>
      <p:sp>
        <p:nvSpPr>
          <p:cNvPr id="30" name="Rectangle 29"/>
          <p:cNvSpPr/>
          <p:nvPr/>
        </p:nvSpPr>
        <p:spPr>
          <a:xfrm>
            <a:off x="1919975" y="2824438"/>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6522818" y="1390964"/>
            <a:ext cx="10320619" cy="1007574"/>
          </a:xfrm>
        </p:spPr>
        <p:txBody>
          <a:bodyPr/>
          <a:lstStyle/>
          <a:p>
            <a:pPr algn="ctr"/>
            <a:r>
              <a:rPr lang="en-GB" dirty="0" smtClean="0">
                <a:solidFill>
                  <a:srgbClr val="92D050"/>
                </a:solidFill>
              </a:rPr>
              <a:t>ISSUES TO CONSIDER</a:t>
            </a:r>
            <a:endParaRPr lang="en-GB" dirty="0">
              <a:solidFill>
                <a:srgbClr val="92D050"/>
              </a:solidFill>
            </a:endParaRPr>
          </a:p>
        </p:txBody>
      </p:sp>
      <p:sp>
        <p:nvSpPr>
          <p:cNvPr id="21" name="TextBox 20">
            <a:extLst>
              <a:ext uri="{FF2B5EF4-FFF2-40B4-BE49-F238E27FC236}">
                <a16:creationId xmlns:a16="http://schemas.microsoft.com/office/drawing/2014/main" id="{3B6DB916-3ACD-4FAB-AA10-E56B1DECC445}"/>
              </a:ext>
            </a:extLst>
          </p:cNvPr>
          <p:cNvSpPr txBox="1"/>
          <p:nvPr/>
        </p:nvSpPr>
        <p:spPr>
          <a:xfrm>
            <a:off x="13332392" y="2824438"/>
            <a:ext cx="6318525" cy="738664"/>
          </a:xfrm>
          <a:prstGeom prst="rect">
            <a:avLst/>
          </a:prstGeom>
          <a:noFill/>
        </p:spPr>
        <p:txBody>
          <a:bodyPr wrap="none" rtlCol="0" anchor="ctr" anchorCtr="0">
            <a:spAutoFit/>
          </a:bodyPr>
          <a:lstStyle/>
          <a:p>
            <a:r>
              <a:rPr lang="en-US" sz="4200" b="1" dirty="0" smtClean="0">
                <a:solidFill>
                  <a:schemeClr val="bg2"/>
                </a:solidFill>
                <a:latin typeface="Arial" panose="020B0604020202020204" pitchFamily="34" charset="0"/>
                <a:ea typeface="League Spartan" charset="0"/>
                <a:cs typeface="Arial" panose="020B0604020202020204" pitchFamily="34" charset="0"/>
              </a:rPr>
              <a:t>Inter-Facility Transports</a:t>
            </a:r>
            <a:endParaRPr lang="en-US" sz="4200" b="1" dirty="0">
              <a:solidFill>
                <a:schemeClr val="bg2"/>
              </a:solidFill>
              <a:latin typeface="Arial" panose="020B0604020202020204" pitchFamily="34" charset="0"/>
              <a:ea typeface="League Spartan" charset="0"/>
              <a:cs typeface="Arial" panose="020B0604020202020204" pitchFamily="34" charset="0"/>
            </a:endParaRPr>
          </a:p>
        </p:txBody>
      </p:sp>
      <p:sp>
        <p:nvSpPr>
          <p:cNvPr id="35" name="Rectangle 34">
            <a:extLst>
              <a:ext uri="{FF2B5EF4-FFF2-40B4-BE49-F238E27FC236}">
                <a16:creationId xmlns:a16="http://schemas.microsoft.com/office/drawing/2014/main" id="{0170ED34-64E4-4F0C-BF1E-99641FF88D11}"/>
              </a:ext>
            </a:extLst>
          </p:cNvPr>
          <p:cNvSpPr/>
          <p:nvPr/>
        </p:nvSpPr>
        <p:spPr>
          <a:xfrm>
            <a:off x="13016763" y="2824438"/>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10" name="Subtitle 2"/>
          <p:cNvSpPr txBox="1">
            <a:spLocks/>
          </p:cNvSpPr>
          <p:nvPr/>
        </p:nvSpPr>
        <p:spPr>
          <a:xfrm>
            <a:off x="13332392" y="3989002"/>
            <a:ext cx="9316333" cy="74283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endParaRPr lang="en-US" sz="3400" dirty="0" smtClean="0">
              <a:solidFill>
                <a:srgbClr val="001334"/>
              </a:solidFill>
              <a:latin typeface="Arial" panose="020B0604020202020204" pitchFamily="34" charset="0"/>
              <a:ea typeface="Open Sans" charset="0"/>
              <a:cs typeface="Arial" panose="020B0604020202020204" pitchFamily="34" charset="0"/>
            </a:endParaRPr>
          </a:p>
        </p:txBody>
      </p:sp>
      <p:sp>
        <p:nvSpPr>
          <p:cNvPr id="9" name="Subtitle 2"/>
          <p:cNvSpPr txBox="1">
            <a:spLocks/>
          </p:cNvSpPr>
          <p:nvPr/>
        </p:nvSpPr>
        <p:spPr>
          <a:xfrm>
            <a:off x="13172880" y="4061716"/>
            <a:ext cx="10940671" cy="85911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US" sz="3200" dirty="0" smtClean="0">
                <a:solidFill>
                  <a:srgbClr val="001334"/>
                </a:solidFill>
                <a:latin typeface="Arial" panose="020B0604020202020204" pitchFamily="34" charset="0"/>
                <a:ea typeface="Open Sans" charset="0"/>
                <a:cs typeface="Arial" panose="020B0604020202020204" pitchFamily="34" charset="0"/>
              </a:rPr>
              <a:t>Procedure codes A0426 and A0428 are considered inter-facility transports with an ambulance vehicle. These procedure codes are reimbursable under two programs:</a:t>
            </a:r>
          </a:p>
          <a:p>
            <a:pPr marL="1430536" lvl="1" indent="-342900" algn="l">
              <a:lnSpc>
                <a:spcPct val="100000"/>
              </a:lnSpc>
              <a:spcBef>
                <a:spcPts val="0"/>
              </a:spcBef>
              <a:buFont typeface="Arial" panose="020B0604020202020204" pitchFamily="34" charset="0"/>
              <a:buChar char="•"/>
            </a:pPr>
            <a:r>
              <a:rPr lang="en-US" dirty="0" smtClean="0">
                <a:solidFill>
                  <a:srgbClr val="001334"/>
                </a:solidFill>
                <a:latin typeface="Arial" panose="020B0604020202020204" pitchFamily="34" charset="0"/>
                <a:ea typeface="Open Sans" charset="0"/>
                <a:cs typeface="Arial" panose="020B0604020202020204" pitchFamily="34" charset="0"/>
              </a:rPr>
              <a:t>Ground emergency medical transportation (GEMT)</a:t>
            </a:r>
          </a:p>
          <a:p>
            <a:pPr marL="1430536" lvl="1" indent="-342900" algn="l">
              <a:lnSpc>
                <a:spcPct val="100000"/>
              </a:lnSpc>
              <a:spcBef>
                <a:spcPts val="0"/>
              </a:spcBef>
              <a:buFont typeface="Arial" panose="020B0604020202020204" pitchFamily="34" charset="0"/>
              <a:buChar char="•"/>
            </a:pPr>
            <a:r>
              <a:rPr lang="en-US" dirty="0" smtClean="0">
                <a:solidFill>
                  <a:srgbClr val="001334"/>
                </a:solidFill>
                <a:latin typeface="Arial" panose="020B0604020202020204" pitchFamily="34" charset="0"/>
                <a:ea typeface="Open Sans" charset="0"/>
                <a:cs typeface="Arial" panose="020B0604020202020204" pitchFamily="34" charset="0"/>
              </a:rPr>
              <a:t>Non-emergency medical transportation (NEMT)</a:t>
            </a:r>
          </a:p>
          <a:p>
            <a:pPr lvl="1" algn="l">
              <a:lnSpc>
                <a:spcPct val="100000"/>
              </a:lnSpc>
              <a:spcBef>
                <a:spcPts val="0"/>
              </a:spcBef>
            </a:pPr>
            <a:endParaRPr lang="en-US" dirty="0" smtClean="0">
              <a:solidFill>
                <a:srgbClr val="001334"/>
              </a:solidFill>
              <a:latin typeface="Arial" panose="020B0604020202020204" pitchFamily="34" charset="0"/>
              <a:ea typeface="Open Sans"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3200" dirty="0" smtClean="0">
                <a:solidFill>
                  <a:srgbClr val="001334"/>
                </a:solidFill>
                <a:latin typeface="Arial" panose="020B0604020202020204" pitchFamily="34" charset="0"/>
                <a:ea typeface="Open Sans" charset="0"/>
                <a:cs typeface="Arial" panose="020B0604020202020204" pitchFamily="34" charset="0"/>
              </a:rPr>
              <a:t>GEMT inter-facility transports are to be reported on Schedule 9 in total transports and the associated cost is allowable. </a:t>
            </a:r>
            <a:br>
              <a:rPr lang="en-US" sz="3200" dirty="0" smtClean="0">
                <a:solidFill>
                  <a:srgbClr val="001334"/>
                </a:solidFill>
                <a:latin typeface="Arial" panose="020B0604020202020204" pitchFamily="34" charset="0"/>
                <a:ea typeface="Open Sans" charset="0"/>
                <a:cs typeface="Arial" panose="020B0604020202020204" pitchFamily="34" charset="0"/>
              </a:rPr>
            </a:br>
            <a:endParaRPr lang="en-US" sz="3200" dirty="0" smtClean="0">
              <a:solidFill>
                <a:srgbClr val="001334"/>
              </a:solidFill>
              <a:latin typeface="Arial" panose="020B0604020202020204" pitchFamily="34" charset="0"/>
              <a:ea typeface="Open Sans"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3200" dirty="0" smtClean="0">
                <a:solidFill>
                  <a:srgbClr val="001334"/>
                </a:solidFill>
                <a:latin typeface="Arial" panose="020B0604020202020204" pitchFamily="34" charset="0"/>
                <a:ea typeface="Open Sans" charset="0"/>
                <a:cs typeface="Arial" panose="020B0604020202020204" pitchFamily="34" charset="0"/>
              </a:rPr>
              <a:t>NEMT inter-facility transports are not to be included in total transports on Schedule 9 and the associated cost is non-allowable. The cost associated with NEMT inter-facility transports should be identified and removed from the cost report. </a:t>
            </a:r>
            <a:endParaRPr lang="en-US" sz="3200" dirty="0">
              <a:solidFill>
                <a:srgbClr val="001334"/>
              </a:solidFill>
              <a:latin typeface="Arial" panose="020B0604020202020204" pitchFamily="34" charset="0"/>
              <a:ea typeface="Open Sans" charset="0"/>
              <a:cs typeface="Arial" panose="020B0604020202020204" pitchFamily="34" charset="0"/>
            </a:endParaRPr>
          </a:p>
        </p:txBody>
      </p:sp>
    </p:spTree>
    <p:extLst>
      <p:ext uri="{BB962C8B-B14F-4D97-AF65-F5344CB8AC3E}">
        <p14:creationId xmlns:p14="http://schemas.microsoft.com/office/powerpoint/2010/main" val="2105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2">
            <a:extLst>
              <a:ext uri="{FF2B5EF4-FFF2-40B4-BE49-F238E27FC236}">
                <a16:creationId xmlns:a16="http://schemas.microsoft.com/office/drawing/2014/main" id="{43E1C9DC-C962-4259-8007-28343C238592}"/>
              </a:ext>
            </a:extLst>
          </p:cNvPr>
          <p:cNvSpPr>
            <a:spLocks/>
          </p:cNvSpPr>
          <p:nvPr/>
        </p:nvSpPr>
        <p:spPr bwMode="auto">
          <a:xfrm>
            <a:off x="9139694" y="865044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 name="Freeform 73">
            <a:extLst>
              <a:ext uri="{FF2B5EF4-FFF2-40B4-BE49-F238E27FC236}">
                <a16:creationId xmlns:a16="http://schemas.microsoft.com/office/drawing/2014/main" id="{3DB3BDA0-8C51-4BA6-8E4A-8E4152337175}"/>
              </a:ext>
            </a:extLst>
          </p:cNvPr>
          <p:cNvSpPr>
            <a:spLocks/>
          </p:cNvSpPr>
          <p:nvPr/>
        </p:nvSpPr>
        <p:spPr bwMode="auto">
          <a:xfrm>
            <a:off x="16775039" y="7660510"/>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 name="Freeform 74">
            <a:extLst>
              <a:ext uri="{FF2B5EF4-FFF2-40B4-BE49-F238E27FC236}">
                <a16:creationId xmlns:a16="http://schemas.microsoft.com/office/drawing/2014/main" id="{BF73E9F9-4E1A-4A71-ACD5-6D7BA1D225B5}"/>
              </a:ext>
            </a:extLst>
          </p:cNvPr>
          <p:cNvSpPr>
            <a:spLocks/>
          </p:cNvSpPr>
          <p:nvPr/>
        </p:nvSpPr>
        <p:spPr bwMode="auto">
          <a:xfrm>
            <a:off x="12301990" y="8650441"/>
            <a:ext cx="2942316" cy="5490485"/>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8" name="Freeform 75">
            <a:extLst>
              <a:ext uri="{FF2B5EF4-FFF2-40B4-BE49-F238E27FC236}">
                <a16:creationId xmlns:a16="http://schemas.microsoft.com/office/drawing/2014/main" id="{4D041315-150B-4F13-B03F-9B6EF2E1B085}"/>
              </a:ext>
            </a:extLst>
          </p:cNvPr>
          <p:cNvSpPr>
            <a:spLocks/>
          </p:cNvSpPr>
          <p:nvPr/>
        </p:nvSpPr>
        <p:spPr bwMode="auto">
          <a:xfrm>
            <a:off x="12521976" y="630117"/>
            <a:ext cx="5884626" cy="3730598"/>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9" name="Freeform 76">
            <a:extLst>
              <a:ext uri="{FF2B5EF4-FFF2-40B4-BE49-F238E27FC236}">
                <a16:creationId xmlns:a16="http://schemas.microsoft.com/office/drawing/2014/main" id="{F02F1CC6-06F1-4F2C-B9D9-63EDB3F6108E}"/>
              </a:ext>
            </a:extLst>
          </p:cNvPr>
          <p:cNvSpPr>
            <a:spLocks/>
          </p:cNvSpPr>
          <p:nvPr/>
        </p:nvSpPr>
        <p:spPr bwMode="auto">
          <a:xfrm>
            <a:off x="5977392" y="630117"/>
            <a:ext cx="5884626" cy="3730598"/>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 name="Freeform 77">
            <a:extLst>
              <a:ext uri="{FF2B5EF4-FFF2-40B4-BE49-F238E27FC236}">
                <a16:creationId xmlns:a16="http://schemas.microsoft.com/office/drawing/2014/main" id="{EF935A3A-E5E6-4355-AFC6-D1FF79B21048}"/>
              </a:ext>
            </a:extLst>
          </p:cNvPr>
          <p:cNvSpPr>
            <a:spLocks/>
          </p:cNvSpPr>
          <p:nvPr/>
        </p:nvSpPr>
        <p:spPr bwMode="auto">
          <a:xfrm>
            <a:off x="5867399" y="7660504"/>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8">
            <a:extLst>
              <a:ext uri="{FF2B5EF4-FFF2-40B4-BE49-F238E27FC236}">
                <a16:creationId xmlns:a16="http://schemas.microsoft.com/office/drawing/2014/main" id="{2FAD2C57-3398-481E-A9EA-10721D74E5EE}"/>
              </a:ext>
            </a:extLst>
          </p:cNvPr>
          <p:cNvSpPr>
            <a:spLocks/>
          </p:cNvSpPr>
          <p:nvPr/>
        </p:nvSpPr>
        <p:spPr bwMode="auto">
          <a:xfrm>
            <a:off x="10441272" y="-1349756"/>
            <a:ext cx="3492281" cy="2199859"/>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9">
            <a:extLst>
              <a:ext uri="{FF2B5EF4-FFF2-40B4-BE49-F238E27FC236}">
                <a16:creationId xmlns:a16="http://schemas.microsoft.com/office/drawing/2014/main" id="{68F8BB9D-BB1A-4D5C-A5F8-EA3763E7AAF3}"/>
              </a:ext>
            </a:extLst>
          </p:cNvPr>
          <p:cNvSpPr>
            <a:spLocks/>
          </p:cNvSpPr>
          <p:nvPr/>
        </p:nvSpPr>
        <p:spPr bwMode="auto">
          <a:xfrm>
            <a:off x="5867405" y="282081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0">
            <a:extLst>
              <a:ext uri="{FF2B5EF4-FFF2-40B4-BE49-F238E27FC236}">
                <a16:creationId xmlns:a16="http://schemas.microsoft.com/office/drawing/2014/main" id="{FB6553E0-EB9C-4780-8586-CBBD5C0FD8BA}"/>
              </a:ext>
            </a:extLst>
          </p:cNvPr>
          <p:cNvSpPr>
            <a:spLocks/>
          </p:cNvSpPr>
          <p:nvPr/>
        </p:nvSpPr>
        <p:spPr bwMode="auto">
          <a:xfrm>
            <a:off x="15574285" y="2820808"/>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4" name="Oval 81">
            <a:extLst>
              <a:ext uri="{FF2B5EF4-FFF2-40B4-BE49-F238E27FC236}">
                <a16:creationId xmlns:a16="http://schemas.microsoft.com/office/drawing/2014/main" id="{8110DD14-59CB-4112-9765-1EF55D9AFC52}"/>
              </a:ext>
            </a:extLst>
          </p:cNvPr>
          <p:cNvSpPr>
            <a:spLocks noChangeArrowheads="1"/>
          </p:cNvSpPr>
          <p:nvPr/>
        </p:nvSpPr>
        <p:spPr bwMode="auto">
          <a:xfrm>
            <a:off x="9790506" y="4030736"/>
            <a:ext cx="4803028" cy="4940520"/>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GB" sz="11500" i="1" dirty="0">
                <a:latin typeface="Cambria" panose="02040503050406030204" pitchFamily="18" charset="0"/>
              </a:rPr>
              <a:t>Q&amp;A</a:t>
            </a:r>
          </a:p>
        </p:txBody>
      </p:sp>
    </p:spTree>
    <p:extLst>
      <p:ext uri="{BB962C8B-B14F-4D97-AF65-F5344CB8AC3E}">
        <p14:creationId xmlns:p14="http://schemas.microsoft.com/office/powerpoint/2010/main" val="155270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1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350" fill="hold"/>
                                        <p:tgtEl>
                                          <p:spTgt spid="14"/>
                                        </p:tgtEl>
                                        <p:attrNameLst>
                                          <p:attrName>ppt_w</p:attrName>
                                        </p:attrNameLst>
                                      </p:cBhvr>
                                      <p:tavLst>
                                        <p:tav tm="0">
                                          <p:val>
                                            <p:fltVal val="0"/>
                                          </p:val>
                                        </p:tav>
                                        <p:tav tm="100000">
                                          <p:val>
                                            <p:strVal val="#ppt_w"/>
                                          </p:val>
                                        </p:tav>
                                      </p:tavLst>
                                    </p:anim>
                                    <p:anim calcmode="lin" valueType="num">
                                      <p:cBhvr>
                                        <p:cTn id="44" dur="350" fill="hold"/>
                                        <p:tgtEl>
                                          <p:spTgt spid="14"/>
                                        </p:tgtEl>
                                        <p:attrNameLst>
                                          <p:attrName>ppt_h</p:attrName>
                                        </p:attrNameLst>
                                      </p:cBhvr>
                                      <p:tavLst>
                                        <p:tav tm="0">
                                          <p:val>
                                            <p:fltVal val="0"/>
                                          </p:val>
                                        </p:tav>
                                        <p:tav tm="100000">
                                          <p:val>
                                            <p:strVal val="#ppt_h"/>
                                          </p:val>
                                        </p:tav>
                                      </p:tavLst>
                                    </p:anim>
                                    <p:animEffect transition="in" filter="fade">
                                      <p:cBhvr>
                                        <p:cTn id="45" dur="3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2D89C18-1A54-49C4-94F7-C3088975864D}"/>
              </a:ext>
            </a:extLst>
          </p:cNvPr>
          <p:cNvSpPr>
            <a:spLocks noGrp="1"/>
          </p:cNvSpPr>
          <p:nvPr>
            <p:ph type="body" sz="quarter" idx="10"/>
          </p:nvPr>
        </p:nvSpPr>
        <p:spPr/>
        <p:txBody>
          <a:bodyPr/>
          <a:lstStyle/>
          <a:p>
            <a:r>
              <a:rPr lang="en-GB" dirty="0" smtClean="0">
                <a:solidFill>
                  <a:schemeClr val="bg2"/>
                </a:solidFill>
              </a:rPr>
              <a:t>Project Timeline</a:t>
            </a:r>
            <a:endParaRPr lang="en-GB" dirty="0">
              <a:solidFill>
                <a:schemeClr val="bg2"/>
              </a:solidFill>
            </a:endParaRPr>
          </a:p>
        </p:txBody>
      </p:sp>
      <p:sp>
        <p:nvSpPr>
          <p:cNvPr id="12" name="Text Placeholder 11">
            <a:extLst>
              <a:ext uri="{FF2B5EF4-FFF2-40B4-BE49-F238E27FC236}">
                <a16:creationId xmlns:a16="http://schemas.microsoft.com/office/drawing/2014/main" id="{8E2D50AA-0FD7-4C4C-8B14-BF11562639FB}"/>
              </a:ext>
            </a:extLst>
          </p:cNvPr>
          <p:cNvSpPr>
            <a:spLocks noGrp="1"/>
          </p:cNvSpPr>
          <p:nvPr>
            <p:ph type="body" sz="quarter" idx="11"/>
          </p:nvPr>
        </p:nvSpPr>
        <p:spPr/>
        <p:txBody>
          <a:bodyPr/>
          <a:lstStyle/>
          <a:p>
            <a:endParaRPr lang="en-GB" dirty="0">
              <a:solidFill>
                <a:schemeClr val="bg2"/>
              </a:solidFill>
            </a:endParaRPr>
          </a:p>
        </p:txBody>
      </p:sp>
      <p:sp>
        <p:nvSpPr>
          <p:cNvPr id="14" name="Text Placeholder 13">
            <a:extLst>
              <a:ext uri="{FF2B5EF4-FFF2-40B4-BE49-F238E27FC236}">
                <a16:creationId xmlns:a16="http://schemas.microsoft.com/office/drawing/2014/main" id="{A4E0ECA4-9F4F-429D-B529-A343F1ED6F39}"/>
              </a:ext>
            </a:extLst>
          </p:cNvPr>
          <p:cNvSpPr>
            <a:spLocks noGrp="1"/>
          </p:cNvSpPr>
          <p:nvPr>
            <p:ph type="body" sz="quarter" idx="12"/>
          </p:nvPr>
        </p:nvSpPr>
        <p:spPr/>
        <p:txBody>
          <a:bodyPr/>
          <a:lstStyle/>
          <a:p>
            <a:endParaRPr lang="en-GB" dirty="0">
              <a:solidFill>
                <a:schemeClr val="bg2"/>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468" y="466493"/>
            <a:ext cx="3640932" cy="1213644"/>
          </a:xfrm>
          <a:prstGeom prst="rect">
            <a:avLst/>
          </a:prstGeom>
        </p:spPr>
      </p:pic>
    </p:spTree>
    <p:extLst>
      <p:ext uri="{BB962C8B-B14F-4D97-AF65-F5344CB8AC3E}">
        <p14:creationId xmlns:p14="http://schemas.microsoft.com/office/powerpoint/2010/main" val="366273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2"/>
          <p:cNvSpPr txBox="1">
            <a:spLocks/>
          </p:cNvSpPr>
          <p:nvPr/>
        </p:nvSpPr>
        <p:spPr>
          <a:xfrm>
            <a:off x="2875667" y="3366381"/>
            <a:ext cx="19596407" cy="77104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4300"/>
              </a:lnSpc>
              <a:buFont typeface="Arial" panose="020B0604020202020204" pitchFamily="34" charset="0"/>
              <a:buChar char="•"/>
            </a:pPr>
            <a:r>
              <a:rPr lang="en-US" sz="3200" dirty="0" smtClean="0">
                <a:solidFill>
                  <a:srgbClr val="001334"/>
                </a:solidFill>
                <a:latin typeface="Arial" panose="020B0604020202020204" pitchFamily="34" charset="0"/>
                <a:ea typeface="Open Sans" charset="0"/>
                <a:cs typeface="Arial" panose="020B0604020202020204" pitchFamily="34" charset="0"/>
              </a:rPr>
              <a:t>MMIS data will be supplied to providers to utilize in their 2023 cost report.</a:t>
            </a:r>
            <a:endParaRPr lang="en-US" sz="3200" dirty="0">
              <a:solidFill>
                <a:srgbClr val="001334"/>
              </a:solidFill>
              <a:latin typeface="Arial" panose="020B0604020202020204" pitchFamily="34" charset="0"/>
              <a:ea typeface="Open Sans" charset="0"/>
              <a:cs typeface="Arial" panose="020B0604020202020204" pitchFamily="34" charset="0"/>
            </a:endParaRPr>
          </a:p>
        </p:txBody>
      </p:sp>
      <p:sp>
        <p:nvSpPr>
          <p:cNvPr id="18" name="TextBox 17"/>
          <p:cNvSpPr txBox="1"/>
          <p:nvPr/>
        </p:nvSpPr>
        <p:spPr>
          <a:xfrm>
            <a:off x="2986214" y="5139629"/>
            <a:ext cx="4740400" cy="830997"/>
          </a:xfrm>
          <a:prstGeom prst="rect">
            <a:avLst/>
          </a:prstGeom>
          <a:noFill/>
        </p:spPr>
        <p:txBody>
          <a:bodyPr wrap="none" rtlCol="0" anchor="ctr" anchorCtr="0">
            <a:spAutoFit/>
          </a:bodyPr>
          <a:lstStyle/>
          <a:p>
            <a:r>
              <a:rPr lang="en-US" sz="4800" b="1" dirty="0" smtClean="0">
                <a:solidFill>
                  <a:srgbClr val="001334"/>
                </a:solidFill>
                <a:latin typeface="Arial" panose="020B0604020202020204" pitchFamily="34" charset="0"/>
                <a:ea typeface="League Spartan" charset="0"/>
                <a:cs typeface="Arial" panose="020B0604020202020204" pitchFamily="34" charset="0"/>
              </a:rPr>
              <a:t>November 2023</a:t>
            </a:r>
            <a:endParaRPr lang="en-US" sz="4800" b="1" dirty="0">
              <a:solidFill>
                <a:srgbClr val="001334"/>
              </a:solidFill>
              <a:latin typeface="Arial" panose="020B0604020202020204" pitchFamily="34" charset="0"/>
              <a:ea typeface="League Spartan" charset="0"/>
              <a:cs typeface="Arial" panose="020B0604020202020204" pitchFamily="34" charset="0"/>
            </a:endParaRPr>
          </a:p>
        </p:txBody>
      </p:sp>
      <p:sp>
        <p:nvSpPr>
          <p:cNvPr id="19" name="Subtitle 2"/>
          <p:cNvSpPr txBox="1">
            <a:spLocks/>
          </p:cNvSpPr>
          <p:nvPr/>
        </p:nvSpPr>
        <p:spPr>
          <a:xfrm>
            <a:off x="2875667" y="5970626"/>
            <a:ext cx="19596407" cy="317375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4300"/>
              </a:lnSpc>
              <a:buFont typeface="Arial" panose="020B0604020202020204" pitchFamily="34" charset="0"/>
              <a:buChar char="•"/>
            </a:pPr>
            <a:r>
              <a:rPr lang="en-US" sz="3200" dirty="0" smtClean="0">
                <a:solidFill>
                  <a:schemeClr val="bg2"/>
                </a:solidFill>
                <a:latin typeface="Arial" panose="020B0604020202020204" pitchFamily="34" charset="0"/>
                <a:ea typeface="Open Sans" charset="0"/>
                <a:cs typeface="Arial" panose="020B0604020202020204" pitchFamily="34" charset="0"/>
              </a:rPr>
              <a:t>2023 cost report and supporting documentation deadline.</a:t>
            </a:r>
          </a:p>
          <a:p>
            <a:pPr marL="342900" indent="-342900" algn="l">
              <a:lnSpc>
                <a:spcPts val="4300"/>
              </a:lnSpc>
              <a:buFont typeface="Arial" panose="020B0604020202020204" pitchFamily="34" charset="0"/>
              <a:buChar char="•"/>
            </a:pPr>
            <a:r>
              <a:rPr lang="en-US" sz="3200" dirty="0" smtClean="0">
                <a:solidFill>
                  <a:schemeClr val="bg2"/>
                </a:solidFill>
                <a:latin typeface="Arial" panose="020B0604020202020204" pitchFamily="34" charset="0"/>
                <a:ea typeface="Open Sans" charset="0"/>
                <a:cs typeface="Arial" panose="020B0604020202020204" pitchFamily="34" charset="0"/>
              </a:rPr>
              <a:t>Providers are to retain all records related to the cost report for six (6) years following the submission.</a:t>
            </a:r>
          </a:p>
          <a:p>
            <a:pPr marL="342900" indent="-342900" algn="l">
              <a:lnSpc>
                <a:spcPts val="4300"/>
              </a:lnSpc>
              <a:buFont typeface="Arial" panose="020B0604020202020204" pitchFamily="34" charset="0"/>
              <a:buChar char="•"/>
            </a:pPr>
            <a:r>
              <a:rPr lang="en-US" sz="3200" dirty="0" smtClean="0">
                <a:solidFill>
                  <a:schemeClr val="bg2"/>
                </a:solidFill>
                <a:latin typeface="Arial" panose="020B0604020202020204" pitchFamily="34" charset="0"/>
                <a:ea typeface="Open Sans" charset="0"/>
                <a:cs typeface="Arial" panose="020B0604020202020204" pitchFamily="34" charset="0"/>
              </a:rPr>
              <a:t>If as-filed cost report does not reflect any uncompensated Medicaid costs associated with GEMT services, the provider is not entitled to receive an interim payment and will not be responsible for any costs associated with implementing the GEMT program.</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6" name="TextBox 25"/>
          <p:cNvSpPr txBox="1"/>
          <p:nvPr/>
        </p:nvSpPr>
        <p:spPr>
          <a:xfrm>
            <a:off x="2875667" y="9906217"/>
            <a:ext cx="3235181" cy="830997"/>
          </a:xfrm>
          <a:prstGeom prst="rect">
            <a:avLst/>
          </a:prstGeom>
          <a:noFill/>
        </p:spPr>
        <p:txBody>
          <a:bodyPr wrap="none" rtlCol="0" anchor="ctr" anchorCtr="0">
            <a:spAutoFit/>
          </a:bodyPr>
          <a:lstStyle/>
          <a:p>
            <a:r>
              <a:rPr lang="en-US" sz="4800" b="1" dirty="0" smtClean="0">
                <a:solidFill>
                  <a:srgbClr val="001334"/>
                </a:solidFill>
                <a:latin typeface="Arial" panose="020B0604020202020204" pitchFamily="34" charset="0"/>
                <a:ea typeface="League Spartan" charset="0"/>
                <a:cs typeface="Arial" panose="020B0604020202020204" pitchFamily="34" charset="0"/>
              </a:rPr>
              <a:t>Early 2024</a:t>
            </a:r>
            <a:endParaRPr lang="en-US" sz="4800" b="1" dirty="0">
              <a:solidFill>
                <a:srgbClr val="001334"/>
              </a:solidFill>
              <a:latin typeface="Arial" panose="020B0604020202020204" pitchFamily="34" charset="0"/>
              <a:ea typeface="League Spartan" charset="0"/>
              <a:cs typeface="Arial" panose="020B0604020202020204" pitchFamily="34" charset="0"/>
            </a:endParaRPr>
          </a:p>
        </p:txBody>
      </p:sp>
      <p:sp>
        <p:nvSpPr>
          <p:cNvPr id="27" name="Subtitle 2"/>
          <p:cNvSpPr txBox="1">
            <a:spLocks/>
          </p:cNvSpPr>
          <p:nvPr/>
        </p:nvSpPr>
        <p:spPr>
          <a:xfrm>
            <a:off x="2875664" y="10737214"/>
            <a:ext cx="19596407" cy="14209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4300"/>
              </a:lnSpc>
              <a:buFont typeface="Arial" panose="020B0604020202020204" pitchFamily="34" charset="0"/>
              <a:buChar char="•"/>
            </a:pPr>
            <a:r>
              <a:rPr lang="en-US" sz="3200" dirty="0" smtClean="0">
                <a:solidFill>
                  <a:schemeClr val="bg2"/>
                </a:solidFill>
                <a:latin typeface="Arial" panose="020B0604020202020204" pitchFamily="34" charset="0"/>
                <a:ea typeface="Open Sans" charset="0"/>
                <a:cs typeface="Arial" panose="020B0604020202020204" pitchFamily="34" charset="0"/>
              </a:rPr>
              <a:t>2023 interim payment letters issued.</a:t>
            </a:r>
          </a:p>
          <a:p>
            <a:pPr algn="l">
              <a:lnSpc>
                <a:spcPts val="4300"/>
              </a:lnSpc>
            </a:pP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8" name="Rectangle 27"/>
          <p:cNvSpPr/>
          <p:nvPr/>
        </p:nvSpPr>
        <p:spPr>
          <a:xfrm>
            <a:off x="2256229" y="10101910"/>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29" name="Rectangle 28"/>
          <p:cNvSpPr/>
          <p:nvPr/>
        </p:nvSpPr>
        <p:spPr>
          <a:xfrm>
            <a:off x="2256229" y="5239210"/>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0" name="Rectangle 29"/>
          <p:cNvSpPr/>
          <p:nvPr/>
        </p:nvSpPr>
        <p:spPr>
          <a:xfrm>
            <a:off x="2256229" y="2658495"/>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6606457" y="779726"/>
            <a:ext cx="12134834" cy="1007574"/>
          </a:xfrm>
        </p:spPr>
        <p:txBody>
          <a:bodyPr/>
          <a:lstStyle/>
          <a:p>
            <a:pPr algn="ctr"/>
            <a:r>
              <a:rPr lang="en-GB" dirty="0" smtClean="0">
                <a:solidFill>
                  <a:srgbClr val="92D050"/>
                </a:solidFill>
              </a:rPr>
              <a:t>GEMT PROJECT TIMELINE</a:t>
            </a:r>
            <a:endParaRPr lang="en-GB" dirty="0">
              <a:solidFill>
                <a:srgbClr val="92D050"/>
              </a:solidFill>
            </a:endParaRPr>
          </a:p>
        </p:txBody>
      </p:sp>
      <p:sp>
        <p:nvSpPr>
          <p:cNvPr id="14" name="TextBox 13"/>
          <p:cNvSpPr txBox="1"/>
          <p:nvPr/>
        </p:nvSpPr>
        <p:spPr>
          <a:xfrm>
            <a:off x="2986214" y="2535384"/>
            <a:ext cx="4091185" cy="830997"/>
          </a:xfrm>
          <a:prstGeom prst="rect">
            <a:avLst/>
          </a:prstGeom>
          <a:noFill/>
        </p:spPr>
        <p:txBody>
          <a:bodyPr wrap="none" rtlCol="0" anchor="ctr" anchorCtr="0">
            <a:spAutoFit/>
          </a:bodyPr>
          <a:lstStyle/>
          <a:p>
            <a:r>
              <a:rPr lang="en-US" sz="4800" b="1" dirty="0" smtClean="0">
                <a:solidFill>
                  <a:srgbClr val="001334"/>
                </a:solidFill>
                <a:latin typeface="Arial" panose="020B0604020202020204" pitchFamily="34" charset="0"/>
                <a:ea typeface="League Spartan" charset="0"/>
                <a:cs typeface="Arial" panose="020B0604020202020204" pitchFamily="34" charset="0"/>
              </a:rPr>
              <a:t>October 2023</a:t>
            </a:r>
            <a:endParaRPr lang="en-US" sz="4800" b="1" dirty="0">
              <a:solidFill>
                <a:srgbClr val="001334"/>
              </a:solidFill>
              <a:latin typeface="Arial" panose="020B0604020202020204" pitchFamily="34" charset="0"/>
              <a:ea typeface="League Spartan" charset="0"/>
              <a:cs typeface="Arial" panose="020B0604020202020204" pitchFamily="34" charset="0"/>
            </a:endParaRPr>
          </a:p>
        </p:txBody>
      </p:sp>
    </p:spTree>
    <p:extLst>
      <p:ext uri="{BB962C8B-B14F-4D97-AF65-F5344CB8AC3E}">
        <p14:creationId xmlns:p14="http://schemas.microsoft.com/office/powerpoint/2010/main" val="23718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2D89C18-1A54-49C4-94F7-C3088975864D}"/>
              </a:ext>
            </a:extLst>
          </p:cNvPr>
          <p:cNvSpPr>
            <a:spLocks noGrp="1"/>
          </p:cNvSpPr>
          <p:nvPr>
            <p:ph type="body" sz="quarter" idx="10"/>
          </p:nvPr>
        </p:nvSpPr>
        <p:spPr>
          <a:xfrm>
            <a:off x="1249151" y="5074468"/>
            <a:ext cx="8161020" cy="3018473"/>
          </a:xfrm>
        </p:spPr>
        <p:txBody>
          <a:bodyPr/>
          <a:lstStyle/>
          <a:p>
            <a:r>
              <a:rPr lang="en-GB" dirty="0" smtClean="0">
                <a:solidFill>
                  <a:srgbClr val="001334"/>
                </a:solidFill>
              </a:rPr>
              <a:t>Myers and Stauffer Review Process</a:t>
            </a:r>
            <a:endParaRPr lang="en-GB" dirty="0">
              <a:solidFill>
                <a:srgbClr val="001334"/>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2143" y="533400"/>
            <a:ext cx="3640932" cy="1213644"/>
          </a:xfrm>
          <a:prstGeom prst="rect">
            <a:avLst/>
          </a:prstGeom>
        </p:spPr>
      </p:pic>
    </p:spTree>
    <p:extLst>
      <p:ext uri="{BB962C8B-B14F-4D97-AF65-F5344CB8AC3E}">
        <p14:creationId xmlns:p14="http://schemas.microsoft.com/office/powerpoint/2010/main" val="4894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63038" y="10009701"/>
            <a:ext cx="2238113" cy="707886"/>
          </a:xfrm>
          <a:prstGeom prst="rect">
            <a:avLst/>
          </a:prstGeom>
          <a:noFill/>
        </p:spPr>
        <p:txBody>
          <a:bodyPr wrap="none" rtlCol="0" anchor="ctr" anchorCtr="0">
            <a:spAutoFit/>
          </a:bodyPr>
          <a:lstStyle/>
          <a:p>
            <a:r>
              <a:rPr lang="en-US" sz="4000" b="1" dirty="0">
                <a:solidFill>
                  <a:schemeClr val="bg2"/>
                </a:solidFill>
                <a:latin typeface="Arial" panose="020B0604020202020204" pitchFamily="34" charset="0"/>
                <a:ea typeface="League Spartan" charset="0"/>
                <a:cs typeface="Arial" panose="020B0604020202020204" pitchFamily="34" charset="0"/>
              </a:rPr>
              <a:t>Reviews</a:t>
            </a:r>
          </a:p>
        </p:txBody>
      </p:sp>
      <p:sp>
        <p:nvSpPr>
          <p:cNvPr id="13" name="Subtitle 2"/>
          <p:cNvSpPr txBox="1">
            <a:spLocks/>
          </p:cNvSpPr>
          <p:nvPr/>
        </p:nvSpPr>
        <p:spPr>
          <a:xfrm>
            <a:off x="2875665" y="10650256"/>
            <a:ext cx="19596407" cy="238091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a:solidFill>
                  <a:schemeClr val="bg2"/>
                </a:solidFill>
                <a:latin typeface="Arial" panose="020B0604020202020204" pitchFamily="34" charset="0"/>
                <a:ea typeface="Open Sans" charset="0"/>
                <a:cs typeface="Arial" panose="020B0604020202020204" pitchFamily="34" charset="0"/>
              </a:rPr>
              <a:t>Reviews will go through </a:t>
            </a:r>
            <a:r>
              <a:rPr lang="en-US" sz="3200" dirty="0" smtClean="0">
                <a:solidFill>
                  <a:schemeClr val="bg2"/>
                </a:solidFill>
                <a:latin typeface="Arial" panose="020B0604020202020204" pitchFamily="34" charset="0"/>
                <a:ea typeface="Open Sans" charset="0"/>
                <a:cs typeface="Arial" panose="020B0604020202020204" pitchFamily="34" charset="0"/>
              </a:rPr>
              <a:t>three </a:t>
            </a:r>
            <a:r>
              <a:rPr lang="en-US" sz="3200" dirty="0">
                <a:solidFill>
                  <a:schemeClr val="bg2"/>
                </a:solidFill>
                <a:latin typeface="Arial" panose="020B0604020202020204" pitchFamily="34" charset="0"/>
                <a:ea typeface="Open Sans" charset="0"/>
                <a:cs typeface="Arial" panose="020B0604020202020204" pitchFamily="34" charset="0"/>
              </a:rPr>
              <a:t>levels of internal review before being drafted</a:t>
            </a:r>
            <a:r>
              <a:rPr lang="en-US" sz="3200" dirty="0" smtClean="0">
                <a:solidFill>
                  <a:schemeClr val="bg2"/>
                </a:solidFill>
                <a:latin typeface="Arial" panose="020B0604020202020204" pitchFamily="34" charset="0"/>
                <a:ea typeface="Open Sans" charset="0"/>
                <a:cs typeface="Arial" panose="020B0604020202020204" pitchFamily="34" charset="0"/>
              </a:rPr>
              <a:t>. Review results will be sent to providers within 60 days of all of the following conditions being met: review process has begun, all relevant data has been received from the providers. Failure to respond timely to additional information requests and questions will delay the receipt of review results. </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17" name="Subtitle 2"/>
          <p:cNvSpPr txBox="1">
            <a:spLocks/>
          </p:cNvSpPr>
          <p:nvPr/>
        </p:nvSpPr>
        <p:spPr>
          <a:xfrm>
            <a:off x="2875667" y="3197907"/>
            <a:ext cx="1959640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chemeClr val="bg2"/>
                </a:solidFill>
                <a:latin typeface="Arial" panose="020B0604020202020204" pitchFamily="34" charset="0"/>
                <a:ea typeface="Open Sans" charset="0"/>
                <a:cs typeface="Arial" panose="020B0604020202020204" pitchFamily="34" charset="0"/>
              </a:rPr>
              <a:t>Expense comparison to the working trial balance; review of direct EMR expenses; cost allocation for indirect capital expense and indirect salaries benefits; reconciliation to MMIS data.</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18" name="TextBox 17"/>
          <p:cNvSpPr txBox="1"/>
          <p:nvPr/>
        </p:nvSpPr>
        <p:spPr>
          <a:xfrm>
            <a:off x="2986214" y="5116025"/>
            <a:ext cx="12747400"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Additional Documentation and Information Request</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
        <p:nvSpPr>
          <p:cNvPr id="19" name="Subtitle 2"/>
          <p:cNvSpPr txBox="1">
            <a:spLocks/>
          </p:cNvSpPr>
          <p:nvPr/>
        </p:nvSpPr>
        <p:spPr>
          <a:xfrm>
            <a:off x="2875667" y="5776984"/>
            <a:ext cx="19596407" cy="72661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chemeClr val="bg2"/>
                </a:solidFill>
                <a:latin typeface="Arial" panose="020B0604020202020204" pitchFamily="34" charset="0"/>
                <a:ea typeface="Open Sans" charset="0"/>
                <a:cs typeface="Arial" panose="020B0604020202020204" pitchFamily="34" charset="0"/>
              </a:rPr>
              <a:t>Reviews will likely require additional documentation and information requests during the process.</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6" name="TextBox 25"/>
          <p:cNvSpPr txBox="1"/>
          <p:nvPr/>
        </p:nvSpPr>
        <p:spPr>
          <a:xfrm>
            <a:off x="2986214" y="7741994"/>
            <a:ext cx="2779928"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MMIS Data</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
        <p:nvSpPr>
          <p:cNvPr id="27" name="Subtitle 2"/>
          <p:cNvSpPr txBox="1">
            <a:spLocks/>
          </p:cNvSpPr>
          <p:nvPr/>
        </p:nvSpPr>
        <p:spPr>
          <a:xfrm>
            <a:off x="2875667" y="8402953"/>
            <a:ext cx="19596407" cy="77104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chemeClr val="bg2"/>
                </a:solidFill>
                <a:latin typeface="Arial" panose="020B0604020202020204" pitchFamily="34" charset="0"/>
                <a:ea typeface="Open Sans" charset="0"/>
                <a:cs typeface="Arial" panose="020B0604020202020204" pitchFamily="34" charset="0"/>
              </a:rPr>
              <a:t>Transport data will be compared to the MMIS data which has been supplied by MHD. </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 name="Rectangle 1"/>
          <p:cNvSpPr/>
          <p:nvPr/>
        </p:nvSpPr>
        <p:spPr>
          <a:xfrm>
            <a:off x="2256229" y="10363325"/>
            <a:ext cx="156117" cy="1717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28" name="Rectangle 27"/>
          <p:cNvSpPr/>
          <p:nvPr/>
        </p:nvSpPr>
        <p:spPr>
          <a:xfrm>
            <a:off x="2256229" y="7868355"/>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29" name="Rectangle 28"/>
          <p:cNvSpPr/>
          <p:nvPr/>
        </p:nvSpPr>
        <p:spPr>
          <a:xfrm>
            <a:off x="2256229" y="5257348"/>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30" name="Rectangle 29"/>
          <p:cNvSpPr/>
          <p:nvPr/>
        </p:nvSpPr>
        <p:spPr>
          <a:xfrm>
            <a:off x="2256229" y="2658495"/>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5745640" y="513519"/>
            <a:ext cx="13856459" cy="1007574"/>
          </a:xfrm>
        </p:spPr>
        <p:txBody>
          <a:bodyPr/>
          <a:lstStyle/>
          <a:p>
            <a:pPr algn="ctr"/>
            <a:r>
              <a:rPr lang="en-GB" dirty="0" smtClean="0">
                <a:solidFill>
                  <a:srgbClr val="92D050"/>
                </a:solidFill>
              </a:rPr>
              <a:t>AGREED UPON PROCEDURES</a:t>
            </a:r>
            <a:endParaRPr lang="en-GB" dirty="0">
              <a:solidFill>
                <a:srgbClr val="92D050"/>
              </a:solidFill>
            </a:endParaRPr>
          </a:p>
        </p:txBody>
      </p:sp>
      <p:sp>
        <p:nvSpPr>
          <p:cNvPr id="14" name="TextBox 13"/>
          <p:cNvSpPr txBox="1"/>
          <p:nvPr/>
        </p:nvSpPr>
        <p:spPr>
          <a:xfrm>
            <a:off x="2986214" y="2596940"/>
            <a:ext cx="3005951"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Procedures</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Tree>
    <p:extLst>
      <p:ext uri="{BB962C8B-B14F-4D97-AF65-F5344CB8AC3E}">
        <p14:creationId xmlns:p14="http://schemas.microsoft.com/office/powerpoint/2010/main" val="38935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p:nvPr/>
        </p:nvCxnSpPr>
        <p:spPr>
          <a:xfrm flipH="1">
            <a:off x="5877831" y="3756569"/>
            <a:ext cx="1" cy="556153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526168" y="3702401"/>
            <a:ext cx="0" cy="556153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111878" y="6535583"/>
            <a:ext cx="3185488" cy="646331"/>
          </a:xfrm>
          <a:prstGeom prst="rect">
            <a:avLst/>
          </a:prstGeom>
          <a:noFill/>
        </p:spPr>
        <p:txBody>
          <a:bodyPr wrap="none" rtlCol="0" anchor="b" anchorCtr="0">
            <a:spAutoFit/>
          </a:bodyPr>
          <a:lstStyle/>
          <a:p>
            <a:pPr algn="ctr"/>
            <a:r>
              <a:rPr lang="en-US" b="1" dirty="0" smtClean="0">
                <a:solidFill>
                  <a:schemeClr val="bg2"/>
                </a:solidFill>
                <a:latin typeface="Arial" panose="020B0604020202020204" pitchFamily="34" charset="0"/>
                <a:ea typeface="League Spartan" charset="0"/>
                <a:cs typeface="Arial" panose="020B0604020202020204" pitchFamily="34" charset="0"/>
              </a:rPr>
              <a:t>Jamie Purnell</a:t>
            </a:r>
            <a:endParaRPr lang="en-US" b="1" dirty="0">
              <a:solidFill>
                <a:schemeClr val="bg2"/>
              </a:solidFill>
              <a:latin typeface="Arial" panose="020B0604020202020204" pitchFamily="34" charset="0"/>
              <a:ea typeface="League Spartan" charset="0"/>
              <a:cs typeface="Arial" panose="020B0604020202020204" pitchFamily="34" charset="0"/>
            </a:endParaRPr>
          </a:p>
        </p:txBody>
      </p:sp>
      <p:sp>
        <p:nvSpPr>
          <p:cNvPr id="71" name="Subtitle 2"/>
          <p:cNvSpPr txBox="1">
            <a:spLocks/>
          </p:cNvSpPr>
          <p:nvPr/>
        </p:nvSpPr>
        <p:spPr>
          <a:xfrm>
            <a:off x="16599553" y="8124251"/>
            <a:ext cx="6909544" cy="70513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spcBef>
                <a:spcPts val="0"/>
              </a:spcBef>
            </a:pPr>
            <a:r>
              <a:rPr lang="en-GB" dirty="0" smtClean="0">
                <a:latin typeface="Arial" panose="020B0604020202020204" pitchFamily="34" charset="0"/>
                <a:ea typeface="Open Sans" charset="0"/>
                <a:cs typeface="Arial" panose="020B0604020202020204" pitchFamily="34" charset="0"/>
              </a:rPr>
              <a:t>Contact Information</a:t>
            </a:r>
            <a:endParaRPr lang="en-GB" dirty="0">
              <a:latin typeface="Arial" panose="020B0604020202020204" pitchFamily="34" charset="0"/>
              <a:ea typeface="Open Sans" charset="0"/>
              <a:cs typeface="Arial" panose="020B0604020202020204" pitchFamily="34" charset="0"/>
            </a:endParaRPr>
          </a:p>
        </p:txBody>
      </p:sp>
      <p:sp>
        <p:nvSpPr>
          <p:cNvPr id="72" name="TextBox 71"/>
          <p:cNvSpPr txBox="1"/>
          <p:nvPr/>
        </p:nvSpPr>
        <p:spPr>
          <a:xfrm>
            <a:off x="6605112" y="7323684"/>
            <a:ext cx="4193776" cy="461665"/>
          </a:xfrm>
          <a:prstGeom prst="rect">
            <a:avLst/>
          </a:prstGeom>
          <a:noFill/>
        </p:spPr>
        <p:txBody>
          <a:bodyPr wrap="none" rtlCol="0" anchor="t" anchorCtr="0">
            <a:spAutoFit/>
          </a:bodyPr>
          <a:lstStyle/>
          <a:p>
            <a:pPr algn="ctr"/>
            <a:r>
              <a:rPr lang="en-US" sz="2400" b="1" dirty="0">
                <a:solidFill>
                  <a:schemeClr val="bg1">
                    <a:lumMod val="85000"/>
                  </a:schemeClr>
                </a:solidFill>
                <a:latin typeface="Arial" panose="020B0604020202020204" pitchFamily="34" charset="0"/>
                <a:ea typeface="Open Sans" charset="0"/>
                <a:cs typeface="Arial" panose="020B0604020202020204" pitchFamily="34" charset="0"/>
              </a:rPr>
              <a:t>Jamie.Purnell@dss.mo.gov</a:t>
            </a:r>
          </a:p>
        </p:txBody>
      </p:sp>
      <p:grpSp>
        <p:nvGrpSpPr>
          <p:cNvPr id="75" name="Group 74"/>
          <p:cNvGrpSpPr/>
          <p:nvPr/>
        </p:nvGrpSpPr>
        <p:grpSpPr>
          <a:xfrm>
            <a:off x="19669216" y="4425869"/>
            <a:ext cx="1841812" cy="1674378"/>
            <a:chOff x="2790820" y="6602587"/>
            <a:chExt cx="1068508" cy="971373"/>
          </a:xfrm>
          <a:solidFill>
            <a:schemeClr val="accent5"/>
          </a:solidFill>
        </p:grpSpPr>
        <p:sp>
          <p:nvSpPr>
            <p:cNvPr id="76" name="Freeform 75"/>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77" name="Freeform 76"/>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8" name="Title 7">
            <a:extLst>
              <a:ext uri="{FF2B5EF4-FFF2-40B4-BE49-F238E27FC236}">
                <a16:creationId xmlns:a16="http://schemas.microsoft.com/office/drawing/2014/main" id="{3E66874B-EA24-4E60-8C4C-E78CF53CB759}"/>
              </a:ext>
            </a:extLst>
          </p:cNvPr>
          <p:cNvSpPr>
            <a:spLocks noGrp="1"/>
          </p:cNvSpPr>
          <p:nvPr>
            <p:ph type="title"/>
          </p:nvPr>
        </p:nvSpPr>
        <p:spPr>
          <a:xfrm>
            <a:off x="1549054" y="1112425"/>
            <a:ext cx="21608710" cy="1007574"/>
          </a:xfrm>
        </p:spPr>
        <p:txBody>
          <a:bodyPr/>
          <a:lstStyle/>
          <a:p>
            <a:pPr algn="ctr"/>
            <a:r>
              <a:rPr lang="en-GB" dirty="0" smtClean="0">
                <a:solidFill>
                  <a:srgbClr val="92D050"/>
                </a:solidFill>
              </a:rPr>
              <a:t>MO HEALTHNET PROGRAM POLICY CONTACTS</a:t>
            </a:r>
            <a:endParaRPr lang="en-GB" dirty="0">
              <a:solidFill>
                <a:srgbClr val="92D050"/>
              </a:solidFill>
            </a:endParaRPr>
          </a:p>
        </p:txBody>
      </p:sp>
      <p:grpSp>
        <p:nvGrpSpPr>
          <p:cNvPr id="24" name="Group 23"/>
          <p:cNvGrpSpPr/>
          <p:nvPr/>
        </p:nvGrpSpPr>
        <p:grpSpPr>
          <a:xfrm>
            <a:off x="2052424" y="4425869"/>
            <a:ext cx="1841812" cy="1674378"/>
            <a:chOff x="2790820" y="6602587"/>
            <a:chExt cx="1068508" cy="971373"/>
          </a:xfrm>
          <a:solidFill>
            <a:schemeClr val="accent5"/>
          </a:solidFill>
        </p:grpSpPr>
        <p:sp>
          <p:nvSpPr>
            <p:cNvPr id="25" name="Freeform 24"/>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26" name="Freeform 25"/>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cxnSp>
        <p:nvCxnSpPr>
          <p:cNvPr id="23" name="Straight Connector 22"/>
          <p:cNvCxnSpPr/>
          <p:nvPr/>
        </p:nvCxnSpPr>
        <p:spPr>
          <a:xfrm>
            <a:off x="17902388" y="3756569"/>
            <a:ext cx="0" cy="556153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757952" y="4425869"/>
            <a:ext cx="1841812" cy="1674378"/>
            <a:chOff x="2790820" y="6602587"/>
            <a:chExt cx="1068508" cy="971373"/>
          </a:xfrm>
          <a:solidFill>
            <a:schemeClr val="accent5"/>
          </a:solidFill>
        </p:grpSpPr>
        <p:sp>
          <p:nvSpPr>
            <p:cNvPr id="32" name="Freeform 31"/>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33" name="Freeform 32"/>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34" name="TextBox 33"/>
          <p:cNvSpPr txBox="1"/>
          <p:nvPr/>
        </p:nvSpPr>
        <p:spPr>
          <a:xfrm>
            <a:off x="12659870" y="6507902"/>
            <a:ext cx="4108817" cy="646331"/>
          </a:xfrm>
          <a:prstGeom prst="rect">
            <a:avLst/>
          </a:prstGeom>
          <a:noFill/>
        </p:spPr>
        <p:txBody>
          <a:bodyPr wrap="none" rtlCol="0" anchor="b" anchorCtr="0">
            <a:spAutoFit/>
          </a:bodyPr>
          <a:lstStyle/>
          <a:p>
            <a:pPr algn="ctr"/>
            <a:r>
              <a:rPr lang="en-US" b="1" dirty="0">
                <a:solidFill>
                  <a:schemeClr val="bg2"/>
                </a:solidFill>
                <a:latin typeface="Arial" panose="020B0604020202020204" pitchFamily="34" charset="0"/>
                <a:ea typeface="League Spartan" charset="0"/>
                <a:cs typeface="Arial" panose="020B0604020202020204" pitchFamily="34" charset="0"/>
              </a:rPr>
              <a:t>Fatimah Jennings</a:t>
            </a:r>
          </a:p>
        </p:txBody>
      </p:sp>
      <p:sp>
        <p:nvSpPr>
          <p:cNvPr id="35" name="TextBox 34"/>
          <p:cNvSpPr txBox="1"/>
          <p:nvPr/>
        </p:nvSpPr>
        <p:spPr>
          <a:xfrm>
            <a:off x="12310414" y="7323683"/>
            <a:ext cx="4807727" cy="461665"/>
          </a:xfrm>
          <a:prstGeom prst="rect">
            <a:avLst/>
          </a:prstGeom>
          <a:noFill/>
        </p:spPr>
        <p:txBody>
          <a:bodyPr wrap="none" rtlCol="0" anchor="t" anchorCtr="0">
            <a:spAutoFit/>
          </a:bodyPr>
          <a:lstStyle/>
          <a:p>
            <a:pPr algn="ctr"/>
            <a:r>
              <a:rPr lang="en-US" sz="2400" b="1" dirty="0" smtClean="0">
                <a:solidFill>
                  <a:schemeClr val="bg1">
                    <a:lumMod val="85000"/>
                  </a:schemeClr>
                </a:solidFill>
                <a:latin typeface="Arial" panose="020B0604020202020204" pitchFamily="34" charset="0"/>
                <a:ea typeface="Open Sans" charset="0"/>
                <a:cs typeface="Arial" panose="020B0604020202020204" pitchFamily="34" charset="0"/>
              </a:rPr>
              <a:t>Fatimah.Jennings@dss.mo.gov</a:t>
            </a:r>
            <a:endParaRPr lang="en-US" sz="2400" b="1" dirty="0">
              <a:solidFill>
                <a:schemeClr val="bg1">
                  <a:lumMod val="85000"/>
                </a:schemeClr>
              </a:solidFill>
              <a:latin typeface="Arial" panose="020B0604020202020204" pitchFamily="34" charset="0"/>
              <a:ea typeface="Open Sans" charset="0"/>
              <a:cs typeface="Arial" panose="020B0604020202020204" pitchFamily="34" charset="0"/>
            </a:endParaRPr>
          </a:p>
        </p:txBody>
      </p:sp>
      <p:grpSp>
        <p:nvGrpSpPr>
          <p:cNvPr id="30" name="Group 29"/>
          <p:cNvGrpSpPr/>
          <p:nvPr/>
        </p:nvGrpSpPr>
        <p:grpSpPr>
          <a:xfrm>
            <a:off x="7700760" y="4425869"/>
            <a:ext cx="1841812" cy="1674378"/>
            <a:chOff x="2790820" y="6602587"/>
            <a:chExt cx="1068508" cy="971373"/>
          </a:xfrm>
          <a:solidFill>
            <a:schemeClr val="accent5"/>
          </a:solidFill>
        </p:grpSpPr>
        <p:sp>
          <p:nvSpPr>
            <p:cNvPr id="36" name="Freeform 35"/>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37" name="Freeform 36"/>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38" name="TextBox 37"/>
          <p:cNvSpPr txBox="1"/>
          <p:nvPr/>
        </p:nvSpPr>
        <p:spPr>
          <a:xfrm>
            <a:off x="1367758" y="6535584"/>
            <a:ext cx="3211136" cy="646331"/>
          </a:xfrm>
          <a:prstGeom prst="rect">
            <a:avLst/>
          </a:prstGeom>
          <a:noFill/>
        </p:spPr>
        <p:txBody>
          <a:bodyPr wrap="none" rtlCol="0" anchor="b" anchorCtr="0">
            <a:spAutoFit/>
          </a:bodyPr>
          <a:lstStyle/>
          <a:p>
            <a:pPr algn="ctr"/>
            <a:r>
              <a:rPr lang="en-US" b="1" dirty="0" smtClean="0">
                <a:solidFill>
                  <a:schemeClr val="bg2"/>
                </a:solidFill>
                <a:latin typeface="Arial" panose="020B0604020202020204" pitchFamily="34" charset="0"/>
                <a:ea typeface="League Spartan" charset="0"/>
                <a:cs typeface="Arial" panose="020B0604020202020204" pitchFamily="34" charset="0"/>
              </a:rPr>
              <a:t>Connie Sutter</a:t>
            </a:r>
            <a:endParaRPr lang="en-US" b="1" dirty="0">
              <a:solidFill>
                <a:schemeClr val="tx2"/>
              </a:solidFill>
              <a:latin typeface="Arial" panose="020B0604020202020204" pitchFamily="34" charset="0"/>
              <a:ea typeface="League Spartan" charset="0"/>
              <a:cs typeface="Arial" panose="020B0604020202020204" pitchFamily="34" charset="0"/>
            </a:endParaRPr>
          </a:p>
        </p:txBody>
      </p:sp>
      <p:sp>
        <p:nvSpPr>
          <p:cNvPr id="40" name="TextBox 39"/>
          <p:cNvSpPr txBox="1"/>
          <p:nvPr/>
        </p:nvSpPr>
        <p:spPr>
          <a:xfrm>
            <a:off x="697703" y="7323684"/>
            <a:ext cx="4551246" cy="461665"/>
          </a:xfrm>
          <a:prstGeom prst="rect">
            <a:avLst/>
          </a:prstGeom>
          <a:noFill/>
        </p:spPr>
        <p:txBody>
          <a:bodyPr wrap="none" rtlCol="0" anchor="t" anchorCtr="0">
            <a:spAutoFit/>
          </a:bodyPr>
          <a:lstStyle/>
          <a:p>
            <a:pPr algn="ctr"/>
            <a:r>
              <a:rPr lang="en-US" sz="2400" b="1" dirty="0">
                <a:solidFill>
                  <a:schemeClr val="bg1">
                    <a:lumMod val="85000"/>
                  </a:schemeClr>
                </a:solidFill>
                <a:latin typeface="Arial" panose="020B0604020202020204" pitchFamily="34" charset="0"/>
                <a:ea typeface="Open Sans" charset="0"/>
                <a:cs typeface="Arial" panose="020B0604020202020204" pitchFamily="34" charset="0"/>
              </a:rPr>
              <a:t>Connie.M.Sutter@dss.mo.gov</a:t>
            </a:r>
          </a:p>
        </p:txBody>
      </p:sp>
      <p:sp>
        <p:nvSpPr>
          <p:cNvPr id="27" name="TextBox 26"/>
          <p:cNvSpPr txBox="1"/>
          <p:nvPr/>
        </p:nvSpPr>
        <p:spPr>
          <a:xfrm>
            <a:off x="19292334" y="6535583"/>
            <a:ext cx="2595583" cy="646331"/>
          </a:xfrm>
          <a:prstGeom prst="rect">
            <a:avLst/>
          </a:prstGeom>
          <a:noFill/>
        </p:spPr>
        <p:txBody>
          <a:bodyPr wrap="none" rtlCol="0" anchor="b" anchorCtr="0">
            <a:spAutoFit/>
          </a:bodyPr>
          <a:lstStyle/>
          <a:p>
            <a:pPr algn="ctr"/>
            <a:r>
              <a:rPr lang="en-US" b="1" dirty="0" smtClean="0">
                <a:solidFill>
                  <a:schemeClr val="bg2"/>
                </a:solidFill>
                <a:latin typeface="Arial" panose="020B0604020202020204" pitchFamily="34" charset="0"/>
                <a:ea typeface="League Spartan" charset="0"/>
                <a:cs typeface="Arial" panose="020B0604020202020204" pitchFamily="34" charset="0"/>
              </a:rPr>
              <a:t>Erica Peart</a:t>
            </a:r>
            <a:endParaRPr lang="en-US" b="1" dirty="0">
              <a:solidFill>
                <a:schemeClr val="bg2"/>
              </a:solidFill>
              <a:latin typeface="Arial" panose="020B0604020202020204" pitchFamily="34" charset="0"/>
              <a:ea typeface="League Spartan" charset="0"/>
              <a:cs typeface="Arial" panose="020B0604020202020204" pitchFamily="34" charset="0"/>
            </a:endParaRPr>
          </a:p>
        </p:txBody>
      </p:sp>
      <p:sp>
        <p:nvSpPr>
          <p:cNvPr id="28" name="TextBox 27"/>
          <p:cNvSpPr txBox="1"/>
          <p:nvPr/>
        </p:nvSpPr>
        <p:spPr>
          <a:xfrm>
            <a:off x="18688804" y="7323684"/>
            <a:ext cx="3802644" cy="461665"/>
          </a:xfrm>
          <a:prstGeom prst="rect">
            <a:avLst/>
          </a:prstGeom>
          <a:noFill/>
        </p:spPr>
        <p:txBody>
          <a:bodyPr wrap="none" rtlCol="0" anchor="t" anchorCtr="0">
            <a:spAutoFit/>
          </a:bodyPr>
          <a:lstStyle/>
          <a:p>
            <a:pPr algn="ctr"/>
            <a:r>
              <a:rPr lang="en-US" sz="2400" b="1" dirty="0" smtClean="0">
                <a:solidFill>
                  <a:schemeClr val="bg1">
                    <a:lumMod val="85000"/>
                  </a:schemeClr>
                </a:solidFill>
                <a:latin typeface="Arial" panose="020B0604020202020204" pitchFamily="34" charset="0"/>
                <a:ea typeface="Open Sans" charset="0"/>
                <a:cs typeface="Arial" panose="020B0604020202020204" pitchFamily="34" charset="0"/>
              </a:rPr>
              <a:t>Erica.Peart@dss.mo.gov</a:t>
            </a:r>
            <a:endParaRPr lang="en-US" sz="2400" b="1" dirty="0">
              <a:solidFill>
                <a:schemeClr val="bg1">
                  <a:lumMod val="85000"/>
                </a:schemeClr>
              </a:solidFill>
              <a:latin typeface="Arial" panose="020B0604020202020204" pitchFamily="34" charset="0"/>
              <a:ea typeface="Open Sans" charset="0"/>
              <a:cs typeface="Arial" panose="020B0604020202020204" pitchFamily="34" charset="0"/>
            </a:endParaRPr>
          </a:p>
        </p:txBody>
      </p:sp>
    </p:spTree>
    <p:extLst>
      <p:ext uri="{BB962C8B-B14F-4D97-AF65-F5344CB8AC3E}">
        <p14:creationId xmlns:p14="http://schemas.microsoft.com/office/powerpoint/2010/main" val="30414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86214" y="10367963"/>
            <a:ext cx="15533611"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If Disagreements with Draft Adjustments and Draft Cost Report</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
        <p:nvSpPr>
          <p:cNvPr id="13" name="Subtitle 2"/>
          <p:cNvSpPr txBox="1">
            <a:spLocks/>
          </p:cNvSpPr>
          <p:nvPr/>
        </p:nvSpPr>
        <p:spPr>
          <a:xfrm>
            <a:off x="2875667" y="11028922"/>
            <a:ext cx="19596407"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chemeClr val="bg2"/>
                </a:solidFill>
                <a:latin typeface="Arial" panose="020B0604020202020204" pitchFamily="34" charset="0"/>
                <a:ea typeface="Open Sans" charset="0"/>
                <a:cs typeface="Arial" panose="020B0604020202020204" pitchFamily="34" charset="0"/>
              </a:rPr>
              <a:t>If there are any disagreements with the findings in the drafted cost report, submit a letter or e-mail detailing the concerns and issues. Include any additional supporting documentation regarding the issue. The letter and support can be uploaded to the web portal.</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17" name="Subtitle 2"/>
          <p:cNvSpPr txBox="1">
            <a:spLocks/>
          </p:cNvSpPr>
          <p:nvPr/>
        </p:nvSpPr>
        <p:spPr>
          <a:xfrm>
            <a:off x="2875667" y="3197907"/>
            <a:ext cx="19596407" cy="12780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chemeClr val="bg2"/>
                </a:solidFill>
                <a:latin typeface="Arial" panose="020B0604020202020204" pitchFamily="34" charset="0"/>
                <a:ea typeface="Open Sans" charset="0"/>
                <a:cs typeface="Arial" panose="020B0604020202020204" pitchFamily="34" charset="0"/>
              </a:rPr>
              <a:t>The draft package will include a cover letter, adjusted cost report, adjustment report and a management representation letter.</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18" name="TextBox 17"/>
          <p:cNvSpPr txBox="1"/>
          <p:nvPr/>
        </p:nvSpPr>
        <p:spPr>
          <a:xfrm>
            <a:off x="2986214" y="5116025"/>
            <a:ext cx="6420732"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Draft Package Availability</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
        <p:nvSpPr>
          <p:cNvPr id="19" name="Subtitle 2"/>
          <p:cNvSpPr txBox="1">
            <a:spLocks/>
          </p:cNvSpPr>
          <p:nvPr/>
        </p:nvSpPr>
        <p:spPr>
          <a:xfrm>
            <a:off x="2875667" y="5776984"/>
            <a:ext cx="1959640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chemeClr val="bg2"/>
                </a:solidFill>
                <a:latin typeface="Arial" panose="020B0604020202020204" pitchFamily="34" charset="0"/>
                <a:ea typeface="Open Sans" charset="0"/>
                <a:cs typeface="Arial" panose="020B0604020202020204" pitchFamily="34" charset="0"/>
              </a:rPr>
              <a:t>The draft package will be uploaded to the web portal for providers to download. An email notification will be sent indicating the availability and due date. Providers will have 60 days to review the initial results.</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6" name="TextBox 25"/>
          <p:cNvSpPr txBox="1"/>
          <p:nvPr/>
        </p:nvSpPr>
        <p:spPr>
          <a:xfrm>
            <a:off x="2986214" y="7741994"/>
            <a:ext cx="16359158"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If No Disagreements with Draft Adjustments and Draft Cost Report</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
        <p:nvSpPr>
          <p:cNvPr id="27" name="Subtitle 2"/>
          <p:cNvSpPr txBox="1">
            <a:spLocks/>
          </p:cNvSpPr>
          <p:nvPr/>
        </p:nvSpPr>
        <p:spPr>
          <a:xfrm>
            <a:off x="2875667" y="8402953"/>
            <a:ext cx="1959640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chemeClr val="bg2"/>
                </a:solidFill>
                <a:latin typeface="Arial" panose="020B0604020202020204" pitchFamily="34" charset="0"/>
                <a:ea typeface="Open Sans" charset="0"/>
                <a:cs typeface="Arial" panose="020B0604020202020204" pitchFamily="34" charset="0"/>
              </a:rPr>
              <a:t>If there are no disagreements with the findings in the drafted cost report, then sign, date and return the management representation letter. The signed representation letter must be uploaded to the web portal.</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 name="Rectangle 1"/>
          <p:cNvSpPr/>
          <p:nvPr/>
        </p:nvSpPr>
        <p:spPr>
          <a:xfrm>
            <a:off x="2256229" y="10467208"/>
            <a:ext cx="156117" cy="1717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8" name="Rectangle 27"/>
          <p:cNvSpPr/>
          <p:nvPr/>
        </p:nvSpPr>
        <p:spPr>
          <a:xfrm>
            <a:off x="2256229" y="7868355"/>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9" name="Rectangle 28"/>
          <p:cNvSpPr/>
          <p:nvPr/>
        </p:nvSpPr>
        <p:spPr>
          <a:xfrm>
            <a:off x="2256229" y="5257348"/>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0" name="Rectangle 29"/>
          <p:cNvSpPr/>
          <p:nvPr/>
        </p:nvSpPr>
        <p:spPr>
          <a:xfrm>
            <a:off x="2256229" y="2658495"/>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5134896" y="798838"/>
            <a:ext cx="15077947" cy="1007574"/>
          </a:xfrm>
        </p:spPr>
        <p:txBody>
          <a:bodyPr/>
          <a:lstStyle/>
          <a:p>
            <a:pPr algn="ctr"/>
            <a:r>
              <a:rPr lang="en-GB" dirty="0" smtClean="0">
                <a:solidFill>
                  <a:srgbClr val="92D050"/>
                </a:solidFill>
              </a:rPr>
              <a:t>COST REPORT DRAFT PROCESS</a:t>
            </a:r>
            <a:endParaRPr lang="en-GB" dirty="0">
              <a:solidFill>
                <a:srgbClr val="92D050"/>
              </a:solidFill>
            </a:endParaRPr>
          </a:p>
        </p:txBody>
      </p:sp>
      <p:sp>
        <p:nvSpPr>
          <p:cNvPr id="14" name="TextBox 13"/>
          <p:cNvSpPr txBox="1"/>
          <p:nvPr/>
        </p:nvSpPr>
        <p:spPr>
          <a:xfrm>
            <a:off x="2986214" y="2596940"/>
            <a:ext cx="3607078"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Draft Package</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Tree>
    <p:extLst>
      <p:ext uri="{BB962C8B-B14F-4D97-AF65-F5344CB8AC3E}">
        <p14:creationId xmlns:p14="http://schemas.microsoft.com/office/powerpoint/2010/main" val="404263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86214" y="10367963"/>
            <a:ext cx="5801588" cy="707886"/>
          </a:xfrm>
          <a:prstGeom prst="rect">
            <a:avLst/>
          </a:prstGeom>
          <a:noFill/>
        </p:spPr>
        <p:txBody>
          <a:bodyPr wrap="none" rtlCol="0" anchor="ctr" anchorCtr="0">
            <a:spAutoFit/>
          </a:bodyPr>
          <a:lstStyle/>
          <a:p>
            <a:r>
              <a:rPr lang="en-US" sz="4000" b="1" dirty="0" smtClean="0">
                <a:solidFill>
                  <a:srgbClr val="001334"/>
                </a:solidFill>
                <a:latin typeface="Arial" panose="020B0604020202020204" pitchFamily="34" charset="0"/>
                <a:ea typeface="League Spartan" charset="0"/>
                <a:cs typeface="Arial" panose="020B0604020202020204" pitchFamily="34" charset="0"/>
              </a:rPr>
              <a:t>Further Disagreements</a:t>
            </a:r>
            <a:endParaRPr lang="en-US" sz="4000" b="1" dirty="0">
              <a:solidFill>
                <a:srgbClr val="001334"/>
              </a:solidFill>
              <a:latin typeface="Arial" panose="020B0604020202020204" pitchFamily="34" charset="0"/>
              <a:ea typeface="League Spartan" charset="0"/>
              <a:cs typeface="Arial" panose="020B0604020202020204" pitchFamily="34" charset="0"/>
            </a:endParaRPr>
          </a:p>
        </p:txBody>
      </p:sp>
      <p:sp>
        <p:nvSpPr>
          <p:cNvPr id="13" name="Subtitle 2"/>
          <p:cNvSpPr txBox="1">
            <a:spLocks/>
          </p:cNvSpPr>
          <p:nvPr/>
        </p:nvSpPr>
        <p:spPr>
          <a:xfrm>
            <a:off x="2875667" y="11028922"/>
            <a:ext cx="1959640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rgbClr val="001334"/>
                </a:solidFill>
                <a:latin typeface="Arial" panose="020B0604020202020204" pitchFamily="34" charset="0"/>
                <a:ea typeface="Open Sans" charset="0"/>
                <a:cs typeface="Arial" panose="020B0604020202020204" pitchFamily="34" charset="0"/>
              </a:rPr>
              <a:t>If there are any disagreements with the findings in the revised drafted cost report, submit a letter or e-mail detailing the concerns and issues. Myers and Stauffer must be notified timely of further disagreements.</a:t>
            </a:r>
            <a:endParaRPr lang="en-US" sz="3200" dirty="0">
              <a:solidFill>
                <a:srgbClr val="001334"/>
              </a:solidFill>
              <a:latin typeface="Arial" panose="020B0604020202020204" pitchFamily="34" charset="0"/>
              <a:ea typeface="Open Sans" charset="0"/>
              <a:cs typeface="Arial" panose="020B0604020202020204" pitchFamily="34" charset="0"/>
            </a:endParaRPr>
          </a:p>
        </p:txBody>
      </p:sp>
      <p:sp>
        <p:nvSpPr>
          <p:cNvPr id="17" name="Subtitle 2"/>
          <p:cNvSpPr txBox="1">
            <a:spLocks/>
          </p:cNvSpPr>
          <p:nvPr/>
        </p:nvSpPr>
        <p:spPr>
          <a:xfrm>
            <a:off x="2875667" y="3197907"/>
            <a:ext cx="19596407" cy="72661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rgbClr val="001334"/>
                </a:solidFill>
                <a:latin typeface="Arial" panose="020B0604020202020204" pitchFamily="34" charset="0"/>
                <a:ea typeface="Open Sans" charset="0"/>
                <a:cs typeface="Arial" panose="020B0604020202020204" pitchFamily="34" charset="0"/>
              </a:rPr>
              <a:t>A revised draft package will be sent after any additional supporting documentation is incorporated.</a:t>
            </a:r>
            <a:endParaRPr lang="en-US" sz="3200" dirty="0">
              <a:solidFill>
                <a:srgbClr val="001334"/>
              </a:solidFill>
              <a:latin typeface="Arial" panose="020B0604020202020204" pitchFamily="34" charset="0"/>
              <a:ea typeface="Open Sans" charset="0"/>
              <a:cs typeface="Arial" panose="020B0604020202020204" pitchFamily="34" charset="0"/>
            </a:endParaRPr>
          </a:p>
        </p:txBody>
      </p:sp>
      <p:sp>
        <p:nvSpPr>
          <p:cNvPr id="18" name="TextBox 17"/>
          <p:cNvSpPr txBox="1"/>
          <p:nvPr/>
        </p:nvSpPr>
        <p:spPr>
          <a:xfrm>
            <a:off x="2986214" y="5116025"/>
            <a:ext cx="8530284" cy="707886"/>
          </a:xfrm>
          <a:prstGeom prst="rect">
            <a:avLst/>
          </a:prstGeom>
          <a:noFill/>
        </p:spPr>
        <p:txBody>
          <a:bodyPr wrap="none" rtlCol="0" anchor="ctr" anchorCtr="0">
            <a:spAutoFit/>
          </a:bodyPr>
          <a:lstStyle/>
          <a:p>
            <a:r>
              <a:rPr lang="en-US" sz="4000" b="1" dirty="0" smtClean="0">
                <a:solidFill>
                  <a:srgbClr val="001334"/>
                </a:solidFill>
                <a:latin typeface="Arial" panose="020B0604020202020204" pitchFamily="34" charset="0"/>
                <a:ea typeface="League Spartan" charset="0"/>
                <a:cs typeface="Arial" panose="020B0604020202020204" pitchFamily="34" charset="0"/>
              </a:rPr>
              <a:t>Revised Draft Package Availability</a:t>
            </a:r>
            <a:endParaRPr lang="en-US" sz="4000" b="1" dirty="0">
              <a:solidFill>
                <a:srgbClr val="001334"/>
              </a:solidFill>
              <a:latin typeface="Arial" panose="020B0604020202020204" pitchFamily="34" charset="0"/>
              <a:ea typeface="League Spartan" charset="0"/>
              <a:cs typeface="Arial" panose="020B0604020202020204" pitchFamily="34" charset="0"/>
            </a:endParaRPr>
          </a:p>
        </p:txBody>
      </p:sp>
      <p:sp>
        <p:nvSpPr>
          <p:cNvPr id="19" name="Subtitle 2"/>
          <p:cNvSpPr txBox="1">
            <a:spLocks/>
          </p:cNvSpPr>
          <p:nvPr/>
        </p:nvSpPr>
        <p:spPr>
          <a:xfrm>
            <a:off x="2875667" y="5776984"/>
            <a:ext cx="19596407" cy="12780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rgbClr val="001334"/>
                </a:solidFill>
                <a:latin typeface="Arial" panose="020B0604020202020204" pitchFamily="34" charset="0"/>
                <a:ea typeface="Open Sans" charset="0"/>
                <a:cs typeface="Arial" panose="020B0604020202020204" pitchFamily="34" charset="0"/>
              </a:rPr>
              <a:t>The revised draft package will be uploaded to the web portal for providers to download. An email notification will be sent indicating the availability and due date. </a:t>
            </a:r>
            <a:endParaRPr lang="en-US" sz="3200" dirty="0">
              <a:solidFill>
                <a:srgbClr val="001334"/>
              </a:solidFill>
              <a:latin typeface="Arial" panose="020B0604020202020204" pitchFamily="34" charset="0"/>
              <a:ea typeface="Open Sans" charset="0"/>
              <a:cs typeface="Arial" panose="020B0604020202020204" pitchFamily="34" charset="0"/>
            </a:endParaRPr>
          </a:p>
        </p:txBody>
      </p:sp>
      <p:sp>
        <p:nvSpPr>
          <p:cNvPr id="26" name="TextBox 25"/>
          <p:cNvSpPr txBox="1"/>
          <p:nvPr/>
        </p:nvSpPr>
        <p:spPr>
          <a:xfrm>
            <a:off x="2986214" y="7741994"/>
            <a:ext cx="6627135" cy="707886"/>
          </a:xfrm>
          <a:prstGeom prst="rect">
            <a:avLst/>
          </a:prstGeom>
          <a:noFill/>
        </p:spPr>
        <p:txBody>
          <a:bodyPr wrap="none" rtlCol="0" anchor="ctr" anchorCtr="0">
            <a:spAutoFit/>
          </a:bodyPr>
          <a:lstStyle/>
          <a:p>
            <a:r>
              <a:rPr lang="en-US" sz="4000" b="1" dirty="0" smtClean="0">
                <a:solidFill>
                  <a:srgbClr val="001334"/>
                </a:solidFill>
                <a:latin typeface="Arial" panose="020B0604020202020204" pitchFamily="34" charset="0"/>
                <a:ea typeface="League Spartan" charset="0"/>
                <a:cs typeface="Arial" panose="020B0604020202020204" pitchFamily="34" charset="0"/>
              </a:rPr>
              <a:t>No Further Disagreements</a:t>
            </a:r>
            <a:endParaRPr lang="en-US" sz="4000" b="1" dirty="0">
              <a:solidFill>
                <a:srgbClr val="001334"/>
              </a:solidFill>
              <a:latin typeface="Arial" panose="020B0604020202020204" pitchFamily="34" charset="0"/>
              <a:ea typeface="League Spartan" charset="0"/>
              <a:cs typeface="Arial" panose="020B0604020202020204" pitchFamily="34" charset="0"/>
            </a:endParaRPr>
          </a:p>
        </p:txBody>
      </p:sp>
      <p:sp>
        <p:nvSpPr>
          <p:cNvPr id="27" name="Subtitle 2"/>
          <p:cNvSpPr txBox="1">
            <a:spLocks/>
          </p:cNvSpPr>
          <p:nvPr/>
        </p:nvSpPr>
        <p:spPr>
          <a:xfrm>
            <a:off x="2875667" y="8402953"/>
            <a:ext cx="19596407"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rgbClr val="001334"/>
                </a:solidFill>
                <a:latin typeface="Arial" panose="020B0604020202020204" pitchFamily="34" charset="0"/>
                <a:ea typeface="Open Sans" charset="0"/>
                <a:cs typeface="Arial" panose="020B0604020202020204" pitchFamily="34" charset="0"/>
              </a:rPr>
              <a:t>If there are no disagreements with the findings in the revised drafted cost report, then sign, date and return the management representation letter. The signed representation letter must be uploaded to the web portal.</a:t>
            </a:r>
            <a:endParaRPr lang="en-US" sz="3200" dirty="0">
              <a:solidFill>
                <a:srgbClr val="001334"/>
              </a:solidFill>
              <a:latin typeface="Arial" panose="020B0604020202020204" pitchFamily="34" charset="0"/>
              <a:ea typeface="Open Sans" charset="0"/>
              <a:cs typeface="Arial" panose="020B0604020202020204" pitchFamily="34" charset="0"/>
            </a:endParaRPr>
          </a:p>
        </p:txBody>
      </p:sp>
      <p:sp>
        <p:nvSpPr>
          <p:cNvPr id="2" name="Rectangle 1"/>
          <p:cNvSpPr/>
          <p:nvPr/>
        </p:nvSpPr>
        <p:spPr>
          <a:xfrm>
            <a:off x="2256229" y="10467208"/>
            <a:ext cx="156117" cy="1717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28" name="Rectangle 27"/>
          <p:cNvSpPr/>
          <p:nvPr/>
        </p:nvSpPr>
        <p:spPr>
          <a:xfrm>
            <a:off x="2256229" y="7868355"/>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29" name="Rectangle 28"/>
          <p:cNvSpPr/>
          <p:nvPr/>
        </p:nvSpPr>
        <p:spPr>
          <a:xfrm>
            <a:off x="2256229" y="5257348"/>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0" name="Rectangle 29"/>
          <p:cNvSpPr/>
          <p:nvPr/>
        </p:nvSpPr>
        <p:spPr>
          <a:xfrm>
            <a:off x="2256229" y="2658495"/>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5134896" y="766267"/>
            <a:ext cx="15077947" cy="1007574"/>
          </a:xfrm>
        </p:spPr>
        <p:txBody>
          <a:bodyPr/>
          <a:lstStyle/>
          <a:p>
            <a:pPr algn="ctr"/>
            <a:r>
              <a:rPr lang="en-GB" dirty="0" smtClean="0">
                <a:solidFill>
                  <a:srgbClr val="92D050"/>
                </a:solidFill>
              </a:rPr>
              <a:t>COST REPORT DRAFT PROCESS</a:t>
            </a:r>
            <a:endParaRPr lang="en-GB" dirty="0">
              <a:solidFill>
                <a:srgbClr val="92D050"/>
              </a:solidFill>
            </a:endParaRPr>
          </a:p>
        </p:txBody>
      </p:sp>
      <p:sp>
        <p:nvSpPr>
          <p:cNvPr id="14" name="TextBox 13"/>
          <p:cNvSpPr txBox="1"/>
          <p:nvPr/>
        </p:nvSpPr>
        <p:spPr>
          <a:xfrm>
            <a:off x="2986214" y="2596940"/>
            <a:ext cx="5716630" cy="707886"/>
          </a:xfrm>
          <a:prstGeom prst="rect">
            <a:avLst/>
          </a:prstGeom>
          <a:noFill/>
        </p:spPr>
        <p:txBody>
          <a:bodyPr wrap="none" rtlCol="0" anchor="ctr" anchorCtr="0">
            <a:spAutoFit/>
          </a:bodyPr>
          <a:lstStyle/>
          <a:p>
            <a:r>
              <a:rPr lang="en-US" sz="4000" b="1" dirty="0" smtClean="0">
                <a:solidFill>
                  <a:srgbClr val="001334"/>
                </a:solidFill>
                <a:latin typeface="Arial" panose="020B0604020202020204" pitchFamily="34" charset="0"/>
                <a:ea typeface="League Spartan" charset="0"/>
                <a:cs typeface="Arial" panose="020B0604020202020204" pitchFamily="34" charset="0"/>
              </a:rPr>
              <a:t>Revised Draft Package</a:t>
            </a:r>
            <a:endParaRPr lang="en-US" sz="4000" b="1" dirty="0">
              <a:solidFill>
                <a:srgbClr val="001334"/>
              </a:solidFill>
              <a:latin typeface="Arial" panose="020B0604020202020204" pitchFamily="34" charset="0"/>
              <a:ea typeface="League Spartan" charset="0"/>
              <a:cs typeface="Arial" panose="020B0604020202020204" pitchFamily="34" charset="0"/>
            </a:endParaRPr>
          </a:p>
        </p:txBody>
      </p:sp>
    </p:spTree>
    <p:extLst>
      <p:ext uri="{BB962C8B-B14F-4D97-AF65-F5344CB8AC3E}">
        <p14:creationId xmlns:p14="http://schemas.microsoft.com/office/powerpoint/2010/main" val="122452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2"/>
          <p:cNvSpPr txBox="1">
            <a:spLocks/>
          </p:cNvSpPr>
          <p:nvPr/>
        </p:nvSpPr>
        <p:spPr>
          <a:xfrm>
            <a:off x="2875667" y="3197907"/>
            <a:ext cx="19596407" cy="182947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smtClean="0">
                <a:solidFill>
                  <a:srgbClr val="001334"/>
                </a:solidFill>
                <a:latin typeface="Arial" panose="020B0604020202020204" pitchFamily="34" charset="0"/>
                <a:ea typeface="Open Sans" charset="0"/>
                <a:cs typeface="Arial" panose="020B0604020202020204" pitchFamily="34" charset="0"/>
              </a:rPr>
              <a:t>A final cost report package will be sent to the provider after the signed management representation letter is received by Myers and Stauffer. The final cost report package will include a cover letter and the adjusted cost report</a:t>
            </a:r>
            <a:r>
              <a:rPr lang="en-US" sz="3200" dirty="0">
                <a:solidFill>
                  <a:srgbClr val="001334"/>
                </a:solidFill>
                <a:latin typeface="Arial" panose="020B0604020202020204" pitchFamily="34" charset="0"/>
                <a:ea typeface="Open Sans" charset="0"/>
                <a:cs typeface="Arial" panose="020B0604020202020204" pitchFamily="34" charset="0"/>
              </a:rPr>
              <a:t>.</a:t>
            </a:r>
          </a:p>
        </p:txBody>
      </p:sp>
      <p:sp>
        <p:nvSpPr>
          <p:cNvPr id="18" name="TextBox 17"/>
          <p:cNvSpPr txBox="1"/>
          <p:nvPr/>
        </p:nvSpPr>
        <p:spPr>
          <a:xfrm>
            <a:off x="2875663" y="5904066"/>
            <a:ext cx="6681637" cy="707886"/>
          </a:xfrm>
          <a:prstGeom prst="rect">
            <a:avLst/>
          </a:prstGeom>
          <a:noFill/>
        </p:spPr>
        <p:txBody>
          <a:bodyPr wrap="none" rtlCol="0" anchor="ctr" anchorCtr="0">
            <a:spAutoFit/>
          </a:bodyPr>
          <a:lstStyle/>
          <a:p>
            <a:r>
              <a:rPr lang="en-US" sz="4000" b="1" dirty="0" smtClean="0">
                <a:solidFill>
                  <a:srgbClr val="001334"/>
                </a:solidFill>
                <a:latin typeface="Arial" panose="020B0604020202020204" pitchFamily="34" charset="0"/>
                <a:ea typeface="League Spartan" charset="0"/>
                <a:cs typeface="Arial" panose="020B0604020202020204" pitchFamily="34" charset="0"/>
              </a:rPr>
              <a:t>Final Cost Reports to MHD</a:t>
            </a:r>
            <a:endParaRPr lang="en-US" sz="4000" b="1" dirty="0">
              <a:solidFill>
                <a:srgbClr val="001334"/>
              </a:solidFill>
              <a:latin typeface="Arial" panose="020B0604020202020204" pitchFamily="34" charset="0"/>
              <a:ea typeface="League Spartan" charset="0"/>
              <a:cs typeface="Arial" panose="020B0604020202020204" pitchFamily="34" charset="0"/>
            </a:endParaRPr>
          </a:p>
        </p:txBody>
      </p:sp>
      <p:sp>
        <p:nvSpPr>
          <p:cNvPr id="19" name="Subtitle 2"/>
          <p:cNvSpPr txBox="1">
            <a:spLocks/>
          </p:cNvSpPr>
          <p:nvPr/>
        </p:nvSpPr>
        <p:spPr>
          <a:xfrm>
            <a:off x="2875663" y="6637297"/>
            <a:ext cx="19596407" cy="72661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a:solidFill>
                  <a:schemeClr val="bg2"/>
                </a:solidFill>
                <a:latin typeface="Arial" panose="020B0604020202020204" pitchFamily="34" charset="0"/>
                <a:ea typeface="Open Sans" charset="0"/>
                <a:cs typeface="Arial" panose="020B0604020202020204" pitchFamily="34" charset="0"/>
              </a:rPr>
              <a:t>The MO HealthNet Division will receive a copy of each provider’s final cost report and results. </a:t>
            </a:r>
          </a:p>
        </p:txBody>
      </p:sp>
      <p:sp>
        <p:nvSpPr>
          <p:cNvPr id="26" name="TextBox 25"/>
          <p:cNvSpPr txBox="1"/>
          <p:nvPr/>
        </p:nvSpPr>
        <p:spPr>
          <a:xfrm>
            <a:off x="2986214" y="9018738"/>
            <a:ext cx="6312947" cy="707886"/>
          </a:xfrm>
          <a:prstGeom prst="rect">
            <a:avLst/>
          </a:prstGeom>
          <a:noFill/>
        </p:spPr>
        <p:txBody>
          <a:bodyPr wrap="none" rtlCol="0" anchor="ctr" anchorCtr="0">
            <a:spAutoFit/>
          </a:bodyPr>
          <a:lstStyle/>
          <a:p>
            <a:r>
              <a:rPr lang="en-US" sz="4000" b="1" dirty="0" smtClean="0">
                <a:solidFill>
                  <a:srgbClr val="001334"/>
                </a:solidFill>
                <a:latin typeface="Arial" panose="020B0604020202020204" pitchFamily="34" charset="0"/>
                <a:ea typeface="League Spartan" charset="0"/>
                <a:cs typeface="Arial" panose="020B0604020202020204" pitchFamily="34" charset="0"/>
              </a:rPr>
              <a:t>No Representation Letter</a:t>
            </a:r>
            <a:endParaRPr lang="en-US" sz="4000" b="1" dirty="0">
              <a:solidFill>
                <a:srgbClr val="001334"/>
              </a:solidFill>
              <a:latin typeface="Arial" panose="020B0604020202020204" pitchFamily="34" charset="0"/>
              <a:ea typeface="League Spartan" charset="0"/>
              <a:cs typeface="Arial" panose="020B0604020202020204" pitchFamily="34" charset="0"/>
            </a:endParaRPr>
          </a:p>
        </p:txBody>
      </p:sp>
      <p:sp>
        <p:nvSpPr>
          <p:cNvPr id="27" name="Subtitle 2"/>
          <p:cNvSpPr txBox="1">
            <a:spLocks/>
          </p:cNvSpPr>
          <p:nvPr/>
        </p:nvSpPr>
        <p:spPr>
          <a:xfrm>
            <a:off x="2875664" y="9728486"/>
            <a:ext cx="19596407" cy="12780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200" dirty="0">
                <a:solidFill>
                  <a:schemeClr val="bg2"/>
                </a:solidFill>
                <a:latin typeface="Arial" panose="020B0604020202020204" pitchFamily="34" charset="0"/>
                <a:ea typeface="Open Sans" charset="0"/>
                <a:cs typeface="Arial" panose="020B0604020202020204" pitchFamily="34" charset="0"/>
              </a:rPr>
              <a:t>If no signed management representation letter is received from the provider, the MO HealthNet Division will be notified indicating the provider refused to sign the representation letter.</a:t>
            </a:r>
          </a:p>
        </p:txBody>
      </p:sp>
      <p:sp>
        <p:nvSpPr>
          <p:cNvPr id="28" name="Rectangle 27"/>
          <p:cNvSpPr/>
          <p:nvPr/>
        </p:nvSpPr>
        <p:spPr>
          <a:xfrm>
            <a:off x="2256229" y="9018738"/>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29" name="Rectangle 28"/>
          <p:cNvSpPr/>
          <p:nvPr/>
        </p:nvSpPr>
        <p:spPr>
          <a:xfrm>
            <a:off x="2256229" y="5908724"/>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0" name="Rectangle 29"/>
          <p:cNvSpPr/>
          <p:nvPr/>
        </p:nvSpPr>
        <p:spPr>
          <a:xfrm>
            <a:off x="2256229" y="2658495"/>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5134896" y="779726"/>
            <a:ext cx="15077947" cy="1007574"/>
          </a:xfrm>
        </p:spPr>
        <p:txBody>
          <a:bodyPr/>
          <a:lstStyle/>
          <a:p>
            <a:pPr algn="ctr"/>
            <a:r>
              <a:rPr lang="en-GB" dirty="0" smtClean="0">
                <a:solidFill>
                  <a:srgbClr val="92D050"/>
                </a:solidFill>
              </a:rPr>
              <a:t>COST REPORT DRAFT PROCESS</a:t>
            </a:r>
            <a:endParaRPr lang="en-GB" dirty="0">
              <a:solidFill>
                <a:srgbClr val="92D050"/>
              </a:solidFill>
            </a:endParaRPr>
          </a:p>
        </p:txBody>
      </p:sp>
      <p:sp>
        <p:nvSpPr>
          <p:cNvPr id="14" name="TextBox 13"/>
          <p:cNvSpPr txBox="1"/>
          <p:nvPr/>
        </p:nvSpPr>
        <p:spPr>
          <a:xfrm>
            <a:off x="2986214" y="2596940"/>
            <a:ext cx="6681637" cy="707886"/>
          </a:xfrm>
          <a:prstGeom prst="rect">
            <a:avLst/>
          </a:prstGeom>
          <a:noFill/>
        </p:spPr>
        <p:txBody>
          <a:bodyPr wrap="none" rtlCol="0" anchor="ctr" anchorCtr="0">
            <a:spAutoFit/>
          </a:bodyPr>
          <a:lstStyle/>
          <a:p>
            <a:r>
              <a:rPr lang="en-US" sz="4000" b="1" dirty="0" smtClean="0">
                <a:solidFill>
                  <a:srgbClr val="001334"/>
                </a:solidFill>
                <a:latin typeface="Arial" panose="020B0604020202020204" pitchFamily="34" charset="0"/>
                <a:ea typeface="League Spartan" charset="0"/>
                <a:cs typeface="Arial" panose="020B0604020202020204" pitchFamily="34" charset="0"/>
              </a:rPr>
              <a:t>Final Cost Report Package</a:t>
            </a:r>
            <a:endParaRPr lang="en-US" sz="4000" b="1" dirty="0">
              <a:solidFill>
                <a:srgbClr val="001334"/>
              </a:solidFill>
              <a:latin typeface="Arial" panose="020B0604020202020204" pitchFamily="34" charset="0"/>
              <a:ea typeface="League Spartan" charset="0"/>
              <a:cs typeface="Arial" panose="020B0604020202020204" pitchFamily="34" charset="0"/>
            </a:endParaRPr>
          </a:p>
        </p:txBody>
      </p:sp>
    </p:spTree>
    <p:extLst>
      <p:ext uri="{BB962C8B-B14F-4D97-AF65-F5344CB8AC3E}">
        <p14:creationId xmlns:p14="http://schemas.microsoft.com/office/powerpoint/2010/main" val="230814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2D89C18-1A54-49C4-94F7-C3088975864D}"/>
              </a:ext>
            </a:extLst>
          </p:cNvPr>
          <p:cNvSpPr>
            <a:spLocks noGrp="1"/>
          </p:cNvSpPr>
          <p:nvPr>
            <p:ph type="body" sz="quarter" idx="10"/>
          </p:nvPr>
        </p:nvSpPr>
        <p:spPr>
          <a:xfrm>
            <a:off x="1249151" y="5074468"/>
            <a:ext cx="8161020" cy="3018473"/>
          </a:xfrm>
        </p:spPr>
        <p:txBody>
          <a:bodyPr/>
          <a:lstStyle/>
          <a:p>
            <a:r>
              <a:rPr lang="en-GB" dirty="0" smtClean="0">
                <a:solidFill>
                  <a:srgbClr val="001334"/>
                </a:solidFill>
              </a:rPr>
              <a:t>Letter Communication</a:t>
            </a:r>
            <a:endParaRPr lang="en-GB" dirty="0">
              <a:solidFill>
                <a:srgbClr val="001334"/>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2143" y="533400"/>
            <a:ext cx="3640932" cy="1213644"/>
          </a:xfrm>
          <a:prstGeom prst="rect">
            <a:avLst/>
          </a:prstGeom>
        </p:spPr>
      </p:pic>
    </p:spTree>
    <p:extLst>
      <p:ext uri="{BB962C8B-B14F-4D97-AF65-F5344CB8AC3E}">
        <p14:creationId xmlns:p14="http://schemas.microsoft.com/office/powerpoint/2010/main" val="12321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89826" y="10499498"/>
            <a:ext cx="6542176" cy="707886"/>
          </a:xfrm>
          <a:prstGeom prst="rect">
            <a:avLst/>
          </a:prstGeom>
          <a:noFill/>
        </p:spPr>
        <p:txBody>
          <a:bodyPr wrap="none" rtlCol="0" anchor="ctr" anchorCtr="0">
            <a:spAutoFit/>
          </a:bodyPr>
          <a:lstStyle/>
          <a:p>
            <a:r>
              <a:rPr lang="en-US" sz="4000" b="1" dirty="0">
                <a:solidFill>
                  <a:schemeClr val="bg2"/>
                </a:solidFill>
                <a:latin typeface="Arial" panose="020B0604020202020204" pitchFamily="34" charset="0"/>
                <a:ea typeface="League Spartan" charset="0"/>
                <a:cs typeface="Arial" panose="020B0604020202020204" pitchFamily="34" charset="0"/>
              </a:rPr>
              <a:t>Final </a:t>
            </a:r>
            <a:r>
              <a:rPr lang="en-US" sz="4000" b="1" dirty="0" smtClean="0">
                <a:solidFill>
                  <a:schemeClr val="bg2"/>
                </a:solidFill>
                <a:latin typeface="Arial" panose="020B0604020202020204" pitchFamily="34" charset="0"/>
                <a:ea typeface="League Spartan" charset="0"/>
                <a:cs typeface="Arial" panose="020B0604020202020204" pitchFamily="34" charset="0"/>
              </a:rPr>
              <a:t>Determination Letter</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
        <p:nvSpPr>
          <p:cNvPr id="13" name="Subtitle 2"/>
          <p:cNvSpPr txBox="1">
            <a:spLocks/>
          </p:cNvSpPr>
          <p:nvPr/>
        </p:nvSpPr>
        <p:spPr>
          <a:xfrm>
            <a:off x="2986214" y="11207384"/>
            <a:ext cx="19596407" cy="192796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4300"/>
              </a:lnSpc>
              <a:buFont typeface="Arial" panose="020B0604020202020204" pitchFamily="34" charset="0"/>
              <a:buChar char="•"/>
            </a:pPr>
            <a:r>
              <a:rPr lang="en-US" sz="3200" dirty="0">
                <a:solidFill>
                  <a:schemeClr val="bg2"/>
                </a:solidFill>
                <a:latin typeface="Arial" panose="020B0604020202020204" pitchFamily="34" charset="0"/>
                <a:ea typeface="Open Sans" charset="0"/>
                <a:cs typeface="Arial" panose="020B0604020202020204" pitchFamily="34" charset="0"/>
              </a:rPr>
              <a:t>Sent within 60 days of finalizing the cost report</a:t>
            </a:r>
          </a:p>
          <a:p>
            <a:pPr marL="457200" indent="-457200" algn="l">
              <a:lnSpc>
                <a:spcPts val="4300"/>
              </a:lnSpc>
              <a:buFont typeface="Arial" panose="020B0604020202020204" pitchFamily="34" charset="0"/>
              <a:buChar char="•"/>
            </a:pPr>
            <a:r>
              <a:rPr lang="en-US" sz="3200" dirty="0" smtClean="0">
                <a:solidFill>
                  <a:schemeClr val="bg2"/>
                </a:solidFill>
              </a:rPr>
              <a:t>Highlights </a:t>
            </a:r>
            <a:r>
              <a:rPr lang="en-US" sz="3200" dirty="0">
                <a:solidFill>
                  <a:schemeClr val="bg2"/>
                </a:solidFill>
              </a:rPr>
              <a:t>the final results of the adjusted GEMT cost report, providers’ appeal rights based on their recoupment or additional reimbursement status, and instructions on how to return the funds. </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17" name="Subtitle 2"/>
          <p:cNvSpPr txBox="1">
            <a:spLocks/>
          </p:cNvSpPr>
          <p:nvPr/>
        </p:nvSpPr>
        <p:spPr>
          <a:xfrm>
            <a:off x="2875664" y="2768094"/>
            <a:ext cx="19596407" cy="19477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4300"/>
              </a:lnSpc>
              <a:buFont typeface="Arial" panose="020B0604020202020204" pitchFamily="34" charset="0"/>
              <a:buChar char="•"/>
            </a:pPr>
            <a:r>
              <a:rPr lang="en-US" sz="3200" dirty="0" smtClean="0">
                <a:solidFill>
                  <a:schemeClr val="bg2"/>
                </a:solidFill>
                <a:latin typeface="+mj-lt"/>
                <a:ea typeface="Open Sans" charset="0"/>
                <a:cs typeface="Arial" panose="020B0604020202020204" pitchFamily="34" charset="0"/>
              </a:rPr>
              <a:t>October 2023</a:t>
            </a:r>
          </a:p>
          <a:p>
            <a:pPr marL="457200" indent="-457200" algn="l">
              <a:lnSpc>
                <a:spcPts val="4300"/>
              </a:lnSpc>
              <a:buFont typeface="Arial" panose="020B0604020202020204" pitchFamily="34" charset="0"/>
              <a:buChar char="•"/>
            </a:pPr>
            <a:r>
              <a:rPr lang="en-US" sz="3200" dirty="0" smtClean="0">
                <a:solidFill>
                  <a:schemeClr val="bg2"/>
                </a:solidFill>
                <a:latin typeface="+mj-lt"/>
              </a:rPr>
              <a:t>Highlights </a:t>
            </a:r>
            <a:r>
              <a:rPr lang="en-US" sz="3200" dirty="0">
                <a:solidFill>
                  <a:schemeClr val="bg2"/>
                </a:solidFill>
                <a:latin typeface="+mj-lt"/>
              </a:rPr>
              <a:t>the cost report and supporting documentation filing procedures, notification of MMIS availability, web portal instructions, and cost report review procedures. </a:t>
            </a:r>
            <a:endParaRPr lang="en-US" sz="3200" dirty="0">
              <a:solidFill>
                <a:schemeClr val="bg2"/>
              </a:solidFill>
              <a:latin typeface="+mj-lt"/>
              <a:ea typeface="Open Sans" charset="0"/>
              <a:cs typeface="Arial" panose="020B0604020202020204" pitchFamily="34" charset="0"/>
            </a:endParaRPr>
          </a:p>
        </p:txBody>
      </p:sp>
      <p:sp>
        <p:nvSpPr>
          <p:cNvPr id="18" name="TextBox 17"/>
          <p:cNvSpPr txBox="1"/>
          <p:nvPr/>
        </p:nvSpPr>
        <p:spPr>
          <a:xfrm>
            <a:off x="2986214" y="5015397"/>
            <a:ext cx="11078674"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Interim Reimbursement Determination Letter</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
        <p:nvSpPr>
          <p:cNvPr id="19" name="Subtitle 2"/>
          <p:cNvSpPr txBox="1">
            <a:spLocks/>
          </p:cNvSpPr>
          <p:nvPr/>
        </p:nvSpPr>
        <p:spPr>
          <a:xfrm>
            <a:off x="2875667" y="5646500"/>
            <a:ext cx="19596407" cy="14209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4300"/>
              </a:lnSpc>
              <a:buFont typeface="Arial" panose="020B0604020202020204" pitchFamily="34" charset="0"/>
              <a:buChar char="•"/>
            </a:pPr>
            <a:r>
              <a:rPr lang="en-US" sz="3200" dirty="0" smtClean="0">
                <a:solidFill>
                  <a:schemeClr val="bg2"/>
                </a:solidFill>
                <a:latin typeface="+mn-lt"/>
                <a:ea typeface="Open Sans" charset="0"/>
                <a:cs typeface="Arial" panose="020B0604020202020204" pitchFamily="34" charset="0"/>
              </a:rPr>
              <a:t>Early 2024</a:t>
            </a:r>
          </a:p>
          <a:p>
            <a:pPr marL="457200" indent="-457200" algn="l">
              <a:lnSpc>
                <a:spcPts val="4300"/>
              </a:lnSpc>
              <a:buFont typeface="Arial" panose="020B0604020202020204" pitchFamily="34" charset="0"/>
              <a:buChar char="•"/>
            </a:pPr>
            <a:r>
              <a:rPr lang="en-US" sz="3200" dirty="0">
                <a:solidFill>
                  <a:schemeClr val="bg2"/>
                </a:solidFill>
                <a:latin typeface="+mn-lt"/>
              </a:rPr>
              <a:t>H</a:t>
            </a:r>
            <a:r>
              <a:rPr lang="en-US" sz="3200" dirty="0" smtClean="0">
                <a:solidFill>
                  <a:schemeClr val="bg2"/>
                </a:solidFill>
                <a:latin typeface="+mn-lt"/>
              </a:rPr>
              <a:t>ighlights </a:t>
            </a:r>
            <a:r>
              <a:rPr lang="en-US" sz="3200" dirty="0">
                <a:solidFill>
                  <a:schemeClr val="bg2"/>
                </a:solidFill>
                <a:latin typeface="+mn-lt"/>
              </a:rPr>
              <a:t>the interim determination amount and IGT instructions</a:t>
            </a:r>
            <a:r>
              <a:rPr lang="en-US" dirty="0">
                <a:solidFill>
                  <a:schemeClr val="bg2"/>
                </a:solidFill>
              </a:rPr>
              <a:t>. </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6" name="TextBox 25"/>
          <p:cNvSpPr txBox="1"/>
          <p:nvPr/>
        </p:nvSpPr>
        <p:spPr>
          <a:xfrm>
            <a:off x="2986214" y="7544309"/>
            <a:ext cx="8909811" cy="707886"/>
          </a:xfrm>
          <a:prstGeom prst="rect">
            <a:avLst/>
          </a:prstGeom>
          <a:noFill/>
        </p:spPr>
        <p:txBody>
          <a:bodyPr wrap="none" rtlCol="0" anchor="ctr" anchorCtr="0">
            <a:spAutoFit/>
          </a:bodyPr>
          <a:lstStyle/>
          <a:p>
            <a:r>
              <a:rPr lang="en-US" sz="4000" b="1" dirty="0">
                <a:solidFill>
                  <a:schemeClr val="bg2"/>
                </a:solidFill>
                <a:latin typeface="Arial" panose="020B0604020202020204" pitchFamily="34" charset="0"/>
                <a:ea typeface="League Spartan" charset="0"/>
                <a:cs typeface="Arial" panose="020B0604020202020204" pitchFamily="34" charset="0"/>
              </a:rPr>
              <a:t>Provider Initial Results Cover Letter</a:t>
            </a:r>
          </a:p>
        </p:txBody>
      </p:sp>
      <p:sp>
        <p:nvSpPr>
          <p:cNvPr id="27" name="Subtitle 2"/>
          <p:cNvSpPr txBox="1">
            <a:spLocks/>
          </p:cNvSpPr>
          <p:nvPr/>
        </p:nvSpPr>
        <p:spPr>
          <a:xfrm>
            <a:off x="2875667" y="8212115"/>
            <a:ext cx="19596407" cy="19477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4300"/>
              </a:lnSpc>
              <a:buFont typeface="Arial" panose="020B0604020202020204" pitchFamily="34" charset="0"/>
              <a:buChar char="•"/>
            </a:pPr>
            <a:r>
              <a:rPr lang="en-US" sz="3200" dirty="0">
                <a:solidFill>
                  <a:schemeClr val="bg2"/>
                </a:solidFill>
                <a:latin typeface="Arial" panose="020B0604020202020204" pitchFamily="34" charset="0"/>
                <a:ea typeface="Open Sans" charset="0"/>
                <a:cs typeface="Arial" panose="020B0604020202020204" pitchFamily="34" charset="0"/>
              </a:rPr>
              <a:t>Sent at the completion of the agreed-upon procedures</a:t>
            </a:r>
          </a:p>
          <a:p>
            <a:pPr marL="457200" indent="-457200" algn="l">
              <a:lnSpc>
                <a:spcPts val="4300"/>
              </a:lnSpc>
              <a:buFont typeface="Arial" panose="020B0604020202020204" pitchFamily="34" charset="0"/>
              <a:buChar char="•"/>
            </a:pPr>
            <a:r>
              <a:rPr lang="en-US" sz="3200" dirty="0">
                <a:solidFill>
                  <a:schemeClr val="bg2"/>
                </a:solidFill>
              </a:rPr>
              <a:t>H</a:t>
            </a:r>
            <a:r>
              <a:rPr lang="en-US" sz="3200" dirty="0" smtClean="0">
                <a:solidFill>
                  <a:schemeClr val="bg2"/>
                </a:solidFill>
              </a:rPr>
              <a:t>ighlights </a:t>
            </a:r>
            <a:r>
              <a:rPr lang="en-US" sz="3200" dirty="0">
                <a:solidFill>
                  <a:schemeClr val="bg2"/>
                </a:solidFill>
              </a:rPr>
              <a:t>the results of the adjusted cost report, the impact of the drafted </a:t>
            </a:r>
            <a:r>
              <a:rPr lang="en-US" sz="3200" dirty="0" smtClean="0">
                <a:solidFill>
                  <a:schemeClr val="bg2"/>
                </a:solidFill>
              </a:rPr>
              <a:t>results, </a:t>
            </a:r>
            <a:r>
              <a:rPr lang="en-US" sz="3200" dirty="0">
                <a:solidFill>
                  <a:schemeClr val="bg2"/>
                </a:solidFill>
              </a:rPr>
              <a:t>and instructions on how to respond to the draft results.</a:t>
            </a:r>
            <a:endParaRPr lang="en-US" sz="3200" dirty="0">
              <a:solidFill>
                <a:schemeClr val="bg2"/>
              </a:solidFill>
              <a:latin typeface="Arial" panose="020B0604020202020204" pitchFamily="34" charset="0"/>
              <a:ea typeface="Open Sans" charset="0"/>
              <a:cs typeface="Arial" panose="020B0604020202020204" pitchFamily="34" charset="0"/>
            </a:endParaRPr>
          </a:p>
        </p:txBody>
      </p:sp>
      <p:sp>
        <p:nvSpPr>
          <p:cNvPr id="2" name="Rectangle 1"/>
          <p:cNvSpPr/>
          <p:nvPr/>
        </p:nvSpPr>
        <p:spPr>
          <a:xfrm>
            <a:off x="2256229" y="10499498"/>
            <a:ext cx="156117" cy="1717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28" name="Rectangle 27"/>
          <p:cNvSpPr/>
          <p:nvPr/>
        </p:nvSpPr>
        <p:spPr>
          <a:xfrm>
            <a:off x="2256229" y="7544309"/>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29" name="Rectangle 28"/>
          <p:cNvSpPr/>
          <p:nvPr/>
        </p:nvSpPr>
        <p:spPr>
          <a:xfrm>
            <a:off x="2256229" y="4918340"/>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30" name="Rectangle 29"/>
          <p:cNvSpPr/>
          <p:nvPr/>
        </p:nvSpPr>
        <p:spPr>
          <a:xfrm>
            <a:off x="2256229" y="2108405"/>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6633770" y="513519"/>
            <a:ext cx="12080204" cy="1007574"/>
          </a:xfrm>
        </p:spPr>
        <p:txBody>
          <a:bodyPr/>
          <a:lstStyle/>
          <a:p>
            <a:pPr algn="ctr"/>
            <a:r>
              <a:rPr lang="en-GB" dirty="0" smtClean="0">
                <a:solidFill>
                  <a:srgbClr val="92D050"/>
                </a:solidFill>
              </a:rPr>
              <a:t>LETTER COMMUNICATION</a:t>
            </a:r>
            <a:endParaRPr lang="en-GB" dirty="0">
              <a:solidFill>
                <a:srgbClr val="92D050"/>
              </a:solidFill>
            </a:endParaRPr>
          </a:p>
        </p:txBody>
      </p:sp>
      <p:sp>
        <p:nvSpPr>
          <p:cNvPr id="14" name="TextBox 13"/>
          <p:cNvSpPr txBox="1"/>
          <p:nvPr/>
        </p:nvSpPr>
        <p:spPr>
          <a:xfrm>
            <a:off x="2875664" y="2104893"/>
            <a:ext cx="4831772" cy="707886"/>
          </a:xfrm>
          <a:prstGeom prst="rect">
            <a:avLst/>
          </a:prstGeom>
          <a:noFill/>
        </p:spPr>
        <p:txBody>
          <a:bodyPr wrap="none" rtlCol="0" anchor="ctr" anchorCtr="0">
            <a:spAutoFit/>
          </a:bodyPr>
          <a:lstStyle/>
          <a:p>
            <a:r>
              <a:rPr lang="en-US" sz="4000" b="1" dirty="0" smtClean="0">
                <a:solidFill>
                  <a:schemeClr val="bg2"/>
                </a:solidFill>
                <a:latin typeface="Arial" panose="020B0604020202020204" pitchFamily="34" charset="0"/>
                <a:ea typeface="League Spartan" charset="0"/>
                <a:cs typeface="Arial" panose="020B0604020202020204" pitchFamily="34" charset="0"/>
              </a:rPr>
              <a:t>GEMT Cover Letter</a:t>
            </a:r>
            <a:endParaRPr lang="en-US" sz="4000" b="1" dirty="0">
              <a:solidFill>
                <a:schemeClr val="bg2"/>
              </a:solidFill>
              <a:latin typeface="Arial" panose="020B0604020202020204" pitchFamily="34" charset="0"/>
              <a:ea typeface="League Spartan" charset="0"/>
              <a:cs typeface="Arial" panose="020B0604020202020204" pitchFamily="34" charset="0"/>
            </a:endParaRPr>
          </a:p>
        </p:txBody>
      </p:sp>
    </p:spTree>
    <p:extLst>
      <p:ext uri="{BB962C8B-B14F-4D97-AF65-F5344CB8AC3E}">
        <p14:creationId xmlns:p14="http://schemas.microsoft.com/office/powerpoint/2010/main" val="170857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2">
            <a:extLst>
              <a:ext uri="{FF2B5EF4-FFF2-40B4-BE49-F238E27FC236}">
                <a16:creationId xmlns:a16="http://schemas.microsoft.com/office/drawing/2014/main" id="{43E1C9DC-C962-4259-8007-28343C238592}"/>
              </a:ext>
            </a:extLst>
          </p:cNvPr>
          <p:cNvSpPr>
            <a:spLocks/>
          </p:cNvSpPr>
          <p:nvPr/>
        </p:nvSpPr>
        <p:spPr bwMode="auto">
          <a:xfrm>
            <a:off x="9139694" y="865044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 name="Freeform 73">
            <a:extLst>
              <a:ext uri="{FF2B5EF4-FFF2-40B4-BE49-F238E27FC236}">
                <a16:creationId xmlns:a16="http://schemas.microsoft.com/office/drawing/2014/main" id="{3DB3BDA0-8C51-4BA6-8E4A-8E4152337175}"/>
              </a:ext>
            </a:extLst>
          </p:cNvPr>
          <p:cNvSpPr>
            <a:spLocks/>
          </p:cNvSpPr>
          <p:nvPr/>
        </p:nvSpPr>
        <p:spPr bwMode="auto">
          <a:xfrm>
            <a:off x="16775039" y="7660510"/>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 name="Freeform 74">
            <a:extLst>
              <a:ext uri="{FF2B5EF4-FFF2-40B4-BE49-F238E27FC236}">
                <a16:creationId xmlns:a16="http://schemas.microsoft.com/office/drawing/2014/main" id="{BF73E9F9-4E1A-4A71-ACD5-6D7BA1D225B5}"/>
              </a:ext>
            </a:extLst>
          </p:cNvPr>
          <p:cNvSpPr>
            <a:spLocks/>
          </p:cNvSpPr>
          <p:nvPr/>
        </p:nvSpPr>
        <p:spPr bwMode="auto">
          <a:xfrm>
            <a:off x="12301990" y="8650441"/>
            <a:ext cx="2942316" cy="5490485"/>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8" name="Freeform 75">
            <a:extLst>
              <a:ext uri="{FF2B5EF4-FFF2-40B4-BE49-F238E27FC236}">
                <a16:creationId xmlns:a16="http://schemas.microsoft.com/office/drawing/2014/main" id="{4D041315-150B-4F13-B03F-9B6EF2E1B085}"/>
              </a:ext>
            </a:extLst>
          </p:cNvPr>
          <p:cNvSpPr>
            <a:spLocks/>
          </p:cNvSpPr>
          <p:nvPr/>
        </p:nvSpPr>
        <p:spPr bwMode="auto">
          <a:xfrm>
            <a:off x="12521976" y="630117"/>
            <a:ext cx="5884626" cy="3730598"/>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9" name="Freeform 76">
            <a:extLst>
              <a:ext uri="{FF2B5EF4-FFF2-40B4-BE49-F238E27FC236}">
                <a16:creationId xmlns:a16="http://schemas.microsoft.com/office/drawing/2014/main" id="{F02F1CC6-06F1-4F2C-B9D9-63EDB3F6108E}"/>
              </a:ext>
            </a:extLst>
          </p:cNvPr>
          <p:cNvSpPr>
            <a:spLocks/>
          </p:cNvSpPr>
          <p:nvPr/>
        </p:nvSpPr>
        <p:spPr bwMode="auto">
          <a:xfrm>
            <a:off x="5977392" y="630117"/>
            <a:ext cx="5884626" cy="3730598"/>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 name="Freeform 77">
            <a:extLst>
              <a:ext uri="{FF2B5EF4-FFF2-40B4-BE49-F238E27FC236}">
                <a16:creationId xmlns:a16="http://schemas.microsoft.com/office/drawing/2014/main" id="{EF935A3A-E5E6-4355-AFC6-D1FF79B21048}"/>
              </a:ext>
            </a:extLst>
          </p:cNvPr>
          <p:cNvSpPr>
            <a:spLocks/>
          </p:cNvSpPr>
          <p:nvPr/>
        </p:nvSpPr>
        <p:spPr bwMode="auto">
          <a:xfrm>
            <a:off x="5867399" y="7660504"/>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8">
            <a:extLst>
              <a:ext uri="{FF2B5EF4-FFF2-40B4-BE49-F238E27FC236}">
                <a16:creationId xmlns:a16="http://schemas.microsoft.com/office/drawing/2014/main" id="{2FAD2C57-3398-481E-A9EA-10721D74E5EE}"/>
              </a:ext>
            </a:extLst>
          </p:cNvPr>
          <p:cNvSpPr>
            <a:spLocks/>
          </p:cNvSpPr>
          <p:nvPr/>
        </p:nvSpPr>
        <p:spPr bwMode="auto">
          <a:xfrm>
            <a:off x="10441272" y="-1349756"/>
            <a:ext cx="3492281" cy="2199859"/>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9">
            <a:extLst>
              <a:ext uri="{FF2B5EF4-FFF2-40B4-BE49-F238E27FC236}">
                <a16:creationId xmlns:a16="http://schemas.microsoft.com/office/drawing/2014/main" id="{68F8BB9D-BB1A-4D5C-A5F8-EA3763E7AAF3}"/>
              </a:ext>
            </a:extLst>
          </p:cNvPr>
          <p:cNvSpPr>
            <a:spLocks/>
          </p:cNvSpPr>
          <p:nvPr/>
        </p:nvSpPr>
        <p:spPr bwMode="auto">
          <a:xfrm>
            <a:off x="5867405" y="282081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0">
            <a:extLst>
              <a:ext uri="{FF2B5EF4-FFF2-40B4-BE49-F238E27FC236}">
                <a16:creationId xmlns:a16="http://schemas.microsoft.com/office/drawing/2014/main" id="{FB6553E0-EB9C-4780-8586-CBBD5C0FD8BA}"/>
              </a:ext>
            </a:extLst>
          </p:cNvPr>
          <p:cNvSpPr>
            <a:spLocks/>
          </p:cNvSpPr>
          <p:nvPr/>
        </p:nvSpPr>
        <p:spPr bwMode="auto">
          <a:xfrm>
            <a:off x="15574285" y="2820808"/>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4" name="Oval 81">
            <a:extLst>
              <a:ext uri="{FF2B5EF4-FFF2-40B4-BE49-F238E27FC236}">
                <a16:creationId xmlns:a16="http://schemas.microsoft.com/office/drawing/2014/main" id="{8110DD14-59CB-4112-9765-1EF55D9AFC52}"/>
              </a:ext>
            </a:extLst>
          </p:cNvPr>
          <p:cNvSpPr>
            <a:spLocks noChangeArrowheads="1"/>
          </p:cNvSpPr>
          <p:nvPr/>
        </p:nvSpPr>
        <p:spPr bwMode="auto">
          <a:xfrm>
            <a:off x="9790506" y="4030736"/>
            <a:ext cx="4803028" cy="4940520"/>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GB" sz="11500" i="1" dirty="0">
                <a:latin typeface="Cambria" panose="02040503050406030204" pitchFamily="18" charset="0"/>
              </a:rPr>
              <a:t>Q&amp;A</a:t>
            </a:r>
          </a:p>
        </p:txBody>
      </p:sp>
    </p:spTree>
    <p:extLst>
      <p:ext uri="{BB962C8B-B14F-4D97-AF65-F5344CB8AC3E}">
        <p14:creationId xmlns:p14="http://schemas.microsoft.com/office/powerpoint/2010/main" val="241436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1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350" fill="hold"/>
                                        <p:tgtEl>
                                          <p:spTgt spid="14"/>
                                        </p:tgtEl>
                                        <p:attrNameLst>
                                          <p:attrName>ppt_w</p:attrName>
                                        </p:attrNameLst>
                                      </p:cBhvr>
                                      <p:tavLst>
                                        <p:tav tm="0">
                                          <p:val>
                                            <p:fltVal val="0"/>
                                          </p:val>
                                        </p:tav>
                                        <p:tav tm="100000">
                                          <p:val>
                                            <p:strVal val="#ppt_w"/>
                                          </p:val>
                                        </p:tav>
                                      </p:tavLst>
                                    </p:anim>
                                    <p:anim calcmode="lin" valueType="num">
                                      <p:cBhvr>
                                        <p:cTn id="44" dur="350" fill="hold"/>
                                        <p:tgtEl>
                                          <p:spTgt spid="14"/>
                                        </p:tgtEl>
                                        <p:attrNameLst>
                                          <p:attrName>ppt_h</p:attrName>
                                        </p:attrNameLst>
                                      </p:cBhvr>
                                      <p:tavLst>
                                        <p:tav tm="0">
                                          <p:val>
                                            <p:fltVal val="0"/>
                                          </p:val>
                                        </p:tav>
                                        <p:tav tm="100000">
                                          <p:val>
                                            <p:strVal val="#ppt_h"/>
                                          </p:val>
                                        </p:tav>
                                      </p:tavLst>
                                    </p:anim>
                                    <p:animEffect transition="in" filter="fade">
                                      <p:cBhvr>
                                        <p:cTn id="45" dur="3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2D89C18-1A54-49C4-94F7-C3088975864D}"/>
              </a:ext>
            </a:extLst>
          </p:cNvPr>
          <p:cNvSpPr>
            <a:spLocks noGrp="1"/>
          </p:cNvSpPr>
          <p:nvPr>
            <p:ph type="body" sz="quarter" idx="10"/>
          </p:nvPr>
        </p:nvSpPr>
        <p:spPr>
          <a:xfrm>
            <a:off x="1510408" y="6522535"/>
            <a:ext cx="8161020" cy="3018473"/>
          </a:xfrm>
        </p:spPr>
        <p:txBody>
          <a:bodyPr/>
          <a:lstStyle/>
          <a:p>
            <a:r>
              <a:rPr lang="en-GB" dirty="0" smtClean="0">
                <a:solidFill>
                  <a:srgbClr val="001334"/>
                </a:solidFill>
              </a:rPr>
              <a:t>Cost Report Web Portal and Submission of Documentation</a:t>
            </a:r>
            <a:endParaRPr lang="en-GB" dirty="0">
              <a:solidFill>
                <a:srgbClr val="001334"/>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2143" y="533400"/>
            <a:ext cx="3640932" cy="1213644"/>
          </a:xfrm>
          <a:prstGeom prst="rect">
            <a:avLst/>
          </a:prstGeom>
        </p:spPr>
      </p:pic>
    </p:spTree>
    <p:extLst>
      <p:ext uri="{BB962C8B-B14F-4D97-AF65-F5344CB8AC3E}">
        <p14:creationId xmlns:p14="http://schemas.microsoft.com/office/powerpoint/2010/main" val="14751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6717598" y="898632"/>
            <a:ext cx="9774380" cy="737501"/>
          </a:xfrm>
        </p:spPr>
        <p:txBody>
          <a:bodyPr/>
          <a:lstStyle/>
          <a:p>
            <a:pPr algn="ctr"/>
            <a:r>
              <a:rPr lang="en-GB" dirty="0">
                <a:solidFill>
                  <a:srgbClr val="92D050"/>
                </a:solidFill>
              </a:rPr>
              <a:t>COST REPORT WEB PORTAL</a:t>
            </a:r>
            <a:endParaRPr lang="en-GB" dirty="0">
              <a:solidFill>
                <a:srgbClr val="001334"/>
              </a:solidFill>
            </a:endParaRPr>
          </a:p>
        </p:txBody>
      </p:sp>
      <p:sp>
        <p:nvSpPr>
          <p:cNvPr id="10" name="Subtitle 2">
            <a:extLst>
              <a:ext uri="{FF2B5EF4-FFF2-40B4-BE49-F238E27FC236}">
                <a16:creationId xmlns:a16="http://schemas.microsoft.com/office/drawing/2014/main" id="{920F5B60-527E-4A4F-91D3-F3C8F07957C2}"/>
              </a:ext>
            </a:extLst>
          </p:cNvPr>
          <p:cNvSpPr txBox="1">
            <a:spLocks/>
          </p:cNvSpPr>
          <p:nvPr/>
        </p:nvSpPr>
        <p:spPr>
          <a:xfrm>
            <a:off x="774911" y="4623028"/>
            <a:ext cx="8099872" cy="784631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Accessed online via </a:t>
            </a:r>
            <a:r>
              <a:rPr lang="en-GB" sz="3400" dirty="0" smtClean="0">
                <a:solidFill>
                  <a:srgbClr val="001334"/>
                </a:solidFill>
                <a:latin typeface="+mj-lt"/>
                <a:hlinkClick r:id="rId3"/>
              </a:rPr>
              <a:t>https://mocostreports.mslc.com</a:t>
            </a:r>
            <a:endParaRPr lang="en-GB" sz="3400" dirty="0" smtClean="0">
              <a:solidFill>
                <a:srgbClr val="001334"/>
              </a:solidFill>
              <a:latin typeface="+mj-lt"/>
            </a:endParaRPr>
          </a:p>
          <a:p>
            <a:pPr marL="342900" indent="-342900" algn="l">
              <a:buFont typeface="Arial" panose="020B0604020202020204" pitchFamily="34" charset="0"/>
              <a:buChar char="•"/>
            </a:pPr>
            <a:r>
              <a:rPr lang="en-GB" sz="3400" dirty="0" smtClean="0">
                <a:solidFill>
                  <a:srgbClr val="001334"/>
                </a:solidFill>
                <a:latin typeface="+mj-lt"/>
              </a:rPr>
              <a:t>All current providers should be registered. If a registration form is needed, please contact Myers and Stauffer.</a:t>
            </a:r>
          </a:p>
          <a:p>
            <a:pPr marL="342900" indent="-342900" algn="l">
              <a:buFont typeface="Arial" panose="020B0604020202020204" pitchFamily="34" charset="0"/>
              <a:buChar char="•"/>
            </a:pPr>
            <a:r>
              <a:rPr lang="en-GB" sz="3400" dirty="0" smtClean="0">
                <a:solidFill>
                  <a:srgbClr val="001334"/>
                </a:solidFill>
                <a:latin typeface="+mj-lt"/>
              </a:rPr>
              <a:t> Identity is verified by IP address</a:t>
            </a:r>
          </a:p>
          <a:p>
            <a:pPr marL="342900" indent="-342900" algn="l">
              <a:buFont typeface="Arial" panose="020B0604020202020204" pitchFamily="34" charset="0"/>
              <a:buChar char="•"/>
            </a:pPr>
            <a:r>
              <a:rPr lang="en-GB" sz="3400" dirty="0" smtClean="0">
                <a:solidFill>
                  <a:srgbClr val="001334"/>
                </a:solidFill>
                <a:latin typeface="+mj-lt"/>
              </a:rPr>
              <a:t>Utilized by Myers and Stauffer and providers for submissions, request, drafts and PHI data.</a:t>
            </a:r>
          </a:p>
          <a:p>
            <a:pPr marL="342900" indent="-342900" algn="l">
              <a:buFont typeface="Arial" panose="020B0604020202020204" pitchFamily="34" charset="0"/>
              <a:buChar char="•"/>
            </a:pPr>
            <a:endParaRPr lang="en-GB" dirty="0">
              <a:solidFill>
                <a:srgbClr val="001334"/>
              </a:solidFill>
              <a:latin typeface="+mj-lt"/>
            </a:endParaRPr>
          </a:p>
          <a:p>
            <a:pPr algn="l"/>
            <a:endParaRPr lang="en-GB" dirty="0" smtClean="0">
              <a:solidFill>
                <a:srgbClr val="001334"/>
              </a:solidFill>
              <a:latin typeface="+mj-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79652" y="3346271"/>
            <a:ext cx="14909212" cy="8005669"/>
          </a:xfrm>
          <a:prstGeom prst="rect">
            <a:avLst/>
          </a:prstGeom>
          <a:ln w="38100">
            <a:solidFill>
              <a:srgbClr val="000000"/>
            </a:solidFill>
          </a:ln>
        </p:spPr>
      </p:pic>
      <p:sp>
        <p:nvSpPr>
          <p:cNvPr id="4" name="Rectangle 3"/>
          <p:cNvSpPr/>
          <p:nvPr/>
        </p:nvSpPr>
        <p:spPr>
          <a:xfrm>
            <a:off x="17217957" y="4455268"/>
            <a:ext cx="3424137" cy="583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endParaRPr>
          </a:p>
        </p:txBody>
      </p:sp>
    </p:spTree>
    <p:extLst>
      <p:ext uri="{BB962C8B-B14F-4D97-AF65-F5344CB8AC3E}">
        <p14:creationId xmlns:p14="http://schemas.microsoft.com/office/powerpoint/2010/main" val="21333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6717598" y="1054749"/>
            <a:ext cx="9774380" cy="737501"/>
          </a:xfrm>
        </p:spPr>
        <p:txBody>
          <a:bodyPr/>
          <a:lstStyle/>
          <a:p>
            <a:pPr algn="ctr"/>
            <a:r>
              <a:rPr lang="en-GB" dirty="0">
                <a:solidFill>
                  <a:srgbClr val="92D050"/>
                </a:solidFill>
              </a:rPr>
              <a:t>COST REPORT WEB PORTAL</a:t>
            </a:r>
            <a:endParaRPr lang="en-GB" dirty="0">
              <a:solidFill>
                <a:srgbClr val="001334"/>
              </a:solidFill>
            </a:endParaRPr>
          </a:p>
        </p:txBody>
      </p:sp>
      <p:sp>
        <p:nvSpPr>
          <p:cNvPr id="10" name="Subtitle 2">
            <a:extLst>
              <a:ext uri="{FF2B5EF4-FFF2-40B4-BE49-F238E27FC236}">
                <a16:creationId xmlns:a16="http://schemas.microsoft.com/office/drawing/2014/main" id="{920F5B60-527E-4A4F-91D3-F3C8F07957C2}"/>
              </a:ext>
            </a:extLst>
          </p:cNvPr>
          <p:cNvSpPr txBox="1">
            <a:spLocks/>
          </p:cNvSpPr>
          <p:nvPr/>
        </p:nvSpPr>
        <p:spPr>
          <a:xfrm>
            <a:off x="774911" y="4623028"/>
            <a:ext cx="8099872" cy="44977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Provider contacts must complete the registration form.</a:t>
            </a:r>
          </a:p>
          <a:p>
            <a:pPr marL="342900" indent="-342900" algn="l">
              <a:buFont typeface="Arial" panose="020B0604020202020204" pitchFamily="34" charset="0"/>
              <a:buChar char="•"/>
            </a:pPr>
            <a:r>
              <a:rPr lang="en-GB" sz="3400" dirty="0" smtClean="0">
                <a:solidFill>
                  <a:srgbClr val="001334"/>
                </a:solidFill>
                <a:latin typeface="+mj-lt"/>
              </a:rPr>
              <a:t>Must be signed by the commissioner, fire/paramedic chief or someone of similar authority.</a:t>
            </a:r>
          </a:p>
          <a:p>
            <a:pPr marL="342900" indent="-342900" algn="l">
              <a:buFont typeface="Arial" panose="020B0604020202020204" pitchFamily="34" charset="0"/>
              <a:buChar char="•"/>
            </a:pPr>
            <a:endParaRPr lang="en-GB" dirty="0">
              <a:solidFill>
                <a:srgbClr val="001334"/>
              </a:solidFill>
              <a:latin typeface="+mj-lt"/>
            </a:endParaRPr>
          </a:p>
          <a:p>
            <a:pPr algn="l"/>
            <a:endParaRPr lang="en-GB" dirty="0" smtClean="0">
              <a:solidFill>
                <a:srgbClr val="001334"/>
              </a:solidFill>
              <a:latin typeface="+mj-lt"/>
            </a:endParaRPr>
          </a:p>
        </p:txBody>
      </p:sp>
      <p:pic>
        <p:nvPicPr>
          <p:cNvPr id="2" name="Picture 1"/>
          <p:cNvPicPr>
            <a:picLocks noChangeAspect="1"/>
          </p:cNvPicPr>
          <p:nvPr/>
        </p:nvPicPr>
        <p:blipFill rotWithShape="1">
          <a:blip r:embed="rId3"/>
          <a:srcRect l="3940"/>
          <a:stretch/>
        </p:blipFill>
        <p:spPr>
          <a:xfrm>
            <a:off x="9736529" y="2743200"/>
            <a:ext cx="14406462" cy="9659815"/>
          </a:xfrm>
          <a:prstGeom prst="rect">
            <a:avLst/>
          </a:prstGeom>
          <a:ln w="38100">
            <a:solidFill>
              <a:srgbClr val="000000"/>
            </a:solidFill>
          </a:ln>
        </p:spPr>
      </p:pic>
    </p:spTree>
    <p:extLst>
      <p:ext uri="{BB962C8B-B14F-4D97-AF65-F5344CB8AC3E}">
        <p14:creationId xmlns:p14="http://schemas.microsoft.com/office/powerpoint/2010/main" val="86367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86214" y="9888070"/>
            <a:ext cx="6636625" cy="738664"/>
          </a:xfrm>
          <a:prstGeom prst="rect">
            <a:avLst/>
          </a:prstGeom>
          <a:noFill/>
        </p:spPr>
        <p:txBody>
          <a:bodyPr wrap="none" rtlCol="0" anchor="ctr" anchorCtr="0">
            <a:spAutoFit/>
          </a:bodyPr>
          <a:lstStyle/>
          <a:p>
            <a:r>
              <a:rPr lang="en-US" sz="4200" b="1" dirty="0">
                <a:solidFill>
                  <a:srgbClr val="001334"/>
                </a:solidFill>
                <a:latin typeface="Arial" panose="020B0604020202020204" pitchFamily="34" charset="0"/>
                <a:ea typeface="League Spartan" charset="0"/>
                <a:cs typeface="Arial" panose="020B0604020202020204" pitchFamily="34" charset="0"/>
              </a:rPr>
              <a:t>Utilize </a:t>
            </a:r>
            <a:r>
              <a:rPr lang="en-US" sz="4200" b="1" dirty="0" smtClean="0">
                <a:solidFill>
                  <a:srgbClr val="001334"/>
                </a:solidFill>
                <a:latin typeface="Arial" panose="020B0604020202020204" pitchFamily="34" charset="0"/>
                <a:ea typeface="League Spartan" charset="0"/>
                <a:cs typeface="Arial" panose="020B0604020202020204" pitchFamily="34" charset="0"/>
              </a:rPr>
              <a:t>Web Portal Events</a:t>
            </a:r>
            <a:endParaRPr lang="en-US" sz="4200" b="1" dirty="0">
              <a:solidFill>
                <a:srgbClr val="001334"/>
              </a:solidFill>
              <a:latin typeface="Arial" panose="020B0604020202020204" pitchFamily="34" charset="0"/>
              <a:ea typeface="League Spartan" charset="0"/>
              <a:cs typeface="Arial" panose="020B0604020202020204" pitchFamily="34" charset="0"/>
            </a:endParaRPr>
          </a:p>
        </p:txBody>
      </p:sp>
      <p:sp>
        <p:nvSpPr>
          <p:cNvPr id="13" name="Subtitle 2"/>
          <p:cNvSpPr txBox="1">
            <a:spLocks/>
          </p:cNvSpPr>
          <p:nvPr/>
        </p:nvSpPr>
        <p:spPr>
          <a:xfrm>
            <a:off x="2875667" y="10561122"/>
            <a:ext cx="19596407" cy="169232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ts val="0"/>
              </a:spcBef>
            </a:pPr>
            <a:r>
              <a:rPr lang="en-GB" sz="3400" dirty="0">
                <a:solidFill>
                  <a:srgbClr val="001334"/>
                </a:solidFill>
                <a:latin typeface="Arial" panose="020B0604020202020204" pitchFamily="34" charset="0"/>
                <a:ea typeface="Open Sans" charset="0"/>
                <a:cs typeface="Arial" panose="020B0604020202020204" pitchFamily="34" charset="0"/>
              </a:rPr>
              <a:t>Utilize the </a:t>
            </a:r>
            <a:r>
              <a:rPr lang="en-GB" sz="3400" dirty="0" smtClean="0">
                <a:solidFill>
                  <a:srgbClr val="001334"/>
                </a:solidFill>
                <a:latin typeface="Arial" panose="020B0604020202020204" pitchFamily="34" charset="0"/>
                <a:ea typeface="Open Sans" charset="0"/>
                <a:cs typeface="Arial" panose="020B0604020202020204" pitchFamily="34" charset="0"/>
              </a:rPr>
              <a:t>events listed on the web portal to </a:t>
            </a:r>
            <a:r>
              <a:rPr lang="en-GB" sz="3400" dirty="0">
                <a:solidFill>
                  <a:srgbClr val="001334"/>
                </a:solidFill>
                <a:latin typeface="Arial" panose="020B0604020202020204" pitchFamily="34" charset="0"/>
                <a:ea typeface="Open Sans" charset="0"/>
                <a:cs typeface="Arial" panose="020B0604020202020204" pitchFamily="34" charset="0"/>
              </a:rPr>
              <a:t>ensure all requested supporting documentation has been submitted.</a:t>
            </a:r>
            <a:endParaRPr lang="en-US" sz="3400" dirty="0">
              <a:solidFill>
                <a:srgbClr val="001334"/>
              </a:solidFill>
              <a:latin typeface="Arial" panose="020B0604020202020204" pitchFamily="34" charset="0"/>
              <a:ea typeface="Open Sans" charset="0"/>
              <a:cs typeface="Arial" panose="020B0604020202020204" pitchFamily="34" charset="0"/>
            </a:endParaRPr>
          </a:p>
        </p:txBody>
      </p:sp>
      <p:sp>
        <p:nvSpPr>
          <p:cNvPr id="17" name="Subtitle 2"/>
          <p:cNvSpPr txBox="1">
            <a:spLocks/>
          </p:cNvSpPr>
          <p:nvPr/>
        </p:nvSpPr>
        <p:spPr>
          <a:xfrm>
            <a:off x="2875667" y="2906018"/>
            <a:ext cx="19596407" cy="90749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ts val="0"/>
              </a:spcBef>
            </a:pPr>
            <a:r>
              <a:rPr lang="en-GB" sz="3400" dirty="0">
                <a:solidFill>
                  <a:srgbClr val="001334"/>
                </a:solidFill>
                <a:latin typeface="Arial" panose="020B0604020202020204" pitchFamily="34" charset="0"/>
                <a:ea typeface="Open Sans" charset="0"/>
                <a:cs typeface="Arial" panose="020B0604020202020204" pitchFamily="34" charset="0"/>
              </a:rPr>
              <a:t>Ensure all supporting documentation submitted reconciles to the cost report.</a:t>
            </a:r>
          </a:p>
        </p:txBody>
      </p:sp>
      <p:sp>
        <p:nvSpPr>
          <p:cNvPr id="18" name="TextBox 17"/>
          <p:cNvSpPr txBox="1"/>
          <p:nvPr/>
        </p:nvSpPr>
        <p:spPr>
          <a:xfrm>
            <a:off x="2986214" y="4693512"/>
            <a:ext cx="8050602" cy="738664"/>
          </a:xfrm>
          <a:prstGeom prst="rect">
            <a:avLst/>
          </a:prstGeom>
          <a:noFill/>
        </p:spPr>
        <p:txBody>
          <a:bodyPr wrap="none" rtlCol="0" anchor="ctr" anchorCtr="0">
            <a:spAutoFit/>
          </a:bodyPr>
          <a:lstStyle/>
          <a:p>
            <a:r>
              <a:rPr lang="en-US" sz="4200" b="1" dirty="0">
                <a:solidFill>
                  <a:srgbClr val="001334"/>
                </a:solidFill>
                <a:latin typeface="Arial" panose="020B0604020202020204" pitchFamily="34" charset="0"/>
                <a:ea typeface="League Spartan" charset="0"/>
                <a:cs typeface="Arial" panose="020B0604020202020204" pitchFamily="34" charset="0"/>
              </a:rPr>
              <a:t>Submit Quality Documentation</a:t>
            </a:r>
          </a:p>
        </p:txBody>
      </p:sp>
      <p:sp>
        <p:nvSpPr>
          <p:cNvPr id="19" name="Subtitle 2"/>
          <p:cNvSpPr txBox="1">
            <a:spLocks/>
          </p:cNvSpPr>
          <p:nvPr/>
        </p:nvSpPr>
        <p:spPr>
          <a:xfrm>
            <a:off x="2875667" y="5425380"/>
            <a:ext cx="19596407" cy="10044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ts val="0"/>
              </a:spcBef>
            </a:pPr>
            <a:r>
              <a:rPr lang="en-GB" sz="3400" dirty="0" smtClean="0">
                <a:solidFill>
                  <a:srgbClr val="001334"/>
                </a:solidFill>
                <a:latin typeface="Arial" panose="020B0604020202020204" pitchFamily="34" charset="0"/>
                <a:ea typeface="Open Sans" charset="0"/>
                <a:cs typeface="Arial" panose="020B0604020202020204" pitchFamily="34" charset="0"/>
              </a:rPr>
              <a:t>Ensure </a:t>
            </a:r>
            <a:r>
              <a:rPr lang="en-GB" sz="3400" dirty="0">
                <a:solidFill>
                  <a:srgbClr val="001334"/>
                </a:solidFill>
                <a:latin typeface="Arial" panose="020B0604020202020204" pitchFamily="34" charset="0"/>
                <a:ea typeface="Open Sans" charset="0"/>
                <a:cs typeface="Arial" panose="020B0604020202020204" pitchFamily="34" charset="0"/>
              </a:rPr>
              <a:t>documentation meets the stated requirements.</a:t>
            </a:r>
            <a:endParaRPr lang="en-US" sz="3400" dirty="0">
              <a:solidFill>
                <a:srgbClr val="001334"/>
              </a:solidFill>
              <a:latin typeface="Arial" panose="020B0604020202020204" pitchFamily="34" charset="0"/>
              <a:ea typeface="Open Sans" charset="0"/>
              <a:cs typeface="Arial" panose="020B0604020202020204" pitchFamily="34" charset="0"/>
            </a:endParaRPr>
          </a:p>
        </p:txBody>
      </p:sp>
      <p:sp>
        <p:nvSpPr>
          <p:cNvPr id="26" name="TextBox 25"/>
          <p:cNvSpPr txBox="1"/>
          <p:nvPr/>
        </p:nvSpPr>
        <p:spPr>
          <a:xfrm>
            <a:off x="2986214" y="7290791"/>
            <a:ext cx="6404317" cy="738664"/>
          </a:xfrm>
          <a:prstGeom prst="rect">
            <a:avLst/>
          </a:prstGeom>
          <a:noFill/>
        </p:spPr>
        <p:txBody>
          <a:bodyPr wrap="none" rtlCol="0" anchor="ctr" anchorCtr="0">
            <a:spAutoFit/>
          </a:bodyPr>
          <a:lstStyle/>
          <a:p>
            <a:r>
              <a:rPr lang="en-US" sz="4200" b="1" dirty="0">
                <a:solidFill>
                  <a:srgbClr val="001334"/>
                </a:solidFill>
                <a:latin typeface="Arial" panose="020B0604020202020204" pitchFamily="34" charset="0"/>
                <a:ea typeface="League Spartan" charset="0"/>
                <a:cs typeface="Arial" panose="020B0604020202020204" pitchFamily="34" charset="0"/>
              </a:rPr>
              <a:t>Submit Support in Excel</a:t>
            </a:r>
          </a:p>
        </p:txBody>
      </p:sp>
      <p:sp>
        <p:nvSpPr>
          <p:cNvPr id="27" name="Subtitle 2"/>
          <p:cNvSpPr txBox="1">
            <a:spLocks/>
          </p:cNvSpPr>
          <p:nvPr/>
        </p:nvSpPr>
        <p:spPr>
          <a:xfrm>
            <a:off x="2875667" y="8110364"/>
            <a:ext cx="19596407" cy="73244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3400" dirty="0" smtClean="0">
                <a:solidFill>
                  <a:schemeClr val="bg2"/>
                </a:solidFill>
                <a:latin typeface="Arial" panose="020B0604020202020204" pitchFamily="34" charset="0"/>
                <a:ea typeface="Open Sans" charset="0"/>
                <a:cs typeface="Arial" panose="020B0604020202020204" pitchFamily="34" charset="0"/>
              </a:rPr>
              <a:t>If possible, submit all supporting documentation in Excel.</a:t>
            </a:r>
            <a:endParaRPr lang="en-US" sz="3400" dirty="0">
              <a:solidFill>
                <a:schemeClr val="bg2"/>
              </a:solidFill>
              <a:latin typeface="Arial" panose="020B0604020202020204" pitchFamily="34" charset="0"/>
              <a:ea typeface="Open Sans" charset="0"/>
              <a:cs typeface="Arial" panose="020B0604020202020204" pitchFamily="34" charset="0"/>
            </a:endParaRPr>
          </a:p>
        </p:txBody>
      </p:sp>
      <p:sp>
        <p:nvSpPr>
          <p:cNvPr id="2" name="Rectangle 1"/>
          <p:cNvSpPr/>
          <p:nvPr/>
        </p:nvSpPr>
        <p:spPr>
          <a:xfrm>
            <a:off x="2256389" y="9965014"/>
            <a:ext cx="156117" cy="1717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28" name="Rectangle 27"/>
          <p:cNvSpPr/>
          <p:nvPr/>
        </p:nvSpPr>
        <p:spPr>
          <a:xfrm>
            <a:off x="2256229" y="7367735"/>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29" name="Rectangle 28"/>
          <p:cNvSpPr/>
          <p:nvPr/>
        </p:nvSpPr>
        <p:spPr>
          <a:xfrm>
            <a:off x="2256228" y="4770456"/>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30" name="Rectangle 29"/>
          <p:cNvSpPr/>
          <p:nvPr/>
        </p:nvSpPr>
        <p:spPr>
          <a:xfrm>
            <a:off x="2256229" y="2321243"/>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Open Sans Regular" charset="0"/>
            </a:endParaRPr>
          </a:p>
        </p:txBody>
      </p:sp>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8453119" y="513519"/>
            <a:ext cx="8441514" cy="1007574"/>
          </a:xfrm>
        </p:spPr>
        <p:txBody>
          <a:bodyPr/>
          <a:lstStyle/>
          <a:p>
            <a:pPr algn="ctr"/>
            <a:r>
              <a:rPr lang="en-GB" dirty="0" smtClean="0">
                <a:solidFill>
                  <a:srgbClr val="92D050"/>
                </a:solidFill>
              </a:rPr>
              <a:t>SUBMISSION TIPS</a:t>
            </a:r>
            <a:endParaRPr lang="en-GB" dirty="0">
              <a:solidFill>
                <a:srgbClr val="92D050"/>
              </a:solidFill>
            </a:endParaRPr>
          </a:p>
        </p:txBody>
      </p:sp>
      <p:sp>
        <p:nvSpPr>
          <p:cNvPr id="14" name="TextBox 13"/>
          <p:cNvSpPr txBox="1"/>
          <p:nvPr/>
        </p:nvSpPr>
        <p:spPr>
          <a:xfrm>
            <a:off x="2986214" y="2244299"/>
            <a:ext cx="4940776" cy="738664"/>
          </a:xfrm>
          <a:prstGeom prst="rect">
            <a:avLst/>
          </a:prstGeom>
          <a:noFill/>
        </p:spPr>
        <p:txBody>
          <a:bodyPr wrap="none" rtlCol="0" anchor="ctr" anchorCtr="0">
            <a:spAutoFit/>
          </a:bodyPr>
          <a:lstStyle/>
          <a:p>
            <a:r>
              <a:rPr lang="en-US" sz="4200" b="1" dirty="0">
                <a:solidFill>
                  <a:srgbClr val="001334"/>
                </a:solidFill>
                <a:latin typeface="Arial" panose="020B0604020202020204" pitchFamily="34" charset="0"/>
                <a:ea typeface="League Spartan" charset="0"/>
                <a:cs typeface="Arial" panose="020B0604020202020204" pitchFamily="34" charset="0"/>
              </a:rPr>
              <a:t>Reconcile Support</a:t>
            </a:r>
          </a:p>
        </p:txBody>
      </p:sp>
    </p:spTree>
    <p:extLst>
      <p:ext uri="{BB962C8B-B14F-4D97-AF65-F5344CB8AC3E}">
        <p14:creationId xmlns:p14="http://schemas.microsoft.com/office/powerpoint/2010/main" val="360284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2D89C18-1A54-49C4-94F7-C3088975864D}"/>
              </a:ext>
            </a:extLst>
          </p:cNvPr>
          <p:cNvSpPr>
            <a:spLocks noGrp="1"/>
          </p:cNvSpPr>
          <p:nvPr>
            <p:ph type="body" sz="quarter" idx="10"/>
          </p:nvPr>
        </p:nvSpPr>
        <p:spPr/>
        <p:txBody>
          <a:bodyPr/>
          <a:lstStyle/>
          <a:p>
            <a:r>
              <a:rPr lang="en-GB" dirty="0" smtClean="0">
                <a:solidFill>
                  <a:schemeClr val="bg2"/>
                </a:solidFill>
              </a:rPr>
              <a:t>Specifics of Cost Report Schedules</a:t>
            </a:r>
            <a:endParaRPr lang="en-GB" dirty="0">
              <a:solidFill>
                <a:schemeClr val="bg2"/>
              </a:solidFill>
            </a:endParaRPr>
          </a:p>
        </p:txBody>
      </p:sp>
      <p:sp>
        <p:nvSpPr>
          <p:cNvPr id="12" name="Text Placeholder 11">
            <a:extLst>
              <a:ext uri="{FF2B5EF4-FFF2-40B4-BE49-F238E27FC236}">
                <a16:creationId xmlns:a16="http://schemas.microsoft.com/office/drawing/2014/main" id="{8E2D50AA-0FD7-4C4C-8B14-BF11562639FB}"/>
              </a:ext>
            </a:extLst>
          </p:cNvPr>
          <p:cNvSpPr>
            <a:spLocks noGrp="1"/>
          </p:cNvSpPr>
          <p:nvPr>
            <p:ph type="body" sz="quarter" idx="11"/>
          </p:nvPr>
        </p:nvSpPr>
        <p:spPr/>
        <p:txBody>
          <a:bodyPr/>
          <a:lstStyle/>
          <a:p>
            <a:endParaRPr lang="en-GB" dirty="0">
              <a:solidFill>
                <a:schemeClr val="bg2"/>
              </a:solidFill>
            </a:endParaRPr>
          </a:p>
        </p:txBody>
      </p:sp>
      <p:sp>
        <p:nvSpPr>
          <p:cNvPr id="14" name="Text Placeholder 13">
            <a:extLst>
              <a:ext uri="{FF2B5EF4-FFF2-40B4-BE49-F238E27FC236}">
                <a16:creationId xmlns:a16="http://schemas.microsoft.com/office/drawing/2014/main" id="{A4E0ECA4-9F4F-429D-B529-A343F1ED6F39}"/>
              </a:ext>
            </a:extLst>
          </p:cNvPr>
          <p:cNvSpPr>
            <a:spLocks noGrp="1"/>
          </p:cNvSpPr>
          <p:nvPr>
            <p:ph type="body" sz="quarter" idx="12"/>
          </p:nvPr>
        </p:nvSpPr>
        <p:spPr/>
        <p:txBody>
          <a:bodyPr/>
          <a:lstStyle/>
          <a:p>
            <a:endParaRPr lang="en-GB" dirty="0">
              <a:solidFill>
                <a:schemeClr val="bg2"/>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2143" y="533400"/>
            <a:ext cx="3640932" cy="1213644"/>
          </a:xfrm>
          <a:prstGeom prst="rect">
            <a:avLst/>
          </a:prstGeom>
        </p:spPr>
      </p:pic>
    </p:spTree>
    <p:extLst>
      <p:ext uri="{BB962C8B-B14F-4D97-AF65-F5344CB8AC3E}">
        <p14:creationId xmlns:p14="http://schemas.microsoft.com/office/powerpoint/2010/main" val="295397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2246020" y="312290"/>
            <a:ext cx="20855746" cy="1942446"/>
          </a:xfrm>
        </p:spPr>
        <p:txBody>
          <a:bodyPr/>
          <a:lstStyle/>
          <a:p>
            <a:pPr algn="ctr"/>
            <a:r>
              <a:rPr lang="en-GB" dirty="0" smtClean="0">
                <a:solidFill>
                  <a:srgbClr val="92D050"/>
                </a:solidFill>
              </a:rPr>
              <a:t>WEB PORTAL EVENT LINE CROSSWALK FOR </a:t>
            </a:r>
            <a:br>
              <a:rPr lang="en-GB" dirty="0" smtClean="0">
                <a:solidFill>
                  <a:srgbClr val="92D050"/>
                </a:solidFill>
              </a:rPr>
            </a:br>
            <a:r>
              <a:rPr lang="en-GB" dirty="0" smtClean="0">
                <a:solidFill>
                  <a:srgbClr val="92D050"/>
                </a:solidFill>
              </a:rPr>
              <a:t>REQUIRED DOCUMENTATION</a:t>
            </a:r>
            <a:endParaRPr lang="en-GB" dirty="0">
              <a:solidFill>
                <a:srgbClr val="92D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70856220"/>
              </p:ext>
            </p:extLst>
          </p:nvPr>
        </p:nvGraphicFramePr>
        <p:xfrm>
          <a:off x="2246020" y="3038507"/>
          <a:ext cx="20855746" cy="8869680"/>
        </p:xfrm>
        <a:graphic>
          <a:graphicData uri="http://schemas.openxmlformats.org/drawingml/2006/table">
            <a:tbl>
              <a:tblPr firstRow="1" bandRow="1">
                <a:tableStyleId>{5C22544A-7EE6-4342-B048-85BDC9FD1C3A}</a:tableStyleId>
              </a:tblPr>
              <a:tblGrid>
                <a:gridCol w="10427873">
                  <a:extLst>
                    <a:ext uri="{9D8B030D-6E8A-4147-A177-3AD203B41FA5}">
                      <a16:colId xmlns:a16="http://schemas.microsoft.com/office/drawing/2014/main" val="20000"/>
                    </a:ext>
                  </a:extLst>
                </a:gridCol>
                <a:gridCol w="10427873">
                  <a:extLst>
                    <a:ext uri="{9D8B030D-6E8A-4147-A177-3AD203B41FA5}">
                      <a16:colId xmlns:a16="http://schemas.microsoft.com/office/drawing/2014/main" val="20001"/>
                    </a:ext>
                  </a:extLst>
                </a:gridCol>
              </a:tblGrid>
              <a:tr h="370840">
                <a:tc>
                  <a:txBody>
                    <a:bodyPr/>
                    <a:lstStyle/>
                    <a:p>
                      <a:pPr algn="ctr"/>
                      <a:r>
                        <a:rPr lang="en-US" dirty="0" smtClean="0">
                          <a:solidFill>
                            <a:schemeClr val="bg2"/>
                          </a:solidFill>
                        </a:rPr>
                        <a:t>Supporting</a:t>
                      </a:r>
                      <a:r>
                        <a:rPr lang="en-US" baseline="0" dirty="0" smtClean="0">
                          <a:solidFill>
                            <a:schemeClr val="bg2"/>
                          </a:solidFill>
                        </a:rPr>
                        <a:t> Documentation Needed</a:t>
                      </a:r>
                      <a:endParaRPr lang="en-US" dirty="0">
                        <a:solidFill>
                          <a:schemeClr val="bg2"/>
                        </a:solidFill>
                      </a:endParaRPr>
                    </a:p>
                  </a:txBody>
                  <a:tcPr/>
                </a:tc>
                <a:tc>
                  <a:txBody>
                    <a:bodyPr/>
                    <a:lstStyle/>
                    <a:p>
                      <a:pPr algn="ctr"/>
                      <a:r>
                        <a:rPr lang="en-US" dirty="0" smtClean="0">
                          <a:solidFill>
                            <a:schemeClr val="bg2"/>
                          </a:solidFill>
                        </a:rPr>
                        <a:t>Web Portal Upload Line</a:t>
                      </a:r>
                      <a:endParaRPr lang="en-US" dirty="0">
                        <a:solidFill>
                          <a:schemeClr val="bg2"/>
                        </a:solidFill>
                      </a:endParaRPr>
                    </a:p>
                  </a:txBody>
                  <a:tcPr/>
                </a:tc>
                <a:extLst>
                  <a:ext uri="{0D108BD9-81ED-4DB2-BD59-A6C34878D82A}">
                    <a16:rowId xmlns:a16="http://schemas.microsoft.com/office/drawing/2014/main" val="10000"/>
                  </a:ext>
                </a:extLst>
              </a:tr>
              <a:tr h="370840">
                <a:tc>
                  <a:txBody>
                    <a:bodyPr/>
                    <a:lstStyle/>
                    <a:p>
                      <a:r>
                        <a:rPr lang="en-US" dirty="0" smtClean="0">
                          <a:solidFill>
                            <a:schemeClr val="bg2"/>
                          </a:solidFill>
                        </a:rPr>
                        <a:t>Electronic (Excel) Copy of GEMT Cost Report</a:t>
                      </a:r>
                      <a:endParaRPr lang="en-US" dirty="0">
                        <a:solidFill>
                          <a:schemeClr val="bg2"/>
                        </a:solidFill>
                      </a:endParaRPr>
                    </a:p>
                  </a:txBody>
                  <a:tcPr/>
                </a:tc>
                <a:tc>
                  <a:txBody>
                    <a:bodyPr/>
                    <a:lstStyle/>
                    <a:p>
                      <a:pPr algn="ctr"/>
                      <a:r>
                        <a:rPr lang="en-US" dirty="0" smtClean="0">
                          <a:solidFill>
                            <a:schemeClr val="bg2"/>
                          </a:solidFill>
                        </a:rPr>
                        <a:t>GEMT Cost Report</a:t>
                      </a:r>
                      <a:endParaRPr lang="en-US" dirty="0">
                        <a:solidFill>
                          <a:schemeClr val="bg2"/>
                        </a:solidFill>
                      </a:endParaRPr>
                    </a:p>
                  </a:txBody>
                  <a:tcPr/>
                </a:tc>
                <a:extLst>
                  <a:ext uri="{0D108BD9-81ED-4DB2-BD59-A6C34878D82A}">
                    <a16:rowId xmlns:a16="http://schemas.microsoft.com/office/drawing/2014/main" val="10001"/>
                  </a:ext>
                </a:extLst>
              </a:tr>
              <a:tr h="370840">
                <a:tc>
                  <a:txBody>
                    <a:bodyPr/>
                    <a:lstStyle/>
                    <a:p>
                      <a:r>
                        <a:rPr lang="en-US" dirty="0" smtClean="0">
                          <a:solidFill>
                            <a:schemeClr val="bg2"/>
                          </a:solidFill>
                        </a:rPr>
                        <a:t>PDF copy of signed certification from General Information and Certification schedule</a:t>
                      </a:r>
                      <a:endParaRPr lang="en-US" dirty="0">
                        <a:solidFill>
                          <a:schemeClr val="bg2"/>
                        </a:solidFill>
                      </a:endParaRPr>
                    </a:p>
                  </a:txBody>
                  <a:tcPr/>
                </a:tc>
                <a:tc>
                  <a:txBody>
                    <a:bodyPr/>
                    <a:lstStyle/>
                    <a:p>
                      <a:pPr algn="ctr"/>
                      <a:r>
                        <a:rPr lang="en-US" dirty="0" smtClean="0">
                          <a:solidFill>
                            <a:schemeClr val="bg2"/>
                          </a:solidFill>
                        </a:rPr>
                        <a:t>Signed General Information and Certification Sch.</a:t>
                      </a:r>
                      <a:endParaRPr lang="en-US" dirty="0">
                        <a:solidFill>
                          <a:schemeClr val="bg2"/>
                        </a:solidFill>
                      </a:endParaRPr>
                    </a:p>
                  </a:txBody>
                  <a:tcPr/>
                </a:tc>
                <a:extLst>
                  <a:ext uri="{0D108BD9-81ED-4DB2-BD59-A6C34878D82A}">
                    <a16:rowId xmlns:a16="http://schemas.microsoft.com/office/drawing/2014/main" val="10002"/>
                  </a:ext>
                </a:extLst>
              </a:tr>
              <a:tr h="370840">
                <a:tc>
                  <a:txBody>
                    <a:bodyPr/>
                    <a:lstStyle/>
                    <a:p>
                      <a:r>
                        <a:rPr lang="en-US" dirty="0" smtClean="0">
                          <a:solidFill>
                            <a:schemeClr val="bg2"/>
                          </a:solidFill>
                        </a:rPr>
                        <a:t>Copy of the Intergovernmental Transfer of Public Funds Agreement </a:t>
                      </a:r>
                    </a:p>
                    <a:p>
                      <a:r>
                        <a:rPr lang="en-US" dirty="0" smtClean="0">
                          <a:solidFill>
                            <a:schemeClr val="bg2"/>
                          </a:solidFill>
                        </a:rPr>
                        <a:t>(if not provided in prior years)</a:t>
                      </a:r>
                      <a:endParaRPr lang="en-US" dirty="0">
                        <a:solidFill>
                          <a:schemeClr val="bg2"/>
                        </a:solidFill>
                      </a:endParaRPr>
                    </a:p>
                  </a:txBody>
                  <a:tcPr/>
                </a:tc>
                <a:tc>
                  <a:txBody>
                    <a:bodyPr/>
                    <a:lstStyle/>
                    <a:p>
                      <a:pPr algn="ctr"/>
                      <a:r>
                        <a:rPr lang="en-US" dirty="0" smtClean="0">
                          <a:solidFill>
                            <a:schemeClr val="bg2"/>
                          </a:solidFill>
                        </a:rPr>
                        <a:t>Intergov'l Transfer of Public Funds Agreement </a:t>
                      </a:r>
                    </a:p>
                    <a:p>
                      <a:pPr algn="ctr"/>
                      <a:r>
                        <a:rPr lang="en-US" dirty="0" smtClean="0">
                          <a:solidFill>
                            <a:schemeClr val="bg2"/>
                          </a:solidFill>
                        </a:rPr>
                        <a:t>(if submitted in prior years, mark "N/A")</a:t>
                      </a:r>
                      <a:endParaRPr lang="en-US" dirty="0">
                        <a:solidFill>
                          <a:schemeClr val="bg2"/>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bg2"/>
                          </a:solidFill>
                        </a:rPr>
                        <a:t>Copy of the Administration Fee Agreement</a:t>
                      </a:r>
                    </a:p>
                    <a:p>
                      <a:r>
                        <a:rPr lang="en-US" dirty="0" smtClean="0">
                          <a:solidFill>
                            <a:schemeClr val="bg2"/>
                          </a:solidFill>
                        </a:rPr>
                        <a:t>(copy applicable to cost report period needed every year)</a:t>
                      </a:r>
                      <a:endParaRPr lang="en-US" dirty="0">
                        <a:solidFill>
                          <a:schemeClr val="bg2"/>
                        </a:solidFill>
                      </a:endParaRPr>
                    </a:p>
                  </a:txBody>
                  <a:tcPr/>
                </a:tc>
                <a:tc>
                  <a:txBody>
                    <a:bodyPr/>
                    <a:lstStyle/>
                    <a:p>
                      <a:pPr algn="ctr"/>
                      <a:r>
                        <a:rPr lang="en-US" dirty="0" smtClean="0">
                          <a:solidFill>
                            <a:schemeClr val="bg2"/>
                          </a:solidFill>
                        </a:rPr>
                        <a:t>Administration Fee Agreement</a:t>
                      </a:r>
                    </a:p>
                    <a:p>
                      <a:pPr algn="ctr"/>
                      <a:r>
                        <a:rPr lang="en-US" dirty="0" smtClean="0">
                          <a:solidFill>
                            <a:schemeClr val="bg2"/>
                          </a:solidFill>
                        </a:rPr>
                        <a:t>(copy applicable to cost report period needed every year)</a:t>
                      </a:r>
                      <a:endParaRPr lang="en-US" dirty="0">
                        <a:solidFill>
                          <a:schemeClr val="bg2"/>
                        </a:solidFill>
                      </a:endParaRPr>
                    </a:p>
                  </a:txBody>
                  <a:tcPr/>
                </a:tc>
                <a:extLst>
                  <a:ext uri="{0D108BD9-81ED-4DB2-BD59-A6C34878D82A}">
                    <a16:rowId xmlns:a16="http://schemas.microsoft.com/office/drawing/2014/main" val="10004"/>
                  </a:ext>
                </a:extLst>
              </a:tr>
              <a:tr h="370840">
                <a:tc>
                  <a:txBody>
                    <a:bodyPr/>
                    <a:lstStyle/>
                    <a:p>
                      <a:r>
                        <a:rPr lang="en-US" dirty="0" smtClean="0">
                          <a:solidFill>
                            <a:schemeClr val="bg2"/>
                          </a:solidFill>
                        </a:rPr>
                        <a:t>Copy of the Provider Agreement </a:t>
                      </a:r>
                    </a:p>
                    <a:p>
                      <a:r>
                        <a:rPr lang="en-US" dirty="0" smtClean="0">
                          <a:solidFill>
                            <a:schemeClr val="bg2"/>
                          </a:solidFill>
                        </a:rPr>
                        <a:t>(if not provided in prior years)</a:t>
                      </a:r>
                      <a:endParaRPr lang="en-US" dirty="0">
                        <a:solidFill>
                          <a:schemeClr val="bg2"/>
                        </a:solidFill>
                      </a:endParaRPr>
                    </a:p>
                  </a:txBody>
                  <a:tcPr/>
                </a:tc>
                <a:tc>
                  <a:txBody>
                    <a:bodyPr/>
                    <a:lstStyle/>
                    <a:p>
                      <a:pPr algn="ctr"/>
                      <a:r>
                        <a:rPr lang="en-US" dirty="0" smtClean="0">
                          <a:solidFill>
                            <a:schemeClr val="bg2"/>
                          </a:solidFill>
                        </a:rPr>
                        <a:t>Provider Agreement</a:t>
                      </a:r>
                    </a:p>
                    <a:p>
                      <a:pPr algn="ctr"/>
                      <a:r>
                        <a:rPr lang="en-US" dirty="0" smtClean="0">
                          <a:solidFill>
                            <a:schemeClr val="bg2"/>
                          </a:solidFill>
                        </a:rPr>
                        <a:t>(if submitted in prior years, mark "N/A")</a:t>
                      </a:r>
                      <a:endParaRPr lang="en-US" dirty="0">
                        <a:solidFill>
                          <a:schemeClr val="bg2"/>
                        </a:solidFill>
                      </a:endParaRPr>
                    </a:p>
                  </a:txBody>
                  <a:tcPr/>
                </a:tc>
                <a:extLst>
                  <a:ext uri="{0D108BD9-81ED-4DB2-BD59-A6C34878D82A}">
                    <a16:rowId xmlns:a16="http://schemas.microsoft.com/office/drawing/2014/main" val="10005"/>
                  </a:ext>
                </a:extLst>
              </a:tr>
              <a:tr h="370840">
                <a:tc>
                  <a:txBody>
                    <a:bodyPr/>
                    <a:lstStyle/>
                    <a:p>
                      <a:r>
                        <a:rPr lang="en-US" dirty="0" smtClean="0">
                          <a:solidFill>
                            <a:schemeClr val="bg2"/>
                          </a:solidFill>
                        </a:rPr>
                        <a:t>Copy of the Electronic Funds Transfer (EFT) Authorization Agreement </a:t>
                      </a:r>
                    </a:p>
                    <a:p>
                      <a:r>
                        <a:rPr lang="en-US" dirty="0" smtClean="0">
                          <a:solidFill>
                            <a:schemeClr val="bg2"/>
                          </a:solidFill>
                        </a:rPr>
                        <a:t>(if not provided in prior years)</a:t>
                      </a:r>
                      <a:endParaRPr lang="en-US" dirty="0">
                        <a:solidFill>
                          <a:schemeClr val="bg2"/>
                        </a:solidFill>
                      </a:endParaRPr>
                    </a:p>
                  </a:txBody>
                  <a:tcPr/>
                </a:tc>
                <a:tc>
                  <a:txBody>
                    <a:bodyPr/>
                    <a:lstStyle/>
                    <a:p>
                      <a:pPr algn="ctr"/>
                      <a:r>
                        <a:rPr lang="en-US" dirty="0" smtClean="0">
                          <a:solidFill>
                            <a:schemeClr val="bg2"/>
                          </a:solidFill>
                        </a:rPr>
                        <a:t>EFT Authorization Agreement</a:t>
                      </a:r>
                    </a:p>
                    <a:p>
                      <a:pPr algn="ctr"/>
                      <a:r>
                        <a:rPr lang="en-US" dirty="0" smtClean="0">
                          <a:solidFill>
                            <a:schemeClr val="bg2"/>
                          </a:solidFill>
                        </a:rPr>
                        <a:t>(if submitted in prior years, mark "N/A")</a:t>
                      </a:r>
                      <a:endParaRPr lang="en-US" dirty="0">
                        <a:solidFill>
                          <a:schemeClr val="bg2"/>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77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2246020" y="312290"/>
            <a:ext cx="20855746" cy="1942446"/>
          </a:xfrm>
        </p:spPr>
        <p:txBody>
          <a:bodyPr/>
          <a:lstStyle/>
          <a:p>
            <a:pPr algn="ctr"/>
            <a:r>
              <a:rPr lang="en-GB" dirty="0" smtClean="0">
                <a:solidFill>
                  <a:srgbClr val="92D050"/>
                </a:solidFill>
              </a:rPr>
              <a:t>WEB PORTAL EVENT LINE CROSSWALK FOR </a:t>
            </a:r>
            <a:br>
              <a:rPr lang="en-GB" dirty="0" smtClean="0">
                <a:solidFill>
                  <a:srgbClr val="92D050"/>
                </a:solidFill>
              </a:rPr>
            </a:br>
            <a:r>
              <a:rPr lang="en-GB" dirty="0" smtClean="0">
                <a:solidFill>
                  <a:srgbClr val="92D050"/>
                </a:solidFill>
              </a:rPr>
              <a:t>REQUIRED DOCUMENTATION</a:t>
            </a:r>
            <a:endParaRPr lang="en-GB" dirty="0">
              <a:solidFill>
                <a:srgbClr val="92D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74982843"/>
              </p:ext>
            </p:extLst>
          </p:nvPr>
        </p:nvGraphicFramePr>
        <p:xfrm>
          <a:off x="2246020" y="2416628"/>
          <a:ext cx="20855746" cy="9982200"/>
        </p:xfrm>
        <a:graphic>
          <a:graphicData uri="http://schemas.openxmlformats.org/drawingml/2006/table">
            <a:tbl>
              <a:tblPr firstRow="1" bandRow="1">
                <a:tableStyleId>{5C22544A-7EE6-4342-B048-85BDC9FD1C3A}</a:tableStyleId>
              </a:tblPr>
              <a:tblGrid>
                <a:gridCol w="10427873">
                  <a:extLst>
                    <a:ext uri="{9D8B030D-6E8A-4147-A177-3AD203B41FA5}">
                      <a16:colId xmlns:a16="http://schemas.microsoft.com/office/drawing/2014/main" val="20000"/>
                    </a:ext>
                  </a:extLst>
                </a:gridCol>
                <a:gridCol w="10427873">
                  <a:extLst>
                    <a:ext uri="{9D8B030D-6E8A-4147-A177-3AD203B41FA5}">
                      <a16:colId xmlns:a16="http://schemas.microsoft.com/office/drawing/2014/main" val="20001"/>
                    </a:ext>
                  </a:extLst>
                </a:gridCol>
              </a:tblGrid>
              <a:tr h="478187">
                <a:tc>
                  <a:txBody>
                    <a:bodyPr/>
                    <a:lstStyle/>
                    <a:p>
                      <a:pPr algn="ctr"/>
                      <a:r>
                        <a:rPr lang="en-US" dirty="0" smtClean="0">
                          <a:solidFill>
                            <a:schemeClr val="bg2"/>
                          </a:solidFill>
                        </a:rPr>
                        <a:t>Supporting</a:t>
                      </a:r>
                      <a:r>
                        <a:rPr lang="en-US" baseline="0" dirty="0" smtClean="0">
                          <a:solidFill>
                            <a:schemeClr val="bg2"/>
                          </a:solidFill>
                        </a:rPr>
                        <a:t> Documentation Needed</a:t>
                      </a:r>
                      <a:endParaRPr lang="en-US" dirty="0">
                        <a:solidFill>
                          <a:schemeClr val="bg2"/>
                        </a:solidFill>
                      </a:endParaRPr>
                    </a:p>
                  </a:txBody>
                  <a:tcPr/>
                </a:tc>
                <a:tc>
                  <a:txBody>
                    <a:bodyPr/>
                    <a:lstStyle/>
                    <a:p>
                      <a:pPr algn="ctr"/>
                      <a:r>
                        <a:rPr lang="en-US" dirty="0" smtClean="0">
                          <a:solidFill>
                            <a:schemeClr val="bg2"/>
                          </a:solidFill>
                        </a:rPr>
                        <a:t>Web Portal Upload Line</a:t>
                      </a:r>
                      <a:endParaRPr lang="en-US" dirty="0">
                        <a:solidFill>
                          <a:schemeClr val="bg2"/>
                        </a:solidFill>
                      </a:endParaRPr>
                    </a:p>
                  </a:txBody>
                  <a:tcPr/>
                </a:tc>
                <a:extLst>
                  <a:ext uri="{0D108BD9-81ED-4DB2-BD59-A6C34878D82A}">
                    <a16:rowId xmlns:a16="http://schemas.microsoft.com/office/drawing/2014/main" val="10000"/>
                  </a:ext>
                </a:extLst>
              </a:tr>
              <a:tr h="370840">
                <a:tc>
                  <a:txBody>
                    <a:bodyPr/>
                    <a:lstStyle/>
                    <a:p>
                      <a:r>
                        <a:rPr lang="en-US" sz="3500" dirty="0" smtClean="0">
                          <a:solidFill>
                            <a:schemeClr val="bg2"/>
                          </a:solidFill>
                        </a:rPr>
                        <a:t>Working Trial Balance (WTB) used to complete cost report</a:t>
                      </a:r>
                    </a:p>
                    <a:p>
                      <a:endParaRPr lang="en-US" sz="3500" dirty="0" smtClean="0">
                        <a:solidFill>
                          <a:schemeClr val="bg2"/>
                        </a:solidFill>
                      </a:endParaRPr>
                    </a:p>
                    <a:p>
                      <a:r>
                        <a:rPr lang="en-US" sz="3500" dirty="0" smtClean="0">
                          <a:solidFill>
                            <a:schemeClr val="bg2"/>
                          </a:solidFill>
                        </a:rPr>
                        <a:t>If no WTB, submit fund accounting report, and any other schedules used to support expenses reported on the cost report.</a:t>
                      </a:r>
                      <a:endParaRPr lang="en-US" sz="3500" dirty="0">
                        <a:solidFill>
                          <a:schemeClr val="bg2"/>
                        </a:solidFill>
                      </a:endParaRPr>
                    </a:p>
                  </a:txBody>
                  <a:tcPr/>
                </a:tc>
                <a:tc>
                  <a:txBody>
                    <a:bodyPr/>
                    <a:lstStyle/>
                    <a:p>
                      <a:pPr algn="ctr"/>
                      <a:endParaRPr lang="en-US" sz="3500" dirty="0" smtClean="0">
                        <a:solidFill>
                          <a:schemeClr val="bg2"/>
                        </a:solidFill>
                      </a:endParaRPr>
                    </a:p>
                    <a:p>
                      <a:pPr algn="ctr"/>
                      <a:endParaRPr lang="en-US" sz="3500" dirty="0" smtClean="0">
                        <a:solidFill>
                          <a:schemeClr val="bg2"/>
                        </a:solidFill>
                      </a:endParaRPr>
                    </a:p>
                    <a:p>
                      <a:pPr algn="ctr"/>
                      <a:r>
                        <a:rPr lang="en-US" sz="3500" dirty="0" smtClean="0">
                          <a:solidFill>
                            <a:schemeClr val="bg2"/>
                          </a:solidFill>
                        </a:rPr>
                        <a:t>WTB</a:t>
                      </a:r>
                      <a:endParaRPr lang="en-US" sz="3500" dirty="0">
                        <a:solidFill>
                          <a:schemeClr val="bg2"/>
                        </a:solidFill>
                      </a:endParaRPr>
                    </a:p>
                  </a:txBody>
                  <a:tcPr/>
                </a:tc>
                <a:extLst>
                  <a:ext uri="{0D108BD9-81ED-4DB2-BD59-A6C34878D82A}">
                    <a16:rowId xmlns:a16="http://schemas.microsoft.com/office/drawing/2014/main" val="10001"/>
                  </a:ext>
                </a:extLst>
              </a:tr>
              <a:tr h="370840">
                <a:tc>
                  <a:txBody>
                    <a:bodyPr/>
                    <a:lstStyle/>
                    <a:p>
                      <a:r>
                        <a:rPr lang="en-US" sz="3500" dirty="0" smtClean="0">
                          <a:solidFill>
                            <a:schemeClr val="bg2"/>
                          </a:solidFill>
                        </a:rPr>
                        <a:t>Grouping Schedules</a:t>
                      </a:r>
                    </a:p>
                    <a:p>
                      <a:endParaRPr lang="en-US" sz="3500" dirty="0" smtClean="0">
                        <a:solidFill>
                          <a:schemeClr val="bg2"/>
                        </a:solidFill>
                      </a:endParaRPr>
                    </a:p>
                    <a:p>
                      <a:r>
                        <a:rPr lang="en-US" sz="3500" dirty="0" smtClean="0">
                          <a:solidFill>
                            <a:schemeClr val="bg2"/>
                          </a:solidFill>
                        </a:rPr>
                        <a:t>These are files that identify the cost report line/schedule that include each expense from the WTB or fund accounting report.</a:t>
                      </a:r>
                      <a:endParaRPr lang="en-US" sz="3500" dirty="0">
                        <a:solidFill>
                          <a:schemeClr val="bg2"/>
                        </a:solidFill>
                      </a:endParaRPr>
                    </a:p>
                  </a:txBody>
                  <a:tcPr/>
                </a:tc>
                <a:tc>
                  <a:txBody>
                    <a:bodyPr/>
                    <a:lstStyle/>
                    <a:p>
                      <a:pPr algn="ctr"/>
                      <a:endParaRPr lang="en-US" sz="3500" dirty="0" smtClean="0">
                        <a:solidFill>
                          <a:schemeClr val="bg2"/>
                        </a:solidFill>
                      </a:endParaRPr>
                    </a:p>
                    <a:p>
                      <a:pPr algn="ctr"/>
                      <a:endParaRPr lang="en-US" sz="3500" dirty="0" smtClean="0">
                        <a:solidFill>
                          <a:schemeClr val="bg2"/>
                        </a:solidFill>
                      </a:endParaRPr>
                    </a:p>
                    <a:p>
                      <a:pPr algn="ctr"/>
                      <a:r>
                        <a:rPr lang="en-US" sz="3500" dirty="0" smtClean="0">
                          <a:solidFill>
                            <a:schemeClr val="bg2"/>
                          </a:solidFill>
                        </a:rPr>
                        <a:t>Grouping Schedule</a:t>
                      </a:r>
                      <a:endParaRPr lang="en-US" sz="3500" dirty="0">
                        <a:solidFill>
                          <a:schemeClr val="bg2"/>
                        </a:solidFill>
                      </a:endParaRPr>
                    </a:p>
                  </a:txBody>
                  <a:tcPr/>
                </a:tc>
                <a:extLst>
                  <a:ext uri="{0D108BD9-81ED-4DB2-BD59-A6C34878D82A}">
                    <a16:rowId xmlns:a16="http://schemas.microsoft.com/office/drawing/2014/main" val="10002"/>
                  </a:ext>
                </a:extLst>
              </a:tr>
              <a:tr h="370840">
                <a:tc>
                  <a:txBody>
                    <a:bodyPr/>
                    <a:lstStyle/>
                    <a:p>
                      <a:r>
                        <a:rPr lang="en-US" sz="3500" dirty="0" smtClean="0">
                          <a:solidFill>
                            <a:schemeClr val="bg2"/>
                          </a:solidFill>
                        </a:rPr>
                        <a:t>Audited Financial Statements (AFS)</a:t>
                      </a:r>
                    </a:p>
                    <a:p>
                      <a:endParaRPr lang="en-US" sz="3500" dirty="0" smtClean="0">
                        <a:solidFill>
                          <a:schemeClr val="bg2"/>
                        </a:solidFill>
                      </a:endParaRPr>
                    </a:p>
                    <a:p>
                      <a:r>
                        <a:rPr lang="en-US" sz="3500" dirty="0" smtClean="0">
                          <a:solidFill>
                            <a:schemeClr val="bg2"/>
                          </a:solidFill>
                        </a:rPr>
                        <a:t>If audited is not available, provide copies</a:t>
                      </a:r>
                      <a:r>
                        <a:rPr lang="en-US" sz="3500" baseline="0" dirty="0" smtClean="0">
                          <a:solidFill>
                            <a:schemeClr val="bg2"/>
                          </a:solidFill>
                        </a:rPr>
                        <a:t> </a:t>
                      </a:r>
                      <a:r>
                        <a:rPr lang="en-US" sz="3500" dirty="0" smtClean="0">
                          <a:solidFill>
                            <a:schemeClr val="bg2"/>
                          </a:solidFill>
                        </a:rPr>
                        <a:t>of reviewed or compiled financial statements. AFS is needed for all overlapping periods not submitted in previous years.</a:t>
                      </a:r>
                      <a:endParaRPr lang="en-US" sz="3500" dirty="0">
                        <a:solidFill>
                          <a:schemeClr val="bg2"/>
                        </a:solidFill>
                      </a:endParaRPr>
                    </a:p>
                  </a:txBody>
                  <a:tcPr/>
                </a:tc>
                <a:tc>
                  <a:txBody>
                    <a:bodyPr/>
                    <a:lstStyle/>
                    <a:p>
                      <a:pPr algn="ctr"/>
                      <a:endParaRPr lang="en-US" sz="3500" dirty="0" smtClean="0">
                        <a:solidFill>
                          <a:schemeClr val="bg2"/>
                        </a:solidFill>
                      </a:endParaRPr>
                    </a:p>
                    <a:p>
                      <a:pPr algn="ctr"/>
                      <a:endParaRPr lang="en-US" sz="3500" dirty="0" smtClean="0">
                        <a:solidFill>
                          <a:schemeClr val="bg2"/>
                        </a:solidFill>
                      </a:endParaRPr>
                    </a:p>
                    <a:p>
                      <a:pPr algn="ctr"/>
                      <a:r>
                        <a:rPr lang="en-US" sz="3500" dirty="0" smtClean="0">
                          <a:solidFill>
                            <a:schemeClr val="bg2"/>
                          </a:solidFill>
                        </a:rPr>
                        <a:t>AFS</a:t>
                      </a:r>
                      <a:endParaRPr lang="en-US" sz="3500" dirty="0">
                        <a:solidFill>
                          <a:schemeClr val="bg2"/>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8486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2246020" y="312290"/>
            <a:ext cx="20855746" cy="1942446"/>
          </a:xfrm>
        </p:spPr>
        <p:txBody>
          <a:bodyPr/>
          <a:lstStyle/>
          <a:p>
            <a:pPr algn="ctr"/>
            <a:r>
              <a:rPr lang="en-GB" dirty="0" smtClean="0">
                <a:solidFill>
                  <a:srgbClr val="92D050"/>
                </a:solidFill>
              </a:rPr>
              <a:t>WEB PORTAL EVENT LINE CROSSWALK FOR </a:t>
            </a:r>
            <a:br>
              <a:rPr lang="en-GB" dirty="0" smtClean="0">
                <a:solidFill>
                  <a:srgbClr val="92D050"/>
                </a:solidFill>
              </a:rPr>
            </a:br>
            <a:r>
              <a:rPr lang="en-GB" dirty="0" smtClean="0">
                <a:solidFill>
                  <a:srgbClr val="92D050"/>
                </a:solidFill>
              </a:rPr>
              <a:t>REQUIRED DOCUMENTATION</a:t>
            </a:r>
            <a:endParaRPr lang="en-GB" dirty="0">
              <a:solidFill>
                <a:srgbClr val="92D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55399113"/>
              </p:ext>
            </p:extLst>
          </p:nvPr>
        </p:nvGraphicFramePr>
        <p:xfrm>
          <a:off x="2246020" y="3038507"/>
          <a:ext cx="20855746" cy="7589520"/>
        </p:xfrm>
        <a:graphic>
          <a:graphicData uri="http://schemas.openxmlformats.org/drawingml/2006/table">
            <a:tbl>
              <a:tblPr firstRow="1" bandRow="1">
                <a:tableStyleId>{5C22544A-7EE6-4342-B048-85BDC9FD1C3A}</a:tableStyleId>
              </a:tblPr>
              <a:tblGrid>
                <a:gridCol w="10427873">
                  <a:extLst>
                    <a:ext uri="{9D8B030D-6E8A-4147-A177-3AD203B41FA5}">
                      <a16:colId xmlns:a16="http://schemas.microsoft.com/office/drawing/2014/main" val="20000"/>
                    </a:ext>
                  </a:extLst>
                </a:gridCol>
                <a:gridCol w="10427873">
                  <a:extLst>
                    <a:ext uri="{9D8B030D-6E8A-4147-A177-3AD203B41FA5}">
                      <a16:colId xmlns:a16="http://schemas.microsoft.com/office/drawing/2014/main" val="20001"/>
                    </a:ext>
                  </a:extLst>
                </a:gridCol>
              </a:tblGrid>
              <a:tr h="370840">
                <a:tc>
                  <a:txBody>
                    <a:bodyPr/>
                    <a:lstStyle/>
                    <a:p>
                      <a:pPr algn="ctr"/>
                      <a:r>
                        <a:rPr lang="en-US" dirty="0" smtClean="0">
                          <a:solidFill>
                            <a:schemeClr val="bg2"/>
                          </a:solidFill>
                        </a:rPr>
                        <a:t>Supporting</a:t>
                      </a:r>
                      <a:r>
                        <a:rPr lang="en-US" baseline="0" dirty="0" smtClean="0">
                          <a:solidFill>
                            <a:schemeClr val="bg2"/>
                          </a:solidFill>
                        </a:rPr>
                        <a:t> Documentation Needed</a:t>
                      </a:r>
                      <a:endParaRPr lang="en-US" dirty="0">
                        <a:solidFill>
                          <a:schemeClr val="bg2"/>
                        </a:solidFill>
                      </a:endParaRPr>
                    </a:p>
                  </a:txBody>
                  <a:tcPr/>
                </a:tc>
                <a:tc>
                  <a:txBody>
                    <a:bodyPr/>
                    <a:lstStyle/>
                    <a:p>
                      <a:pPr algn="ctr"/>
                      <a:r>
                        <a:rPr lang="en-US" dirty="0" smtClean="0">
                          <a:solidFill>
                            <a:schemeClr val="bg2"/>
                          </a:solidFill>
                        </a:rPr>
                        <a:t>Web Portal Upload Line</a:t>
                      </a:r>
                      <a:endParaRPr lang="en-US" dirty="0">
                        <a:solidFill>
                          <a:schemeClr val="bg2"/>
                        </a:solidFill>
                      </a:endParaRPr>
                    </a:p>
                  </a:txBody>
                  <a:tcPr/>
                </a:tc>
                <a:extLst>
                  <a:ext uri="{0D108BD9-81ED-4DB2-BD59-A6C34878D82A}">
                    <a16:rowId xmlns:a16="http://schemas.microsoft.com/office/drawing/2014/main" val="10000"/>
                  </a:ext>
                </a:extLst>
              </a:tr>
              <a:tr h="370840">
                <a:tc>
                  <a:txBody>
                    <a:bodyPr/>
                    <a:lstStyle/>
                    <a:p>
                      <a:r>
                        <a:rPr lang="en-US" dirty="0" smtClean="0">
                          <a:solidFill>
                            <a:schemeClr val="bg2"/>
                          </a:solidFill>
                        </a:rPr>
                        <a:t>Location (account number) of MoEMSAC tax in WTB</a:t>
                      </a:r>
                      <a:endParaRPr lang="en-US" dirty="0">
                        <a:solidFill>
                          <a:schemeClr val="bg2"/>
                        </a:solidFill>
                      </a:endParaRPr>
                    </a:p>
                  </a:txBody>
                  <a:tcPr/>
                </a:tc>
                <a:tc>
                  <a:txBody>
                    <a:bodyPr/>
                    <a:lstStyle/>
                    <a:p>
                      <a:pPr algn="ctr"/>
                      <a:r>
                        <a:rPr lang="en-US" dirty="0" smtClean="0">
                          <a:solidFill>
                            <a:schemeClr val="bg2"/>
                          </a:solidFill>
                        </a:rPr>
                        <a:t>MoEMSAC Tax Support</a:t>
                      </a:r>
                      <a:endParaRPr lang="en-US" dirty="0">
                        <a:solidFill>
                          <a:schemeClr val="bg2"/>
                        </a:solidFill>
                      </a:endParaRPr>
                    </a:p>
                  </a:txBody>
                  <a:tcPr/>
                </a:tc>
                <a:extLst>
                  <a:ext uri="{0D108BD9-81ED-4DB2-BD59-A6C34878D82A}">
                    <a16:rowId xmlns:a16="http://schemas.microsoft.com/office/drawing/2014/main" val="10001"/>
                  </a:ext>
                </a:extLst>
              </a:tr>
              <a:tr h="370840">
                <a:tc>
                  <a:txBody>
                    <a:bodyPr/>
                    <a:lstStyle/>
                    <a:p>
                      <a:r>
                        <a:rPr lang="en-US" dirty="0" smtClean="0">
                          <a:solidFill>
                            <a:schemeClr val="bg2"/>
                          </a:solidFill>
                        </a:rPr>
                        <a:t>Support for breakdown of MoEMSAC amounts in WTB (administration fee, gross tax expense, etc.). Support can include statement from MoEMSAC.</a:t>
                      </a:r>
                      <a:endParaRPr lang="en-US" dirty="0">
                        <a:solidFill>
                          <a:schemeClr val="bg2"/>
                        </a:solidFill>
                      </a:endParaRPr>
                    </a:p>
                  </a:txBody>
                  <a:tcPr/>
                </a:tc>
                <a:tc>
                  <a:txBody>
                    <a:bodyPr/>
                    <a:lstStyle/>
                    <a:p>
                      <a:pPr algn="ctr"/>
                      <a:endParaRPr lang="en-US" dirty="0" smtClean="0">
                        <a:solidFill>
                          <a:schemeClr val="bg2"/>
                        </a:solidFill>
                      </a:endParaRPr>
                    </a:p>
                    <a:p>
                      <a:pPr algn="ctr"/>
                      <a:r>
                        <a:rPr lang="en-US" dirty="0" smtClean="0">
                          <a:solidFill>
                            <a:schemeClr val="bg2"/>
                          </a:solidFill>
                        </a:rPr>
                        <a:t>MoEMSAC Tax Support</a:t>
                      </a:r>
                      <a:endParaRPr lang="en-US" dirty="0">
                        <a:solidFill>
                          <a:schemeClr val="bg2"/>
                        </a:solidFill>
                      </a:endParaRPr>
                    </a:p>
                  </a:txBody>
                  <a:tcPr/>
                </a:tc>
                <a:extLst>
                  <a:ext uri="{0D108BD9-81ED-4DB2-BD59-A6C34878D82A}">
                    <a16:rowId xmlns:a16="http://schemas.microsoft.com/office/drawing/2014/main" val="10002"/>
                  </a:ext>
                </a:extLst>
              </a:tr>
              <a:tr h="370840">
                <a:tc>
                  <a:txBody>
                    <a:bodyPr/>
                    <a:lstStyle/>
                    <a:p>
                      <a:pPr marL="0" marR="0" lvl="0" indent="0" algn="l" defTabSz="182834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Location (account number) of the IGT transfer amount in WTB</a:t>
                      </a:r>
                    </a:p>
                  </a:txBody>
                  <a:tcPr/>
                </a:tc>
                <a:tc>
                  <a:txBody>
                    <a:bodyPr/>
                    <a:lstStyle/>
                    <a:p>
                      <a:pPr marL="0" marR="0" lvl="0" indent="0" algn="ctr" defTabSz="182834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IGT Transfer Location</a:t>
                      </a:r>
                    </a:p>
                  </a:txBody>
                  <a:tcPr/>
                </a:tc>
                <a:extLst>
                  <a:ext uri="{0D108BD9-81ED-4DB2-BD59-A6C34878D82A}">
                    <a16:rowId xmlns:a16="http://schemas.microsoft.com/office/drawing/2014/main" val="10003"/>
                  </a:ext>
                </a:extLst>
              </a:tr>
              <a:tr h="370840">
                <a:tc>
                  <a:txBody>
                    <a:bodyPr/>
                    <a:lstStyle/>
                    <a:p>
                      <a:r>
                        <a:rPr lang="en-US" dirty="0" smtClean="0">
                          <a:solidFill>
                            <a:schemeClr val="bg2"/>
                          </a:solidFill>
                        </a:rPr>
                        <a:t>Detailed support for Schedule 4 square footage allocation statistics</a:t>
                      </a:r>
                    </a:p>
                    <a:p>
                      <a:endParaRPr lang="en-US" dirty="0" smtClean="0">
                        <a:solidFill>
                          <a:schemeClr val="bg2"/>
                        </a:solidFill>
                      </a:endParaRPr>
                    </a:p>
                    <a:p>
                      <a:r>
                        <a:rPr lang="en-US" dirty="0" smtClean="0">
                          <a:solidFill>
                            <a:schemeClr val="bg2"/>
                          </a:solidFill>
                        </a:rPr>
                        <a:t>Detailed support includes the source data used to calculate the percentages</a:t>
                      </a:r>
                      <a:endParaRPr lang="en-US" dirty="0">
                        <a:solidFill>
                          <a:schemeClr val="bg2"/>
                        </a:solidFill>
                      </a:endParaRPr>
                    </a:p>
                  </a:txBody>
                  <a:tcPr/>
                </a:tc>
                <a:tc>
                  <a:txBody>
                    <a:bodyPr/>
                    <a:lstStyle/>
                    <a:p>
                      <a:pPr algn="ctr"/>
                      <a:endParaRPr lang="en-US" dirty="0" smtClean="0">
                        <a:solidFill>
                          <a:schemeClr val="bg2"/>
                        </a:solidFill>
                      </a:endParaRPr>
                    </a:p>
                    <a:p>
                      <a:pPr algn="ctr"/>
                      <a:endParaRPr lang="en-US" dirty="0" smtClean="0">
                        <a:solidFill>
                          <a:schemeClr val="bg2"/>
                        </a:solidFill>
                      </a:endParaRPr>
                    </a:p>
                    <a:p>
                      <a:pPr algn="ctr"/>
                      <a:r>
                        <a:rPr lang="en-US" dirty="0" smtClean="0">
                          <a:solidFill>
                            <a:schemeClr val="bg2"/>
                          </a:solidFill>
                        </a:rPr>
                        <a:t>Schedule 4 Square Footage Support</a:t>
                      </a:r>
                      <a:endParaRPr lang="en-US" dirty="0">
                        <a:solidFill>
                          <a:schemeClr val="bg2"/>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27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2246020" y="312290"/>
            <a:ext cx="20855746" cy="1942446"/>
          </a:xfrm>
        </p:spPr>
        <p:txBody>
          <a:bodyPr/>
          <a:lstStyle/>
          <a:p>
            <a:pPr algn="ctr"/>
            <a:r>
              <a:rPr lang="en-GB" dirty="0" smtClean="0">
                <a:solidFill>
                  <a:srgbClr val="92D050"/>
                </a:solidFill>
              </a:rPr>
              <a:t>WEB PORTAL EVENT LINE CROSSWALK FOR </a:t>
            </a:r>
            <a:br>
              <a:rPr lang="en-GB" dirty="0" smtClean="0">
                <a:solidFill>
                  <a:srgbClr val="92D050"/>
                </a:solidFill>
              </a:rPr>
            </a:br>
            <a:r>
              <a:rPr lang="en-GB" dirty="0" smtClean="0">
                <a:solidFill>
                  <a:srgbClr val="92D050"/>
                </a:solidFill>
              </a:rPr>
              <a:t>REQUIRED DOCUMENTATION</a:t>
            </a:r>
            <a:endParaRPr lang="en-GB" dirty="0">
              <a:solidFill>
                <a:srgbClr val="92D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53151752"/>
              </p:ext>
            </p:extLst>
          </p:nvPr>
        </p:nvGraphicFramePr>
        <p:xfrm>
          <a:off x="2246020" y="2744593"/>
          <a:ext cx="20855746" cy="8046720"/>
        </p:xfrm>
        <a:graphic>
          <a:graphicData uri="http://schemas.openxmlformats.org/drawingml/2006/table">
            <a:tbl>
              <a:tblPr firstRow="1" bandRow="1">
                <a:tableStyleId>{5C22544A-7EE6-4342-B048-85BDC9FD1C3A}</a:tableStyleId>
              </a:tblPr>
              <a:tblGrid>
                <a:gridCol w="10427873">
                  <a:extLst>
                    <a:ext uri="{9D8B030D-6E8A-4147-A177-3AD203B41FA5}">
                      <a16:colId xmlns:a16="http://schemas.microsoft.com/office/drawing/2014/main" val="20000"/>
                    </a:ext>
                  </a:extLst>
                </a:gridCol>
                <a:gridCol w="10427873">
                  <a:extLst>
                    <a:ext uri="{9D8B030D-6E8A-4147-A177-3AD203B41FA5}">
                      <a16:colId xmlns:a16="http://schemas.microsoft.com/office/drawing/2014/main" val="20001"/>
                    </a:ext>
                  </a:extLst>
                </a:gridCol>
              </a:tblGrid>
              <a:tr h="370840">
                <a:tc>
                  <a:txBody>
                    <a:bodyPr/>
                    <a:lstStyle/>
                    <a:p>
                      <a:pPr algn="ctr"/>
                      <a:r>
                        <a:rPr lang="en-US" dirty="0" smtClean="0">
                          <a:solidFill>
                            <a:schemeClr val="bg2"/>
                          </a:solidFill>
                        </a:rPr>
                        <a:t>Supporting</a:t>
                      </a:r>
                      <a:r>
                        <a:rPr lang="en-US" baseline="0" dirty="0" smtClean="0">
                          <a:solidFill>
                            <a:schemeClr val="bg2"/>
                          </a:solidFill>
                        </a:rPr>
                        <a:t> Documentation Needed</a:t>
                      </a:r>
                      <a:endParaRPr lang="en-US" dirty="0">
                        <a:solidFill>
                          <a:schemeClr val="bg2"/>
                        </a:solidFill>
                      </a:endParaRPr>
                    </a:p>
                  </a:txBody>
                  <a:tcPr/>
                </a:tc>
                <a:tc>
                  <a:txBody>
                    <a:bodyPr/>
                    <a:lstStyle/>
                    <a:p>
                      <a:pPr algn="ctr"/>
                      <a:r>
                        <a:rPr lang="en-US" dirty="0" smtClean="0">
                          <a:solidFill>
                            <a:schemeClr val="bg2"/>
                          </a:solidFill>
                        </a:rPr>
                        <a:t>Web Portal Upload Line</a:t>
                      </a:r>
                      <a:endParaRPr lang="en-US" dirty="0">
                        <a:solidFill>
                          <a:schemeClr val="bg2"/>
                        </a:solidFill>
                      </a:endParaRPr>
                    </a:p>
                  </a:txBody>
                  <a:tcPr/>
                </a:tc>
                <a:extLst>
                  <a:ext uri="{0D108BD9-81ED-4DB2-BD59-A6C34878D82A}">
                    <a16:rowId xmlns:a16="http://schemas.microsoft.com/office/drawing/2014/main" val="10000"/>
                  </a:ext>
                </a:extLst>
              </a:tr>
              <a:tr h="370840">
                <a:tc>
                  <a:txBody>
                    <a:bodyPr/>
                    <a:lstStyle/>
                    <a:p>
                      <a:r>
                        <a:rPr lang="en-US" dirty="0" smtClean="0">
                          <a:solidFill>
                            <a:schemeClr val="bg2"/>
                          </a:solidFill>
                        </a:rPr>
                        <a:t>Detailed support for Schedule 4 hours logged allocation statistics</a:t>
                      </a:r>
                    </a:p>
                    <a:p>
                      <a:endParaRPr lang="en-US" dirty="0" smtClean="0">
                        <a:solidFill>
                          <a:schemeClr val="bg2"/>
                        </a:solidFill>
                      </a:endParaRPr>
                    </a:p>
                    <a:p>
                      <a:r>
                        <a:rPr lang="en-US" dirty="0" smtClean="0">
                          <a:solidFill>
                            <a:schemeClr val="bg2"/>
                          </a:solidFill>
                        </a:rPr>
                        <a:t>Detailed support includes the source data used to calculate the percentages.</a:t>
                      </a:r>
                      <a:endParaRPr lang="en-US" dirty="0">
                        <a:solidFill>
                          <a:schemeClr val="bg2"/>
                        </a:solidFill>
                      </a:endParaRPr>
                    </a:p>
                  </a:txBody>
                  <a:tcPr/>
                </a:tc>
                <a:tc>
                  <a:txBody>
                    <a:bodyPr/>
                    <a:lstStyle/>
                    <a:p>
                      <a:pPr algn="ctr"/>
                      <a:endParaRPr lang="en-US" dirty="0" smtClean="0">
                        <a:solidFill>
                          <a:schemeClr val="bg2"/>
                        </a:solidFill>
                      </a:endParaRPr>
                    </a:p>
                    <a:p>
                      <a:pPr algn="ctr"/>
                      <a:r>
                        <a:rPr lang="en-US" dirty="0" smtClean="0">
                          <a:solidFill>
                            <a:schemeClr val="bg2"/>
                          </a:solidFill>
                        </a:rPr>
                        <a:t>Schedule 4 Hours Logged Support</a:t>
                      </a:r>
                      <a:endParaRPr lang="en-US" dirty="0">
                        <a:solidFill>
                          <a:schemeClr val="bg2"/>
                        </a:solidFill>
                      </a:endParaRPr>
                    </a:p>
                  </a:txBody>
                  <a:tcPr/>
                </a:tc>
                <a:extLst>
                  <a:ext uri="{0D108BD9-81ED-4DB2-BD59-A6C34878D82A}">
                    <a16:rowId xmlns:a16="http://schemas.microsoft.com/office/drawing/2014/main" val="10001"/>
                  </a:ext>
                </a:extLst>
              </a:tr>
              <a:tr h="370840">
                <a:tc>
                  <a:txBody>
                    <a:bodyPr/>
                    <a:lstStyle/>
                    <a:p>
                      <a:r>
                        <a:rPr lang="en-US" dirty="0" smtClean="0">
                          <a:solidFill>
                            <a:schemeClr val="bg2"/>
                          </a:solidFill>
                        </a:rPr>
                        <a:t>Support for Schedule 6 reclassifications</a:t>
                      </a:r>
                    </a:p>
                    <a:p>
                      <a:endParaRPr lang="en-US" dirty="0" smtClean="0">
                        <a:solidFill>
                          <a:schemeClr val="bg2"/>
                        </a:solidFill>
                      </a:endParaRPr>
                    </a:p>
                    <a:p>
                      <a:r>
                        <a:rPr lang="en-US" dirty="0" smtClean="0">
                          <a:solidFill>
                            <a:schemeClr val="bg2"/>
                          </a:solidFill>
                        </a:rPr>
                        <a:t>Support includes source data such as WTB account numbers, and calculations.</a:t>
                      </a:r>
                      <a:endParaRPr lang="en-US" dirty="0">
                        <a:solidFill>
                          <a:schemeClr val="bg2"/>
                        </a:solidFill>
                      </a:endParaRPr>
                    </a:p>
                  </a:txBody>
                  <a:tcPr/>
                </a:tc>
                <a:tc>
                  <a:txBody>
                    <a:bodyPr/>
                    <a:lstStyle/>
                    <a:p>
                      <a:pPr algn="ctr"/>
                      <a:endParaRPr lang="en-US" dirty="0" smtClean="0">
                        <a:solidFill>
                          <a:schemeClr val="bg2"/>
                        </a:solidFill>
                      </a:endParaRPr>
                    </a:p>
                    <a:p>
                      <a:pPr algn="ctr"/>
                      <a:r>
                        <a:rPr lang="en-US" dirty="0" smtClean="0">
                          <a:solidFill>
                            <a:schemeClr val="bg2"/>
                          </a:solidFill>
                        </a:rPr>
                        <a:t>Schedule 6 Reclassification Support</a:t>
                      </a:r>
                      <a:endParaRPr lang="en-US" dirty="0">
                        <a:solidFill>
                          <a:schemeClr val="bg2"/>
                        </a:solidFill>
                      </a:endParaRPr>
                    </a:p>
                  </a:txBody>
                  <a:tcPr/>
                </a:tc>
                <a:extLst>
                  <a:ext uri="{0D108BD9-81ED-4DB2-BD59-A6C34878D82A}">
                    <a16:rowId xmlns:a16="http://schemas.microsoft.com/office/drawing/2014/main" val="10002"/>
                  </a:ext>
                </a:extLst>
              </a:tr>
              <a:tr h="370840">
                <a:tc>
                  <a:txBody>
                    <a:bodyPr/>
                    <a:lstStyle/>
                    <a:p>
                      <a:r>
                        <a:rPr lang="en-US" dirty="0" smtClean="0">
                          <a:solidFill>
                            <a:schemeClr val="bg2"/>
                          </a:solidFill>
                        </a:rPr>
                        <a:t>Support for Schedule 7 adjustments</a:t>
                      </a:r>
                    </a:p>
                    <a:p>
                      <a:endParaRPr lang="en-US" dirty="0" smtClean="0">
                        <a:solidFill>
                          <a:schemeClr val="bg2"/>
                        </a:solidFill>
                      </a:endParaRPr>
                    </a:p>
                    <a:p>
                      <a:r>
                        <a:rPr lang="en-US" dirty="0" smtClean="0">
                          <a:solidFill>
                            <a:schemeClr val="bg2"/>
                          </a:solidFill>
                        </a:rPr>
                        <a:t>Support includes source data such as WTB account numbers, and calculations.</a:t>
                      </a:r>
                      <a:endParaRPr lang="en-US" dirty="0">
                        <a:solidFill>
                          <a:schemeClr val="bg2"/>
                        </a:solidFill>
                      </a:endParaRPr>
                    </a:p>
                  </a:txBody>
                  <a:tcPr/>
                </a:tc>
                <a:tc>
                  <a:txBody>
                    <a:bodyPr/>
                    <a:lstStyle/>
                    <a:p>
                      <a:pPr algn="ctr"/>
                      <a:endParaRPr lang="en-US" dirty="0" smtClean="0">
                        <a:solidFill>
                          <a:schemeClr val="bg2"/>
                        </a:solidFill>
                      </a:endParaRPr>
                    </a:p>
                    <a:p>
                      <a:pPr algn="ctr"/>
                      <a:r>
                        <a:rPr lang="en-US" dirty="0" smtClean="0">
                          <a:solidFill>
                            <a:schemeClr val="bg2"/>
                          </a:solidFill>
                        </a:rPr>
                        <a:t>Schedule 7 Adjustment Support</a:t>
                      </a:r>
                      <a:endParaRPr lang="en-US" dirty="0">
                        <a:solidFill>
                          <a:schemeClr val="bg2"/>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705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28F4F0-2F81-4C83-9B9D-ECA55592C5C4}"/>
              </a:ext>
            </a:extLst>
          </p:cNvPr>
          <p:cNvSpPr>
            <a:spLocks noGrp="1"/>
          </p:cNvSpPr>
          <p:nvPr>
            <p:ph type="title"/>
          </p:nvPr>
        </p:nvSpPr>
        <p:spPr>
          <a:xfrm>
            <a:off x="2246020" y="867461"/>
            <a:ext cx="20855746" cy="1942446"/>
          </a:xfrm>
        </p:spPr>
        <p:txBody>
          <a:bodyPr/>
          <a:lstStyle/>
          <a:p>
            <a:pPr algn="ctr"/>
            <a:r>
              <a:rPr lang="en-GB" dirty="0" smtClean="0">
                <a:solidFill>
                  <a:srgbClr val="92D050"/>
                </a:solidFill>
              </a:rPr>
              <a:t>WEB PORTAL EVENT LINE CROSSWALK FOR </a:t>
            </a:r>
            <a:br>
              <a:rPr lang="en-GB" dirty="0" smtClean="0">
                <a:solidFill>
                  <a:srgbClr val="92D050"/>
                </a:solidFill>
              </a:rPr>
            </a:br>
            <a:r>
              <a:rPr lang="en-GB" dirty="0" smtClean="0">
                <a:solidFill>
                  <a:srgbClr val="92D050"/>
                </a:solidFill>
              </a:rPr>
              <a:t>REQUIRED DOCUMENTATION</a:t>
            </a:r>
            <a:endParaRPr lang="en-GB" dirty="0">
              <a:solidFill>
                <a:srgbClr val="92D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35186558"/>
              </p:ext>
            </p:extLst>
          </p:nvPr>
        </p:nvGraphicFramePr>
        <p:xfrm>
          <a:off x="2246020" y="3887593"/>
          <a:ext cx="20855746" cy="6675120"/>
        </p:xfrm>
        <a:graphic>
          <a:graphicData uri="http://schemas.openxmlformats.org/drawingml/2006/table">
            <a:tbl>
              <a:tblPr firstRow="1" bandRow="1">
                <a:tableStyleId>{5C22544A-7EE6-4342-B048-85BDC9FD1C3A}</a:tableStyleId>
              </a:tblPr>
              <a:tblGrid>
                <a:gridCol w="11339351">
                  <a:extLst>
                    <a:ext uri="{9D8B030D-6E8A-4147-A177-3AD203B41FA5}">
                      <a16:colId xmlns:a16="http://schemas.microsoft.com/office/drawing/2014/main" val="20000"/>
                    </a:ext>
                  </a:extLst>
                </a:gridCol>
                <a:gridCol w="9516395">
                  <a:extLst>
                    <a:ext uri="{9D8B030D-6E8A-4147-A177-3AD203B41FA5}">
                      <a16:colId xmlns:a16="http://schemas.microsoft.com/office/drawing/2014/main" val="20001"/>
                    </a:ext>
                  </a:extLst>
                </a:gridCol>
              </a:tblGrid>
              <a:tr h="370840">
                <a:tc>
                  <a:txBody>
                    <a:bodyPr/>
                    <a:lstStyle/>
                    <a:p>
                      <a:pPr algn="ctr"/>
                      <a:r>
                        <a:rPr lang="en-US" dirty="0" smtClean="0">
                          <a:solidFill>
                            <a:schemeClr val="bg2"/>
                          </a:solidFill>
                        </a:rPr>
                        <a:t>Supporting</a:t>
                      </a:r>
                      <a:r>
                        <a:rPr lang="en-US" baseline="0" dirty="0" smtClean="0">
                          <a:solidFill>
                            <a:schemeClr val="bg2"/>
                          </a:solidFill>
                        </a:rPr>
                        <a:t> Documentation Needed</a:t>
                      </a:r>
                      <a:endParaRPr lang="en-US" dirty="0">
                        <a:solidFill>
                          <a:schemeClr val="bg2"/>
                        </a:solidFill>
                      </a:endParaRPr>
                    </a:p>
                  </a:txBody>
                  <a:tcPr/>
                </a:tc>
                <a:tc>
                  <a:txBody>
                    <a:bodyPr/>
                    <a:lstStyle/>
                    <a:p>
                      <a:pPr algn="ctr"/>
                      <a:r>
                        <a:rPr lang="en-US" dirty="0" smtClean="0">
                          <a:solidFill>
                            <a:schemeClr val="bg2"/>
                          </a:solidFill>
                        </a:rPr>
                        <a:t>Web Portal Upload Line</a:t>
                      </a:r>
                      <a:endParaRPr lang="en-US" dirty="0">
                        <a:solidFill>
                          <a:schemeClr val="bg2"/>
                        </a:solidFill>
                      </a:endParaRPr>
                    </a:p>
                  </a:txBody>
                  <a:tcPr/>
                </a:tc>
                <a:extLst>
                  <a:ext uri="{0D108BD9-81ED-4DB2-BD59-A6C34878D82A}">
                    <a16:rowId xmlns:a16="http://schemas.microsoft.com/office/drawing/2014/main" val="10000"/>
                  </a:ext>
                </a:extLst>
              </a:tr>
              <a:tr h="370840">
                <a:tc>
                  <a:txBody>
                    <a:bodyPr/>
                    <a:lstStyle/>
                    <a:p>
                      <a:r>
                        <a:rPr lang="en-US" dirty="0" smtClean="0">
                          <a:solidFill>
                            <a:schemeClr val="bg2"/>
                          </a:solidFill>
                        </a:rPr>
                        <a:t>Support for indirect costs reported on Schedule 9.</a:t>
                      </a:r>
                    </a:p>
                    <a:p>
                      <a:r>
                        <a:rPr lang="en-US" dirty="0" smtClean="0">
                          <a:solidFill>
                            <a:schemeClr val="bg2"/>
                          </a:solidFill>
                        </a:rPr>
                        <a:t> </a:t>
                      </a:r>
                    </a:p>
                    <a:p>
                      <a:r>
                        <a:rPr lang="en-US" dirty="0" smtClean="0">
                          <a:solidFill>
                            <a:schemeClr val="bg2"/>
                          </a:solidFill>
                        </a:rPr>
                        <a:t>This should include the calculations and financial records utilized to determine indirect cost amounts.</a:t>
                      </a:r>
                      <a:endParaRPr lang="en-US" dirty="0">
                        <a:solidFill>
                          <a:schemeClr val="bg2"/>
                        </a:solidFill>
                      </a:endParaRPr>
                    </a:p>
                  </a:txBody>
                  <a:tcPr/>
                </a:tc>
                <a:tc>
                  <a:txBody>
                    <a:bodyPr/>
                    <a:lstStyle/>
                    <a:p>
                      <a:pPr algn="ctr"/>
                      <a:endParaRPr lang="en-US" dirty="0" smtClean="0">
                        <a:solidFill>
                          <a:schemeClr val="bg2"/>
                        </a:solidFill>
                      </a:endParaRPr>
                    </a:p>
                    <a:p>
                      <a:pPr algn="ctr"/>
                      <a:r>
                        <a:rPr lang="en-US" dirty="0" smtClean="0">
                          <a:solidFill>
                            <a:schemeClr val="bg2"/>
                          </a:solidFill>
                        </a:rPr>
                        <a:t>Indirect Cost Support</a:t>
                      </a:r>
                      <a:endParaRPr lang="en-US" dirty="0">
                        <a:solidFill>
                          <a:schemeClr val="bg2"/>
                        </a:solidFill>
                      </a:endParaRPr>
                    </a:p>
                  </a:txBody>
                  <a:tcPr/>
                </a:tc>
                <a:extLst>
                  <a:ext uri="{0D108BD9-81ED-4DB2-BD59-A6C34878D82A}">
                    <a16:rowId xmlns:a16="http://schemas.microsoft.com/office/drawing/2014/main" val="10001"/>
                  </a:ext>
                </a:extLst>
              </a:tr>
              <a:tr h="370840">
                <a:tc>
                  <a:txBody>
                    <a:bodyPr/>
                    <a:lstStyle/>
                    <a:p>
                      <a:r>
                        <a:rPr lang="en-US" dirty="0" smtClean="0">
                          <a:solidFill>
                            <a:schemeClr val="bg2"/>
                          </a:solidFill>
                        </a:rPr>
                        <a:t>Source document and any related calculations for Schedule 9 indirect cost factor rate</a:t>
                      </a:r>
                      <a:endParaRPr lang="en-US" dirty="0">
                        <a:solidFill>
                          <a:schemeClr val="bg2"/>
                        </a:solidFill>
                      </a:endParaRPr>
                    </a:p>
                  </a:txBody>
                  <a:tcPr/>
                </a:tc>
                <a:tc>
                  <a:txBody>
                    <a:bodyPr/>
                    <a:lstStyle/>
                    <a:p>
                      <a:pPr algn="ctr"/>
                      <a:r>
                        <a:rPr lang="en-US" dirty="0" smtClean="0">
                          <a:solidFill>
                            <a:schemeClr val="bg2"/>
                          </a:solidFill>
                        </a:rPr>
                        <a:t>Indirect Cost Factor Rate</a:t>
                      </a:r>
                      <a:endParaRPr lang="en-US" dirty="0">
                        <a:solidFill>
                          <a:schemeClr val="bg2"/>
                        </a:solidFill>
                      </a:endParaRPr>
                    </a:p>
                  </a:txBody>
                  <a:tcPr/>
                </a:tc>
                <a:extLst>
                  <a:ext uri="{0D108BD9-81ED-4DB2-BD59-A6C34878D82A}">
                    <a16:rowId xmlns:a16="http://schemas.microsoft.com/office/drawing/2014/main" val="10002"/>
                  </a:ext>
                </a:extLst>
              </a:tr>
              <a:tr h="370840">
                <a:tc>
                  <a:txBody>
                    <a:bodyPr/>
                    <a:lstStyle/>
                    <a:p>
                      <a:r>
                        <a:rPr lang="en-US" dirty="0" smtClean="0">
                          <a:solidFill>
                            <a:schemeClr val="bg2"/>
                          </a:solidFill>
                        </a:rPr>
                        <a:t>Support for transports reported on Schedule 9</a:t>
                      </a:r>
                      <a:endParaRPr lang="en-US" dirty="0">
                        <a:solidFill>
                          <a:schemeClr val="bg2"/>
                        </a:solidFill>
                      </a:endParaRPr>
                    </a:p>
                  </a:txBody>
                  <a:tcPr/>
                </a:tc>
                <a:tc>
                  <a:txBody>
                    <a:bodyPr/>
                    <a:lstStyle/>
                    <a:p>
                      <a:pPr algn="ctr"/>
                      <a:r>
                        <a:rPr lang="en-US" dirty="0" smtClean="0">
                          <a:solidFill>
                            <a:schemeClr val="bg2"/>
                          </a:solidFill>
                        </a:rPr>
                        <a:t>Ambulance Transport Patient Detail </a:t>
                      </a:r>
                      <a:endParaRPr lang="en-US" dirty="0">
                        <a:solidFill>
                          <a:schemeClr val="bg2"/>
                        </a:solidFill>
                      </a:endParaRPr>
                    </a:p>
                  </a:txBody>
                  <a:tcPr/>
                </a:tc>
                <a:extLst>
                  <a:ext uri="{0D108BD9-81ED-4DB2-BD59-A6C34878D82A}">
                    <a16:rowId xmlns:a16="http://schemas.microsoft.com/office/drawing/2014/main" val="10003"/>
                  </a:ext>
                </a:extLst>
              </a:tr>
              <a:tr h="370840">
                <a:tc>
                  <a:txBody>
                    <a:bodyPr/>
                    <a:lstStyle/>
                    <a:p>
                      <a:r>
                        <a:rPr lang="en-US" dirty="0" smtClean="0">
                          <a:solidFill>
                            <a:schemeClr val="bg2"/>
                          </a:solidFill>
                        </a:rPr>
                        <a:t>Support for transports not reported on Schedule 9</a:t>
                      </a:r>
                      <a:endParaRPr lang="en-US" dirty="0">
                        <a:solidFill>
                          <a:schemeClr val="bg2"/>
                        </a:solidFill>
                      </a:endParaRPr>
                    </a:p>
                  </a:txBody>
                  <a:tcPr/>
                </a:tc>
                <a:tc>
                  <a:txBody>
                    <a:bodyPr/>
                    <a:lstStyle/>
                    <a:p>
                      <a:pPr algn="ctr"/>
                      <a:r>
                        <a:rPr lang="en-US" dirty="0" smtClean="0">
                          <a:solidFill>
                            <a:schemeClr val="bg2"/>
                          </a:solidFill>
                        </a:rPr>
                        <a:t>Ambulance Transport Patient Detail </a:t>
                      </a:r>
                      <a:endParaRPr lang="en-US" dirty="0">
                        <a:solidFill>
                          <a:schemeClr val="bg2"/>
                        </a:solidFill>
                      </a:endParaRPr>
                    </a:p>
                  </a:txBody>
                  <a:tcPr/>
                </a:tc>
                <a:extLst>
                  <a:ext uri="{0D108BD9-81ED-4DB2-BD59-A6C34878D82A}">
                    <a16:rowId xmlns:a16="http://schemas.microsoft.com/office/drawing/2014/main" val="10004"/>
                  </a:ext>
                </a:extLst>
              </a:tr>
              <a:tr h="370840">
                <a:tc>
                  <a:txBody>
                    <a:bodyPr/>
                    <a:lstStyle/>
                    <a:p>
                      <a:r>
                        <a:rPr lang="en-US" dirty="0" smtClean="0">
                          <a:solidFill>
                            <a:schemeClr val="bg2"/>
                          </a:solidFill>
                        </a:rPr>
                        <a:t>Support for dry runs</a:t>
                      </a:r>
                      <a:endParaRPr lang="en-US" dirty="0">
                        <a:solidFill>
                          <a:schemeClr val="bg2"/>
                        </a:solidFill>
                      </a:endParaRPr>
                    </a:p>
                  </a:txBody>
                  <a:tcPr/>
                </a:tc>
                <a:tc>
                  <a:txBody>
                    <a:bodyPr/>
                    <a:lstStyle/>
                    <a:p>
                      <a:pPr algn="ctr"/>
                      <a:r>
                        <a:rPr lang="en-US" dirty="0" smtClean="0">
                          <a:solidFill>
                            <a:schemeClr val="bg2"/>
                          </a:solidFill>
                        </a:rPr>
                        <a:t>Ambulance Transport Patient Detail </a:t>
                      </a:r>
                      <a:endParaRPr lang="en-US" dirty="0">
                        <a:solidFill>
                          <a:schemeClr val="bg2"/>
                        </a:solidFill>
                      </a:endParaRPr>
                    </a:p>
                  </a:txBody>
                  <a:tcPr/>
                </a:tc>
                <a:extLst>
                  <a:ext uri="{0D108BD9-81ED-4DB2-BD59-A6C34878D82A}">
                    <a16:rowId xmlns:a16="http://schemas.microsoft.com/office/drawing/2014/main" val="791681065"/>
                  </a:ext>
                </a:extLst>
              </a:tr>
              <a:tr h="370840">
                <a:tc>
                  <a:txBody>
                    <a:bodyPr/>
                    <a:lstStyle/>
                    <a:p>
                      <a:r>
                        <a:rPr lang="en-US" dirty="0" smtClean="0">
                          <a:solidFill>
                            <a:schemeClr val="bg2"/>
                          </a:solidFill>
                        </a:rPr>
                        <a:t>Dry run revenues</a:t>
                      </a:r>
                      <a:endParaRPr lang="en-US" dirty="0">
                        <a:solidFill>
                          <a:schemeClr val="bg2"/>
                        </a:solidFill>
                      </a:endParaRPr>
                    </a:p>
                  </a:txBody>
                  <a:tcPr/>
                </a:tc>
                <a:tc>
                  <a:txBody>
                    <a:bodyPr/>
                    <a:lstStyle/>
                    <a:p>
                      <a:pPr algn="ctr"/>
                      <a:r>
                        <a:rPr lang="en-US" dirty="0" smtClean="0">
                          <a:solidFill>
                            <a:schemeClr val="bg2"/>
                          </a:solidFill>
                        </a:rPr>
                        <a:t>Dry Run Revenues/Cost Support</a:t>
                      </a:r>
                      <a:endParaRPr lang="en-US" dirty="0">
                        <a:solidFill>
                          <a:schemeClr val="bg2"/>
                        </a:solidFill>
                      </a:endParaRPr>
                    </a:p>
                  </a:txBody>
                  <a:tcPr/>
                </a:tc>
                <a:extLst>
                  <a:ext uri="{0D108BD9-81ED-4DB2-BD59-A6C34878D82A}">
                    <a16:rowId xmlns:a16="http://schemas.microsoft.com/office/drawing/2014/main" val="2858561318"/>
                  </a:ext>
                </a:extLst>
              </a:tr>
            </a:tbl>
          </a:graphicData>
        </a:graphic>
      </p:graphicFrame>
    </p:spTree>
    <p:extLst>
      <p:ext uri="{BB962C8B-B14F-4D97-AF65-F5344CB8AC3E}">
        <p14:creationId xmlns:p14="http://schemas.microsoft.com/office/powerpoint/2010/main" val="31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2">
            <a:extLst>
              <a:ext uri="{FF2B5EF4-FFF2-40B4-BE49-F238E27FC236}">
                <a16:creationId xmlns:a16="http://schemas.microsoft.com/office/drawing/2014/main" id="{43E1C9DC-C962-4259-8007-28343C238592}"/>
              </a:ext>
            </a:extLst>
          </p:cNvPr>
          <p:cNvSpPr>
            <a:spLocks/>
          </p:cNvSpPr>
          <p:nvPr/>
        </p:nvSpPr>
        <p:spPr bwMode="auto">
          <a:xfrm>
            <a:off x="9139694" y="8650447"/>
            <a:ext cx="2832323" cy="5490485"/>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 name="Freeform 73">
            <a:extLst>
              <a:ext uri="{FF2B5EF4-FFF2-40B4-BE49-F238E27FC236}">
                <a16:creationId xmlns:a16="http://schemas.microsoft.com/office/drawing/2014/main" id="{3DB3BDA0-8C51-4BA6-8E4A-8E4152337175}"/>
              </a:ext>
            </a:extLst>
          </p:cNvPr>
          <p:cNvSpPr>
            <a:spLocks/>
          </p:cNvSpPr>
          <p:nvPr/>
        </p:nvSpPr>
        <p:spPr bwMode="auto">
          <a:xfrm>
            <a:off x="16775039" y="7660510"/>
            <a:ext cx="1741556" cy="3290626"/>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 name="Freeform 74">
            <a:extLst>
              <a:ext uri="{FF2B5EF4-FFF2-40B4-BE49-F238E27FC236}">
                <a16:creationId xmlns:a16="http://schemas.microsoft.com/office/drawing/2014/main" id="{BF73E9F9-4E1A-4A71-ACD5-6D7BA1D225B5}"/>
              </a:ext>
            </a:extLst>
          </p:cNvPr>
          <p:cNvSpPr>
            <a:spLocks/>
          </p:cNvSpPr>
          <p:nvPr/>
        </p:nvSpPr>
        <p:spPr bwMode="auto">
          <a:xfrm>
            <a:off x="12301990" y="8650441"/>
            <a:ext cx="2942316" cy="5490485"/>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8" name="Freeform 75">
            <a:extLst>
              <a:ext uri="{FF2B5EF4-FFF2-40B4-BE49-F238E27FC236}">
                <a16:creationId xmlns:a16="http://schemas.microsoft.com/office/drawing/2014/main" id="{4D041315-150B-4F13-B03F-9B6EF2E1B085}"/>
              </a:ext>
            </a:extLst>
          </p:cNvPr>
          <p:cNvSpPr>
            <a:spLocks/>
          </p:cNvSpPr>
          <p:nvPr/>
        </p:nvSpPr>
        <p:spPr bwMode="auto">
          <a:xfrm>
            <a:off x="12521976" y="630117"/>
            <a:ext cx="5884626" cy="3730598"/>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9" name="Freeform 76">
            <a:extLst>
              <a:ext uri="{FF2B5EF4-FFF2-40B4-BE49-F238E27FC236}">
                <a16:creationId xmlns:a16="http://schemas.microsoft.com/office/drawing/2014/main" id="{F02F1CC6-06F1-4F2C-B9D9-63EDB3F6108E}"/>
              </a:ext>
            </a:extLst>
          </p:cNvPr>
          <p:cNvSpPr>
            <a:spLocks/>
          </p:cNvSpPr>
          <p:nvPr/>
        </p:nvSpPr>
        <p:spPr bwMode="auto">
          <a:xfrm>
            <a:off x="5977392" y="630117"/>
            <a:ext cx="5884626" cy="3730598"/>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 name="Freeform 77">
            <a:extLst>
              <a:ext uri="{FF2B5EF4-FFF2-40B4-BE49-F238E27FC236}">
                <a16:creationId xmlns:a16="http://schemas.microsoft.com/office/drawing/2014/main" id="{EF935A3A-E5E6-4355-AFC6-D1FF79B21048}"/>
              </a:ext>
            </a:extLst>
          </p:cNvPr>
          <p:cNvSpPr>
            <a:spLocks/>
          </p:cNvSpPr>
          <p:nvPr/>
        </p:nvSpPr>
        <p:spPr bwMode="auto">
          <a:xfrm>
            <a:off x="5867399" y="7660504"/>
            <a:ext cx="1741556" cy="3290626"/>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8">
            <a:extLst>
              <a:ext uri="{FF2B5EF4-FFF2-40B4-BE49-F238E27FC236}">
                <a16:creationId xmlns:a16="http://schemas.microsoft.com/office/drawing/2014/main" id="{2FAD2C57-3398-481E-A9EA-10721D74E5EE}"/>
              </a:ext>
            </a:extLst>
          </p:cNvPr>
          <p:cNvSpPr>
            <a:spLocks/>
          </p:cNvSpPr>
          <p:nvPr/>
        </p:nvSpPr>
        <p:spPr bwMode="auto">
          <a:xfrm>
            <a:off x="10441272" y="-1349756"/>
            <a:ext cx="3492281" cy="2199859"/>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solidFill>
            <a:srgbClr val="A7A9AC">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9">
            <a:extLst>
              <a:ext uri="{FF2B5EF4-FFF2-40B4-BE49-F238E27FC236}">
                <a16:creationId xmlns:a16="http://schemas.microsoft.com/office/drawing/2014/main" id="{68F8BB9D-BB1A-4D5C-A5F8-EA3763E7AAF3}"/>
              </a:ext>
            </a:extLst>
          </p:cNvPr>
          <p:cNvSpPr>
            <a:spLocks/>
          </p:cNvSpPr>
          <p:nvPr/>
        </p:nvSpPr>
        <p:spPr bwMode="auto">
          <a:xfrm>
            <a:off x="5867405" y="2820814"/>
            <a:ext cx="2942316" cy="5279663"/>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0">
            <a:extLst>
              <a:ext uri="{FF2B5EF4-FFF2-40B4-BE49-F238E27FC236}">
                <a16:creationId xmlns:a16="http://schemas.microsoft.com/office/drawing/2014/main" id="{FB6553E0-EB9C-4780-8586-CBBD5C0FD8BA}"/>
              </a:ext>
            </a:extLst>
          </p:cNvPr>
          <p:cNvSpPr>
            <a:spLocks/>
          </p:cNvSpPr>
          <p:nvPr/>
        </p:nvSpPr>
        <p:spPr bwMode="auto">
          <a:xfrm>
            <a:off x="15574285" y="2820808"/>
            <a:ext cx="2942316" cy="5279663"/>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solidFill>
            <a:srgbClr val="7AC143">
              <a:alpha val="19000"/>
            </a:srgb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4" name="Oval 81">
            <a:extLst>
              <a:ext uri="{FF2B5EF4-FFF2-40B4-BE49-F238E27FC236}">
                <a16:creationId xmlns:a16="http://schemas.microsoft.com/office/drawing/2014/main" id="{8110DD14-59CB-4112-9765-1EF55D9AFC52}"/>
              </a:ext>
            </a:extLst>
          </p:cNvPr>
          <p:cNvSpPr>
            <a:spLocks noChangeArrowheads="1"/>
          </p:cNvSpPr>
          <p:nvPr/>
        </p:nvSpPr>
        <p:spPr bwMode="auto">
          <a:xfrm>
            <a:off x="9790506" y="4030736"/>
            <a:ext cx="4803028" cy="4940520"/>
          </a:xfrm>
          <a:prstGeom prst="ellipse">
            <a:avLst/>
          </a:pr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GB" sz="11500" i="1" dirty="0">
                <a:latin typeface="Cambria" panose="02040503050406030204" pitchFamily="18" charset="0"/>
              </a:rPr>
              <a:t>Q&amp;A</a:t>
            </a:r>
          </a:p>
        </p:txBody>
      </p:sp>
    </p:spTree>
    <p:extLst>
      <p:ext uri="{BB962C8B-B14F-4D97-AF65-F5344CB8AC3E}">
        <p14:creationId xmlns:p14="http://schemas.microsoft.com/office/powerpoint/2010/main" val="406962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1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350" fill="hold"/>
                                        <p:tgtEl>
                                          <p:spTgt spid="14"/>
                                        </p:tgtEl>
                                        <p:attrNameLst>
                                          <p:attrName>ppt_w</p:attrName>
                                        </p:attrNameLst>
                                      </p:cBhvr>
                                      <p:tavLst>
                                        <p:tav tm="0">
                                          <p:val>
                                            <p:fltVal val="0"/>
                                          </p:val>
                                        </p:tav>
                                        <p:tav tm="100000">
                                          <p:val>
                                            <p:strVal val="#ppt_w"/>
                                          </p:val>
                                        </p:tav>
                                      </p:tavLst>
                                    </p:anim>
                                    <p:anim calcmode="lin" valueType="num">
                                      <p:cBhvr>
                                        <p:cTn id="44" dur="350" fill="hold"/>
                                        <p:tgtEl>
                                          <p:spTgt spid="14"/>
                                        </p:tgtEl>
                                        <p:attrNameLst>
                                          <p:attrName>ppt_h</p:attrName>
                                        </p:attrNameLst>
                                      </p:cBhvr>
                                      <p:tavLst>
                                        <p:tav tm="0">
                                          <p:val>
                                            <p:fltVal val="0"/>
                                          </p:val>
                                        </p:tav>
                                        <p:tav tm="100000">
                                          <p:val>
                                            <p:strVal val="#ppt_h"/>
                                          </p:val>
                                        </p:tav>
                                      </p:tavLst>
                                    </p:anim>
                                    <p:animEffect transition="in" filter="fade">
                                      <p:cBhvr>
                                        <p:cTn id="45" dur="3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7BE4B-836D-4A68-A0F4-B8565172FAC3}"/>
              </a:ext>
            </a:extLst>
          </p:cNvPr>
          <p:cNvGrpSpPr/>
          <p:nvPr/>
        </p:nvGrpSpPr>
        <p:grpSpPr>
          <a:xfrm>
            <a:off x="12230100" y="3609102"/>
            <a:ext cx="7590093" cy="6126560"/>
            <a:chOff x="12230100" y="3609102"/>
            <a:chExt cx="7590093" cy="6126560"/>
          </a:xfrm>
        </p:grpSpPr>
        <p:sp>
          <p:nvSpPr>
            <p:cNvPr id="25" name="TextBox 24"/>
            <p:cNvSpPr txBox="1"/>
            <p:nvPr/>
          </p:nvSpPr>
          <p:spPr>
            <a:xfrm>
              <a:off x="13514043" y="8849600"/>
              <a:ext cx="5819285" cy="646331"/>
            </a:xfrm>
            <a:prstGeom prst="rect">
              <a:avLst/>
            </a:prstGeom>
            <a:noFill/>
          </p:spPr>
          <p:txBody>
            <a:bodyPr wrap="none" rtlCol="0" anchor="ctr" anchorCtr="0">
              <a:spAutoFit/>
            </a:bodyPr>
            <a:lstStyle/>
            <a:p>
              <a:r>
                <a:rPr lang="en-US" dirty="0" smtClean="0">
                  <a:solidFill>
                    <a:srgbClr val="001334"/>
                  </a:solidFill>
                  <a:latin typeface="Arial" panose="020B0604020202020204" pitchFamily="34" charset="0"/>
                  <a:ea typeface="Open Sans" charset="0"/>
                  <a:cs typeface="Arial" panose="020B0604020202020204" pitchFamily="34" charset="0"/>
                </a:rPr>
                <a:t>www.myersandstauffer.com</a:t>
              </a:r>
              <a:endParaRPr lang="en-US" dirty="0">
                <a:solidFill>
                  <a:srgbClr val="001334"/>
                </a:solidFill>
                <a:latin typeface="Arial" panose="020B0604020202020204" pitchFamily="34" charset="0"/>
                <a:ea typeface="Open Sans" charset="0"/>
                <a:cs typeface="Arial" panose="020B0604020202020204" pitchFamily="34" charset="0"/>
              </a:endParaRPr>
            </a:p>
          </p:txBody>
        </p:sp>
        <p:sp>
          <p:nvSpPr>
            <p:cNvPr id="26" name="TextBox 25"/>
            <p:cNvSpPr txBox="1"/>
            <p:nvPr/>
          </p:nvSpPr>
          <p:spPr>
            <a:xfrm>
              <a:off x="13514043" y="6841347"/>
              <a:ext cx="6306150" cy="1200329"/>
            </a:xfrm>
            <a:prstGeom prst="rect">
              <a:avLst/>
            </a:prstGeom>
            <a:noFill/>
          </p:spPr>
          <p:txBody>
            <a:bodyPr wrap="none" rtlCol="0" anchor="ctr" anchorCtr="0">
              <a:spAutoFit/>
            </a:bodyPr>
            <a:lstStyle/>
            <a:p>
              <a:r>
                <a:rPr lang="en-US" dirty="0" smtClean="0">
                  <a:solidFill>
                    <a:srgbClr val="001334"/>
                  </a:solidFill>
                  <a:latin typeface="Arial" panose="020B0604020202020204" pitchFamily="34" charset="0"/>
                  <a:ea typeface="Open Sans" charset="0"/>
                  <a:cs typeface="Arial" panose="020B0604020202020204" pitchFamily="34" charset="0"/>
                </a:rPr>
                <a:t>700 W. 47</a:t>
              </a:r>
              <a:r>
                <a:rPr lang="en-US" baseline="30000" dirty="0" smtClean="0">
                  <a:solidFill>
                    <a:srgbClr val="001334"/>
                  </a:solidFill>
                  <a:latin typeface="Arial" panose="020B0604020202020204" pitchFamily="34" charset="0"/>
                  <a:ea typeface="Open Sans" charset="0"/>
                  <a:cs typeface="Arial" panose="020B0604020202020204" pitchFamily="34" charset="0"/>
                </a:rPr>
                <a:t>th</a:t>
              </a:r>
              <a:r>
                <a:rPr lang="en-US" dirty="0">
                  <a:solidFill>
                    <a:srgbClr val="001334"/>
                  </a:solidFill>
                  <a:latin typeface="Arial" panose="020B0604020202020204" pitchFamily="34" charset="0"/>
                  <a:ea typeface="Open Sans" charset="0"/>
                  <a:cs typeface="Arial" panose="020B0604020202020204" pitchFamily="34" charset="0"/>
                </a:rPr>
                <a:t> </a:t>
              </a:r>
              <a:r>
                <a:rPr lang="en-US" dirty="0" smtClean="0">
                  <a:solidFill>
                    <a:srgbClr val="001334"/>
                  </a:solidFill>
                  <a:latin typeface="Arial" panose="020B0604020202020204" pitchFamily="34" charset="0"/>
                  <a:ea typeface="Open Sans" charset="0"/>
                  <a:cs typeface="Arial" panose="020B0604020202020204" pitchFamily="34" charset="0"/>
                </a:rPr>
                <a:t>Street, Suite 1100</a:t>
              </a:r>
            </a:p>
            <a:p>
              <a:r>
                <a:rPr lang="en-US" dirty="0" smtClean="0">
                  <a:solidFill>
                    <a:srgbClr val="001334"/>
                  </a:solidFill>
                  <a:latin typeface="Arial" panose="020B0604020202020204" pitchFamily="34" charset="0"/>
                  <a:ea typeface="Open Sans" charset="0"/>
                  <a:cs typeface="Arial" panose="020B0604020202020204" pitchFamily="34" charset="0"/>
                </a:rPr>
                <a:t>Kansas City, Missouri 64112</a:t>
              </a:r>
              <a:endParaRPr lang="en-US" dirty="0">
                <a:solidFill>
                  <a:srgbClr val="001334"/>
                </a:solidFill>
                <a:latin typeface="Arial" panose="020B0604020202020204" pitchFamily="34" charset="0"/>
                <a:ea typeface="Open Sans" charset="0"/>
                <a:cs typeface="Arial" panose="020B0604020202020204" pitchFamily="34" charset="0"/>
              </a:endParaRPr>
            </a:p>
          </p:txBody>
        </p:sp>
        <p:sp>
          <p:nvSpPr>
            <p:cNvPr id="27" name="TextBox 26"/>
            <p:cNvSpPr txBox="1"/>
            <p:nvPr/>
          </p:nvSpPr>
          <p:spPr>
            <a:xfrm>
              <a:off x="13505793" y="5515951"/>
              <a:ext cx="4679486" cy="646331"/>
            </a:xfrm>
            <a:prstGeom prst="rect">
              <a:avLst/>
            </a:prstGeom>
            <a:noFill/>
          </p:spPr>
          <p:txBody>
            <a:bodyPr wrap="none" rtlCol="0" anchor="ctr" anchorCtr="0">
              <a:spAutoFit/>
            </a:bodyPr>
            <a:lstStyle/>
            <a:p>
              <a:r>
                <a:rPr lang="en-US" dirty="0" smtClean="0">
                  <a:solidFill>
                    <a:srgbClr val="001334"/>
                  </a:solidFill>
                  <a:latin typeface="Arial" panose="020B0604020202020204" pitchFamily="34" charset="0"/>
                  <a:ea typeface="Open Sans" charset="0"/>
                  <a:cs typeface="Arial" panose="020B0604020202020204" pitchFamily="34" charset="0"/>
                </a:rPr>
                <a:t>MOGEMT@mslc.com</a:t>
              </a:r>
              <a:endParaRPr lang="en-US" dirty="0">
                <a:solidFill>
                  <a:srgbClr val="001334"/>
                </a:solidFill>
                <a:latin typeface="Arial" panose="020B0604020202020204" pitchFamily="34" charset="0"/>
                <a:ea typeface="Open Sans" charset="0"/>
                <a:cs typeface="Arial" panose="020B0604020202020204" pitchFamily="34" charset="0"/>
              </a:endParaRPr>
            </a:p>
          </p:txBody>
        </p:sp>
        <p:sp>
          <p:nvSpPr>
            <p:cNvPr id="28" name="TextBox 27"/>
            <p:cNvSpPr txBox="1"/>
            <p:nvPr/>
          </p:nvSpPr>
          <p:spPr>
            <a:xfrm>
              <a:off x="13518454" y="3769293"/>
              <a:ext cx="3005951" cy="646331"/>
            </a:xfrm>
            <a:prstGeom prst="rect">
              <a:avLst/>
            </a:prstGeom>
            <a:noFill/>
          </p:spPr>
          <p:txBody>
            <a:bodyPr wrap="none" rtlCol="0" anchor="ctr" anchorCtr="0">
              <a:spAutoFit/>
            </a:bodyPr>
            <a:lstStyle/>
            <a:p>
              <a:r>
                <a:rPr lang="en-US" dirty="0" smtClean="0">
                  <a:solidFill>
                    <a:srgbClr val="001334"/>
                  </a:solidFill>
                  <a:latin typeface="Arial" panose="020B0604020202020204" pitchFamily="34" charset="0"/>
                  <a:ea typeface="Open Sans" charset="0"/>
                  <a:cs typeface="Arial" panose="020B0604020202020204" pitchFamily="34" charset="0"/>
                </a:rPr>
                <a:t>800.374.6858</a:t>
              </a:r>
              <a:endParaRPr lang="en-US" dirty="0">
                <a:solidFill>
                  <a:srgbClr val="001334"/>
                </a:solidFill>
                <a:latin typeface="Arial" panose="020B0604020202020204" pitchFamily="34" charset="0"/>
                <a:ea typeface="Open Sans" charset="0"/>
                <a:cs typeface="Arial" panose="020B0604020202020204" pitchFamily="34" charset="0"/>
              </a:endParaRPr>
            </a:p>
          </p:txBody>
        </p:sp>
        <p:sp>
          <p:nvSpPr>
            <p:cNvPr id="30" name="Oval 29"/>
            <p:cNvSpPr/>
            <p:nvPr/>
          </p:nvSpPr>
          <p:spPr>
            <a:xfrm>
              <a:off x="12230100" y="8693332"/>
              <a:ext cx="1042330" cy="10423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1" name="Oval 30"/>
            <p:cNvSpPr/>
            <p:nvPr/>
          </p:nvSpPr>
          <p:spPr>
            <a:xfrm>
              <a:off x="12230100" y="6947626"/>
              <a:ext cx="1042330" cy="10423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2" name="Oval 31"/>
            <p:cNvSpPr/>
            <p:nvPr/>
          </p:nvSpPr>
          <p:spPr>
            <a:xfrm>
              <a:off x="12230100" y="5354808"/>
              <a:ext cx="1042330" cy="10423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3" name="Oval 32"/>
            <p:cNvSpPr/>
            <p:nvPr/>
          </p:nvSpPr>
          <p:spPr>
            <a:xfrm>
              <a:off x="12230100" y="3609102"/>
              <a:ext cx="1042330" cy="1042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334"/>
                </a:solidFill>
                <a:latin typeface="Open Sans Regular" charset="0"/>
              </a:endParaRPr>
            </a:p>
          </p:txBody>
        </p:sp>
        <p:sp>
          <p:nvSpPr>
            <p:cNvPr id="34" name="Shape 2934"/>
            <p:cNvSpPr/>
            <p:nvPr/>
          </p:nvSpPr>
          <p:spPr>
            <a:xfrm>
              <a:off x="12570419" y="7211766"/>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dirty="0">
                <a:solidFill>
                  <a:srgbClr val="001334"/>
                </a:solidFill>
                <a:latin typeface="Arial" panose="020B0604020202020204" pitchFamily="34" charset="0"/>
                <a:ea typeface="Open Sans" charset="0"/>
                <a:cs typeface="Arial" panose="020B0604020202020204" pitchFamily="34" charset="0"/>
              </a:endParaRPr>
            </a:p>
          </p:txBody>
        </p:sp>
        <p:sp>
          <p:nvSpPr>
            <p:cNvPr id="35" name="Shape 2944"/>
            <p:cNvSpPr/>
            <p:nvPr/>
          </p:nvSpPr>
          <p:spPr>
            <a:xfrm>
              <a:off x="12482685" y="8919630"/>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dirty="0">
                <a:solidFill>
                  <a:srgbClr val="001334"/>
                </a:solidFill>
                <a:latin typeface="Arial" panose="020B0604020202020204" pitchFamily="34" charset="0"/>
                <a:ea typeface="Open Sans" charset="0"/>
                <a:cs typeface="Arial" panose="020B0604020202020204" pitchFamily="34" charset="0"/>
              </a:endParaRPr>
            </a:p>
          </p:txBody>
        </p:sp>
        <p:sp>
          <p:nvSpPr>
            <p:cNvPr id="36" name="Shape 2836"/>
            <p:cNvSpPr/>
            <p:nvPr/>
          </p:nvSpPr>
          <p:spPr>
            <a:xfrm>
              <a:off x="12471938" y="5672826"/>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dirty="0">
                <a:solidFill>
                  <a:srgbClr val="001334"/>
                </a:solidFill>
                <a:latin typeface="Arial" panose="020B0604020202020204" pitchFamily="34" charset="0"/>
                <a:ea typeface="Open Sans" charset="0"/>
                <a:cs typeface="Arial" panose="020B0604020202020204" pitchFamily="34" charset="0"/>
              </a:endParaRPr>
            </a:p>
          </p:txBody>
        </p:sp>
        <p:sp>
          <p:nvSpPr>
            <p:cNvPr id="37" name="Shape 2643"/>
            <p:cNvSpPr/>
            <p:nvPr/>
          </p:nvSpPr>
          <p:spPr>
            <a:xfrm>
              <a:off x="12621206" y="3850941"/>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dirty="0">
                <a:solidFill>
                  <a:srgbClr val="001334"/>
                </a:solidFill>
                <a:latin typeface="Arial" panose="020B0604020202020204" pitchFamily="34" charset="0"/>
                <a:ea typeface="Open Sans" charset="0"/>
                <a:cs typeface="Arial" panose="020B0604020202020204" pitchFamily="34" charset="0"/>
              </a:endParaRPr>
            </a:p>
          </p:txBody>
        </p:sp>
      </p:grpSp>
      <p:grpSp>
        <p:nvGrpSpPr>
          <p:cNvPr id="2" name="Group 1">
            <a:extLst>
              <a:ext uri="{FF2B5EF4-FFF2-40B4-BE49-F238E27FC236}">
                <a16:creationId xmlns:a16="http://schemas.microsoft.com/office/drawing/2014/main" id="{CD02E4D0-50A1-40DA-BEBB-A53991C84D1F}"/>
              </a:ext>
            </a:extLst>
          </p:cNvPr>
          <p:cNvGrpSpPr/>
          <p:nvPr/>
        </p:nvGrpSpPr>
        <p:grpSpPr>
          <a:xfrm>
            <a:off x="892906" y="0"/>
            <a:ext cx="9344722" cy="13716000"/>
            <a:chOff x="3175" y="0"/>
            <a:chExt cx="9344722" cy="13716000"/>
          </a:xfrm>
        </p:grpSpPr>
        <p:sp>
          <p:nvSpPr>
            <p:cNvPr id="4" name="Parallelogram 3"/>
            <p:cNvSpPr/>
            <p:nvPr/>
          </p:nvSpPr>
          <p:spPr>
            <a:xfrm>
              <a:off x="3175" y="0"/>
              <a:ext cx="9344722" cy="13716000"/>
            </a:xfrm>
            <a:prstGeom prst="parallelogram">
              <a:avLst>
                <a:gd name="adj" fmla="val 121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 name="TextBox 4"/>
            <p:cNvSpPr txBox="1"/>
            <p:nvPr/>
          </p:nvSpPr>
          <p:spPr>
            <a:xfrm>
              <a:off x="1231663" y="6608008"/>
              <a:ext cx="6833089" cy="1287660"/>
            </a:xfrm>
            <a:prstGeom prst="rect">
              <a:avLst/>
            </a:prstGeom>
            <a:noFill/>
          </p:spPr>
          <p:txBody>
            <a:bodyPr wrap="none" rtlCol="0">
              <a:spAutoFit/>
            </a:bodyPr>
            <a:lstStyle/>
            <a:p>
              <a:pPr algn="ctr">
                <a:lnSpc>
                  <a:spcPts val="10000"/>
                </a:lnSpc>
              </a:pPr>
              <a:r>
                <a:rPr lang="en-US" sz="8000" b="1" dirty="0">
                  <a:latin typeface="Arial" panose="020B0604020202020204" pitchFamily="34" charset="0"/>
                  <a:ea typeface="League Spartan" charset="0"/>
                  <a:cs typeface="Arial" panose="020B0604020202020204" pitchFamily="34" charset="0"/>
                </a:rPr>
                <a:t>CONTACT US</a:t>
              </a:r>
            </a:p>
          </p:txBody>
        </p:sp>
        <p:grpSp>
          <p:nvGrpSpPr>
            <p:cNvPr id="22" name="Group 21">
              <a:extLst>
                <a:ext uri="{FF2B5EF4-FFF2-40B4-BE49-F238E27FC236}">
                  <a16:creationId xmlns:a16="http://schemas.microsoft.com/office/drawing/2014/main" id="{BE057221-6447-4F7E-9B3B-537B286F3B83}"/>
                </a:ext>
              </a:extLst>
            </p:cNvPr>
            <p:cNvGrpSpPr/>
            <p:nvPr/>
          </p:nvGrpSpPr>
          <p:grpSpPr>
            <a:xfrm>
              <a:off x="3447706" y="3009843"/>
              <a:ext cx="2455660" cy="3007292"/>
              <a:chOff x="25760358" y="4612685"/>
              <a:chExt cx="2190751" cy="2682877"/>
            </a:xfrm>
            <a:solidFill>
              <a:schemeClr val="tx1"/>
            </a:solidFill>
          </p:grpSpPr>
          <p:sp>
            <p:nvSpPr>
              <p:cNvPr id="23" name="Freeform 72">
                <a:extLst>
                  <a:ext uri="{FF2B5EF4-FFF2-40B4-BE49-F238E27FC236}">
                    <a16:creationId xmlns:a16="http://schemas.microsoft.com/office/drawing/2014/main" id="{5FBA6A4E-5861-4F48-A207-9A9B35F80C7A}"/>
                  </a:ext>
                </a:extLst>
              </p:cNvPr>
              <p:cNvSpPr>
                <a:spLocks/>
              </p:cNvSpPr>
              <p:nvPr/>
            </p:nvSpPr>
            <p:spPr bwMode="auto">
              <a:xfrm>
                <a:off x="26327096" y="6344649"/>
                <a:ext cx="490538" cy="950913"/>
              </a:xfrm>
              <a:custGeom>
                <a:avLst/>
                <a:gdLst>
                  <a:gd name="T0" fmla="*/ 0 w 309"/>
                  <a:gd name="T1" fmla="*/ 395 h 599"/>
                  <a:gd name="T2" fmla="*/ 309 w 309"/>
                  <a:gd name="T3" fmla="*/ 599 h 599"/>
                  <a:gd name="T4" fmla="*/ 309 w 309"/>
                  <a:gd name="T5" fmla="*/ 203 h 599"/>
                  <a:gd name="T6" fmla="*/ 0 w 309"/>
                  <a:gd name="T7" fmla="*/ 0 h 599"/>
                  <a:gd name="T8" fmla="*/ 0 w 309"/>
                  <a:gd name="T9" fmla="*/ 395 h 599"/>
                </a:gdLst>
                <a:ahLst/>
                <a:cxnLst>
                  <a:cxn ang="0">
                    <a:pos x="T0" y="T1"/>
                  </a:cxn>
                  <a:cxn ang="0">
                    <a:pos x="T2" y="T3"/>
                  </a:cxn>
                  <a:cxn ang="0">
                    <a:pos x="T4" y="T5"/>
                  </a:cxn>
                  <a:cxn ang="0">
                    <a:pos x="T6" y="T7"/>
                  </a:cxn>
                  <a:cxn ang="0">
                    <a:pos x="T8" y="T9"/>
                  </a:cxn>
                </a:cxnLst>
                <a:rect l="0" t="0" r="r" b="b"/>
                <a:pathLst>
                  <a:path w="309" h="599">
                    <a:moveTo>
                      <a:pt x="0" y="395"/>
                    </a:moveTo>
                    <a:lnTo>
                      <a:pt x="309" y="599"/>
                    </a:lnTo>
                    <a:lnTo>
                      <a:pt x="309" y="203"/>
                    </a:lnTo>
                    <a:lnTo>
                      <a:pt x="0" y="0"/>
                    </a:lnTo>
                    <a:lnTo>
                      <a:pt x="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73">
                <a:extLst>
                  <a:ext uri="{FF2B5EF4-FFF2-40B4-BE49-F238E27FC236}">
                    <a16:creationId xmlns:a16="http://schemas.microsoft.com/office/drawing/2014/main" id="{CB8978F2-5CA0-46CE-9B4D-73083E8850A3}"/>
                  </a:ext>
                </a:extLst>
              </p:cNvPr>
              <p:cNvSpPr>
                <a:spLocks/>
              </p:cNvSpPr>
              <p:nvPr/>
            </p:nvSpPr>
            <p:spPr bwMode="auto">
              <a:xfrm>
                <a:off x="27649483" y="6173199"/>
                <a:ext cx="301625" cy="569913"/>
              </a:xfrm>
              <a:custGeom>
                <a:avLst/>
                <a:gdLst>
                  <a:gd name="T0" fmla="*/ 0 w 190"/>
                  <a:gd name="T1" fmla="*/ 131 h 359"/>
                  <a:gd name="T2" fmla="*/ 0 w 190"/>
                  <a:gd name="T3" fmla="*/ 359 h 359"/>
                  <a:gd name="T4" fmla="*/ 190 w 190"/>
                  <a:gd name="T5" fmla="*/ 239 h 359"/>
                  <a:gd name="T6" fmla="*/ 190 w 190"/>
                  <a:gd name="T7" fmla="*/ 0 h 359"/>
                  <a:gd name="T8" fmla="*/ 0 w 190"/>
                  <a:gd name="T9" fmla="*/ 131 h 359"/>
                </a:gdLst>
                <a:ahLst/>
                <a:cxnLst>
                  <a:cxn ang="0">
                    <a:pos x="T0" y="T1"/>
                  </a:cxn>
                  <a:cxn ang="0">
                    <a:pos x="T2" y="T3"/>
                  </a:cxn>
                  <a:cxn ang="0">
                    <a:pos x="T4" y="T5"/>
                  </a:cxn>
                  <a:cxn ang="0">
                    <a:pos x="T6" y="T7"/>
                  </a:cxn>
                  <a:cxn ang="0">
                    <a:pos x="T8" y="T9"/>
                  </a:cxn>
                </a:cxnLst>
                <a:rect l="0" t="0" r="r" b="b"/>
                <a:pathLst>
                  <a:path w="190" h="359">
                    <a:moveTo>
                      <a:pt x="0" y="131"/>
                    </a:moveTo>
                    <a:lnTo>
                      <a:pt x="0" y="359"/>
                    </a:lnTo>
                    <a:lnTo>
                      <a:pt x="190" y="239"/>
                    </a:lnTo>
                    <a:lnTo>
                      <a:pt x="190" y="0"/>
                    </a:lnTo>
                    <a:lnTo>
                      <a:pt x="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74">
                <a:extLst>
                  <a:ext uri="{FF2B5EF4-FFF2-40B4-BE49-F238E27FC236}">
                    <a16:creationId xmlns:a16="http://schemas.microsoft.com/office/drawing/2014/main" id="{37156303-B164-4FB1-A7D3-0CDB7AB927EE}"/>
                  </a:ext>
                </a:extLst>
              </p:cNvPr>
              <p:cNvSpPr>
                <a:spLocks/>
              </p:cNvSpPr>
              <p:nvPr/>
            </p:nvSpPr>
            <p:spPr bwMode="auto">
              <a:xfrm>
                <a:off x="26874783" y="6344648"/>
                <a:ext cx="509588" cy="950913"/>
              </a:xfrm>
              <a:custGeom>
                <a:avLst/>
                <a:gdLst>
                  <a:gd name="T0" fmla="*/ 321 w 321"/>
                  <a:gd name="T1" fmla="*/ 0 h 599"/>
                  <a:gd name="T2" fmla="*/ 0 w 321"/>
                  <a:gd name="T3" fmla="*/ 203 h 599"/>
                  <a:gd name="T4" fmla="*/ 0 w 321"/>
                  <a:gd name="T5" fmla="*/ 599 h 599"/>
                  <a:gd name="T6" fmla="*/ 321 w 321"/>
                  <a:gd name="T7" fmla="*/ 395 h 599"/>
                  <a:gd name="T8" fmla="*/ 321 w 321"/>
                  <a:gd name="T9" fmla="*/ 0 h 599"/>
                </a:gdLst>
                <a:ahLst/>
                <a:cxnLst>
                  <a:cxn ang="0">
                    <a:pos x="T0" y="T1"/>
                  </a:cxn>
                  <a:cxn ang="0">
                    <a:pos x="T2" y="T3"/>
                  </a:cxn>
                  <a:cxn ang="0">
                    <a:pos x="T4" y="T5"/>
                  </a:cxn>
                  <a:cxn ang="0">
                    <a:pos x="T6" y="T7"/>
                  </a:cxn>
                  <a:cxn ang="0">
                    <a:pos x="T8" y="T9"/>
                  </a:cxn>
                </a:cxnLst>
                <a:rect l="0" t="0" r="r" b="b"/>
                <a:pathLst>
                  <a:path w="321" h="599">
                    <a:moveTo>
                      <a:pt x="321" y="0"/>
                    </a:moveTo>
                    <a:lnTo>
                      <a:pt x="0" y="203"/>
                    </a:lnTo>
                    <a:lnTo>
                      <a:pt x="0" y="599"/>
                    </a:lnTo>
                    <a:lnTo>
                      <a:pt x="321" y="395"/>
                    </a:lnTo>
                    <a:lnTo>
                      <a:pt x="3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75">
                <a:extLst>
                  <a:ext uri="{FF2B5EF4-FFF2-40B4-BE49-F238E27FC236}">
                    <a16:creationId xmlns:a16="http://schemas.microsoft.com/office/drawing/2014/main" id="{87150F76-98F5-425B-AA8C-1AA9478ECFEF}"/>
                  </a:ext>
                </a:extLst>
              </p:cNvPr>
              <p:cNvSpPr>
                <a:spLocks/>
              </p:cNvSpPr>
              <p:nvPr/>
            </p:nvSpPr>
            <p:spPr bwMode="auto">
              <a:xfrm>
                <a:off x="26912883" y="4955585"/>
                <a:ext cx="1019175" cy="646113"/>
              </a:xfrm>
              <a:custGeom>
                <a:avLst/>
                <a:gdLst>
                  <a:gd name="T0" fmla="*/ 642 w 642"/>
                  <a:gd name="T1" fmla="*/ 203 h 407"/>
                  <a:gd name="T2" fmla="*/ 321 w 642"/>
                  <a:gd name="T3" fmla="*/ 0 h 407"/>
                  <a:gd name="T4" fmla="*/ 0 w 642"/>
                  <a:gd name="T5" fmla="*/ 203 h 407"/>
                  <a:gd name="T6" fmla="*/ 321 w 642"/>
                  <a:gd name="T7" fmla="*/ 407 h 407"/>
                  <a:gd name="T8" fmla="*/ 642 w 642"/>
                  <a:gd name="T9" fmla="*/ 203 h 407"/>
                </a:gdLst>
                <a:ahLst/>
                <a:cxnLst>
                  <a:cxn ang="0">
                    <a:pos x="T0" y="T1"/>
                  </a:cxn>
                  <a:cxn ang="0">
                    <a:pos x="T2" y="T3"/>
                  </a:cxn>
                  <a:cxn ang="0">
                    <a:pos x="T4" y="T5"/>
                  </a:cxn>
                  <a:cxn ang="0">
                    <a:pos x="T6" y="T7"/>
                  </a:cxn>
                  <a:cxn ang="0">
                    <a:pos x="T8" y="T9"/>
                  </a:cxn>
                </a:cxnLst>
                <a:rect l="0" t="0" r="r" b="b"/>
                <a:pathLst>
                  <a:path w="642" h="407">
                    <a:moveTo>
                      <a:pt x="642" y="203"/>
                    </a:moveTo>
                    <a:lnTo>
                      <a:pt x="321" y="0"/>
                    </a:lnTo>
                    <a:lnTo>
                      <a:pt x="0" y="203"/>
                    </a:lnTo>
                    <a:lnTo>
                      <a:pt x="321" y="407"/>
                    </a:lnTo>
                    <a:lnTo>
                      <a:pt x="642"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76">
                <a:extLst>
                  <a:ext uri="{FF2B5EF4-FFF2-40B4-BE49-F238E27FC236}">
                    <a16:creationId xmlns:a16="http://schemas.microsoft.com/office/drawing/2014/main" id="{8CB5FD06-D954-4F1C-9F19-939394EE29FA}"/>
                  </a:ext>
                </a:extLst>
              </p:cNvPr>
              <p:cNvSpPr>
                <a:spLocks/>
              </p:cNvSpPr>
              <p:nvPr/>
            </p:nvSpPr>
            <p:spPr bwMode="auto">
              <a:xfrm>
                <a:off x="25779408" y="4955585"/>
                <a:ext cx="1019175" cy="646113"/>
              </a:xfrm>
              <a:custGeom>
                <a:avLst/>
                <a:gdLst>
                  <a:gd name="T0" fmla="*/ 0 w 642"/>
                  <a:gd name="T1" fmla="*/ 203 h 407"/>
                  <a:gd name="T2" fmla="*/ 321 w 642"/>
                  <a:gd name="T3" fmla="*/ 407 h 407"/>
                  <a:gd name="T4" fmla="*/ 642 w 642"/>
                  <a:gd name="T5" fmla="*/ 215 h 407"/>
                  <a:gd name="T6" fmla="*/ 333 w 642"/>
                  <a:gd name="T7" fmla="*/ 0 h 407"/>
                  <a:gd name="T8" fmla="*/ 0 w 642"/>
                  <a:gd name="T9" fmla="*/ 203 h 407"/>
                </a:gdLst>
                <a:ahLst/>
                <a:cxnLst>
                  <a:cxn ang="0">
                    <a:pos x="T0" y="T1"/>
                  </a:cxn>
                  <a:cxn ang="0">
                    <a:pos x="T2" y="T3"/>
                  </a:cxn>
                  <a:cxn ang="0">
                    <a:pos x="T4" y="T5"/>
                  </a:cxn>
                  <a:cxn ang="0">
                    <a:pos x="T6" y="T7"/>
                  </a:cxn>
                  <a:cxn ang="0">
                    <a:pos x="T8" y="T9"/>
                  </a:cxn>
                </a:cxnLst>
                <a:rect l="0" t="0" r="r" b="b"/>
                <a:pathLst>
                  <a:path w="642" h="407">
                    <a:moveTo>
                      <a:pt x="0" y="203"/>
                    </a:moveTo>
                    <a:lnTo>
                      <a:pt x="321" y="407"/>
                    </a:lnTo>
                    <a:lnTo>
                      <a:pt x="642" y="215"/>
                    </a:lnTo>
                    <a:lnTo>
                      <a:pt x="333" y="0"/>
                    </a:lnTo>
                    <a:lnTo>
                      <a:pt x="0"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77">
                <a:extLst>
                  <a:ext uri="{FF2B5EF4-FFF2-40B4-BE49-F238E27FC236}">
                    <a16:creationId xmlns:a16="http://schemas.microsoft.com/office/drawing/2014/main" id="{D2CC9C6F-5382-4CB2-ABBE-B7D11114E0CD}"/>
                  </a:ext>
                </a:extLst>
              </p:cNvPr>
              <p:cNvSpPr>
                <a:spLocks/>
              </p:cNvSpPr>
              <p:nvPr/>
            </p:nvSpPr>
            <p:spPr bwMode="auto">
              <a:xfrm>
                <a:off x="25760358" y="6173198"/>
                <a:ext cx="301625" cy="569913"/>
              </a:xfrm>
              <a:custGeom>
                <a:avLst/>
                <a:gdLst>
                  <a:gd name="T0" fmla="*/ 190 w 190"/>
                  <a:gd name="T1" fmla="*/ 131 h 359"/>
                  <a:gd name="T2" fmla="*/ 0 w 190"/>
                  <a:gd name="T3" fmla="*/ 0 h 359"/>
                  <a:gd name="T4" fmla="*/ 0 w 190"/>
                  <a:gd name="T5" fmla="*/ 239 h 359"/>
                  <a:gd name="T6" fmla="*/ 190 w 190"/>
                  <a:gd name="T7" fmla="*/ 359 h 359"/>
                  <a:gd name="T8" fmla="*/ 190 w 190"/>
                  <a:gd name="T9" fmla="*/ 131 h 359"/>
                </a:gdLst>
                <a:ahLst/>
                <a:cxnLst>
                  <a:cxn ang="0">
                    <a:pos x="T0" y="T1"/>
                  </a:cxn>
                  <a:cxn ang="0">
                    <a:pos x="T2" y="T3"/>
                  </a:cxn>
                  <a:cxn ang="0">
                    <a:pos x="T4" y="T5"/>
                  </a:cxn>
                  <a:cxn ang="0">
                    <a:pos x="T6" y="T7"/>
                  </a:cxn>
                  <a:cxn ang="0">
                    <a:pos x="T8" y="T9"/>
                  </a:cxn>
                </a:cxnLst>
                <a:rect l="0" t="0" r="r" b="b"/>
                <a:pathLst>
                  <a:path w="190" h="359">
                    <a:moveTo>
                      <a:pt x="190" y="131"/>
                    </a:moveTo>
                    <a:lnTo>
                      <a:pt x="0" y="0"/>
                    </a:lnTo>
                    <a:lnTo>
                      <a:pt x="0" y="239"/>
                    </a:lnTo>
                    <a:lnTo>
                      <a:pt x="190" y="359"/>
                    </a:ln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78">
                <a:extLst>
                  <a:ext uri="{FF2B5EF4-FFF2-40B4-BE49-F238E27FC236}">
                    <a16:creationId xmlns:a16="http://schemas.microsoft.com/office/drawing/2014/main" id="{B29F5254-9FA8-4E93-805B-81D72AF5B7D7}"/>
                  </a:ext>
                </a:extLst>
              </p:cNvPr>
              <p:cNvSpPr>
                <a:spLocks/>
              </p:cNvSpPr>
              <p:nvPr/>
            </p:nvSpPr>
            <p:spPr bwMode="auto">
              <a:xfrm>
                <a:off x="26552520" y="4612685"/>
                <a:ext cx="604838" cy="381000"/>
              </a:xfrm>
              <a:custGeom>
                <a:avLst/>
                <a:gdLst>
                  <a:gd name="T0" fmla="*/ 191 w 381"/>
                  <a:gd name="T1" fmla="*/ 240 h 240"/>
                  <a:gd name="T2" fmla="*/ 381 w 381"/>
                  <a:gd name="T3" fmla="*/ 120 h 240"/>
                  <a:gd name="T4" fmla="*/ 191 w 381"/>
                  <a:gd name="T5" fmla="*/ 0 h 240"/>
                  <a:gd name="T6" fmla="*/ 0 w 381"/>
                  <a:gd name="T7" fmla="*/ 120 h 240"/>
                  <a:gd name="T8" fmla="*/ 191 w 381"/>
                  <a:gd name="T9" fmla="*/ 240 h 240"/>
                </a:gdLst>
                <a:ahLst/>
                <a:cxnLst>
                  <a:cxn ang="0">
                    <a:pos x="T0" y="T1"/>
                  </a:cxn>
                  <a:cxn ang="0">
                    <a:pos x="T2" y="T3"/>
                  </a:cxn>
                  <a:cxn ang="0">
                    <a:pos x="T4" y="T5"/>
                  </a:cxn>
                  <a:cxn ang="0">
                    <a:pos x="T6" y="T7"/>
                  </a:cxn>
                  <a:cxn ang="0">
                    <a:pos x="T8" y="T9"/>
                  </a:cxn>
                </a:cxnLst>
                <a:rect l="0" t="0" r="r" b="b"/>
                <a:pathLst>
                  <a:path w="381" h="240">
                    <a:moveTo>
                      <a:pt x="191" y="240"/>
                    </a:moveTo>
                    <a:lnTo>
                      <a:pt x="381" y="120"/>
                    </a:lnTo>
                    <a:lnTo>
                      <a:pt x="191" y="0"/>
                    </a:lnTo>
                    <a:lnTo>
                      <a:pt x="0" y="120"/>
                    </a:lnTo>
                    <a:lnTo>
                      <a:pt x="19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79">
                <a:extLst>
                  <a:ext uri="{FF2B5EF4-FFF2-40B4-BE49-F238E27FC236}">
                    <a16:creationId xmlns:a16="http://schemas.microsoft.com/office/drawing/2014/main" id="{A8897EED-6B71-4E5B-BA34-58460CEEB4D3}"/>
                  </a:ext>
                </a:extLst>
              </p:cNvPr>
              <p:cNvSpPr>
                <a:spLocks/>
              </p:cNvSpPr>
              <p:nvPr/>
            </p:nvSpPr>
            <p:spPr bwMode="auto">
              <a:xfrm>
                <a:off x="25760359" y="5334998"/>
                <a:ext cx="509588" cy="914400"/>
              </a:xfrm>
              <a:custGeom>
                <a:avLst/>
                <a:gdLst>
                  <a:gd name="T0" fmla="*/ 0 w 321"/>
                  <a:gd name="T1" fmla="*/ 372 h 576"/>
                  <a:gd name="T2" fmla="*/ 321 w 321"/>
                  <a:gd name="T3" fmla="*/ 576 h 576"/>
                  <a:gd name="T4" fmla="*/ 321 w 321"/>
                  <a:gd name="T5" fmla="*/ 204 h 576"/>
                  <a:gd name="T6" fmla="*/ 0 w 321"/>
                  <a:gd name="T7" fmla="*/ 0 h 576"/>
                  <a:gd name="T8" fmla="*/ 0 w 321"/>
                  <a:gd name="T9" fmla="*/ 372 h 576"/>
                </a:gdLst>
                <a:ahLst/>
                <a:cxnLst>
                  <a:cxn ang="0">
                    <a:pos x="T0" y="T1"/>
                  </a:cxn>
                  <a:cxn ang="0">
                    <a:pos x="T2" y="T3"/>
                  </a:cxn>
                  <a:cxn ang="0">
                    <a:pos x="T4" y="T5"/>
                  </a:cxn>
                  <a:cxn ang="0">
                    <a:pos x="T6" y="T7"/>
                  </a:cxn>
                  <a:cxn ang="0">
                    <a:pos x="T8" y="T9"/>
                  </a:cxn>
                </a:cxnLst>
                <a:rect l="0" t="0" r="r" b="b"/>
                <a:pathLst>
                  <a:path w="321" h="576">
                    <a:moveTo>
                      <a:pt x="0" y="372"/>
                    </a:moveTo>
                    <a:lnTo>
                      <a:pt x="321" y="576"/>
                    </a:lnTo>
                    <a:lnTo>
                      <a:pt x="321" y="204"/>
                    </a:lnTo>
                    <a:lnTo>
                      <a:pt x="0" y="0"/>
                    </a:lnTo>
                    <a:lnTo>
                      <a:pt x="0" y="3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80">
                <a:extLst>
                  <a:ext uri="{FF2B5EF4-FFF2-40B4-BE49-F238E27FC236}">
                    <a16:creationId xmlns:a16="http://schemas.microsoft.com/office/drawing/2014/main" id="{464678EA-2FBF-40AB-B2E7-29A3C136A320}"/>
                  </a:ext>
                </a:extLst>
              </p:cNvPr>
              <p:cNvSpPr>
                <a:spLocks/>
              </p:cNvSpPr>
              <p:nvPr/>
            </p:nvSpPr>
            <p:spPr bwMode="auto">
              <a:xfrm>
                <a:off x="27441521" y="5334997"/>
                <a:ext cx="509588" cy="914400"/>
              </a:xfrm>
              <a:custGeom>
                <a:avLst/>
                <a:gdLst>
                  <a:gd name="T0" fmla="*/ 321 w 321"/>
                  <a:gd name="T1" fmla="*/ 0 h 576"/>
                  <a:gd name="T2" fmla="*/ 0 w 321"/>
                  <a:gd name="T3" fmla="*/ 204 h 576"/>
                  <a:gd name="T4" fmla="*/ 0 w 321"/>
                  <a:gd name="T5" fmla="*/ 576 h 576"/>
                  <a:gd name="T6" fmla="*/ 321 w 321"/>
                  <a:gd name="T7" fmla="*/ 372 h 576"/>
                  <a:gd name="T8" fmla="*/ 321 w 321"/>
                  <a:gd name="T9" fmla="*/ 0 h 576"/>
                </a:gdLst>
                <a:ahLst/>
                <a:cxnLst>
                  <a:cxn ang="0">
                    <a:pos x="T0" y="T1"/>
                  </a:cxn>
                  <a:cxn ang="0">
                    <a:pos x="T2" y="T3"/>
                  </a:cxn>
                  <a:cxn ang="0">
                    <a:pos x="T4" y="T5"/>
                  </a:cxn>
                  <a:cxn ang="0">
                    <a:pos x="T6" y="T7"/>
                  </a:cxn>
                  <a:cxn ang="0">
                    <a:pos x="T8" y="T9"/>
                  </a:cxn>
                </a:cxnLst>
                <a:rect l="0" t="0" r="r" b="b"/>
                <a:pathLst>
                  <a:path w="321" h="576">
                    <a:moveTo>
                      <a:pt x="321" y="0"/>
                    </a:moveTo>
                    <a:lnTo>
                      <a:pt x="0" y="204"/>
                    </a:lnTo>
                    <a:lnTo>
                      <a:pt x="0" y="576"/>
                    </a:lnTo>
                    <a:lnTo>
                      <a:pt x="321" y="372"/>
                    </a:lnTo>
                    <a:lnTo>
                      <a:pt x="3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Oval 81">
                <a:extLst>
                  <a:ext uri="{FF2B5EF4-FFF2-40B4-BE49-F238E27FC236}">
                    <a16:creationId xmlns:a16="http://schemas.microsoft.com/office/drawing/2014/main" id="{7F46AD30-41F6-4E61-86B4-D03576EF47D3}"/>
                  </a:ext>
                </a:extLst>
              </p:cNvPr>
              <p:cNvSpPr>
                <a:spLocks noChangeArrowheads="1"/>
              </p:cNvSpPr>
              <p:nvPr/>
            </p:nvSpPr>
            <p:spPr bwMode="auto">
              <a:xfrm>
                <a:off x="26439812" y="5544548"/>
                <a:ext cx="831850" cy="855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29" name="TextBox 28"/>
          <p:cNvSpPr txBox="1"/>
          <p:nvPr/>
        </p:nvSpPr>
        <p:spPr>
          <a:xfrm>
            <a:off x="13505793" y="2395835"/>
            <a:ext cx="3672800" cy="646331"/>
          </a:xfrm>
          <a:prstGeom prst="rect">
            <a:avLst/>
          </a:prstGeom>
          <a:noFill/>
        </p:spPr>
        <p:txBody>
          <a:bodyPr wrap="none" rtlCol="0" anchor="ctr" anchorCtr="0">
            <a:spAutoFit/>
          </a:bodyPr>
          <a:lstStyle/>
          <a:p>
            <a:r>
              <a:rPr lang="en-US" dirty="0" smtClean="0">
                <a:solidFill>
                  <a:srgbClr val="001334"/>
                </a:solidFill>
                <a:latin typeface="Arial" panose="020B0604020202020204" pitchFamily="34" charset="0"/>
                <a:ea typeface="Open Sans" charset="0"/>
                <a:cs typeface="Arial" panose="020B0604020202020204" pitchFamily="34" charset="0"/>
              </a:rPr>
              <a:t>Kaley Ingenthron</a:t>
            </a:r>
            <a:endParaRPr lang="en-US" dirty="0">
              <a:solidFill>
                <a:srgbClr val="001334"/>
              </a:solidFill>
              <a:latin typeface="Arial" panose="020B0604020202020204" pitchFamily="34" charset="0"/>
              <a:ea typeface="Open Sans" charset="0"/>
              <a:cs typeface="Arial" panose="020B0604020202020204" pitchFamily="34" charset="0"/>
            </a:endParaRPr>
          </a:p>
        </p:txBody>
      </p:sp>
      <p:sp>
        <p:nvSpPr>
          <p:cNvPr id="48" name="Shape 2615">
            <a:extLst>
              <a:ext uri="{FF2B5EF4-FFF2-40B4-BE49-F238E27FC236}">
                <a16:creationId xmlns:a16="http://schemas.microsoft.com/office/drawing/2014/main" id="{C1168E27-E4BB-46D9-BDAB-8A2BCAA82C06}"/>
              </a:ext>
            </a:extLst>
          </p:cNvPr>
          <p:cNvSpPr/>
          <p:nvPr/>
        </p:nvSpPr>
        <p:spPr>
          <a:xfrm>
            <a:off x="12306268" y="2275748"/>
            <a:ext cx="843873" cy="886504"/>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tx2"/>
          </a:solidFill>
          <a:ln w="12700">
            <a:solidFill>
              <a:srgbClr val="FFC00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2"/>
              </a:solidFill>
              <a:latin typeface="Open Sans Regular" charset="0"/>
              <a:ea typeface="Open Sans Regular" charset="0"/>
              <a:cs typeface="Open Sans Regular" charset="0"/>
            </a:endParaRPr>
          </a:p>
        </p:txBody>
      </p:sp>
    </p:spTree>
    <p:extLst>
      <p:ext uri="{BB962C8B-B14F-4D97-AF65-F5344CB8AC3E}">
        <p14:creationId xmlns:p14="http://schemas.microsoft.com/office/powerpoint/2010/main" val="17425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71B2E8B-E98A-4B24-8AA2-A64F2F220959}"/>
              </a:ext>
            </a:extLst>
          </p:cNvPr>
          <p:cNvGrpSpPr>
            <a:grpSpLocks noChangeAspect="1"/>
          </p:cNvGrpSpPr>
          <p:nvPr/>
        </p:nvGrpSpPr>
        <p:grpSpPr bwMode="auto">
          <a:xfrm>
            <a:off x="21624088" y="12645011"/>
            <a:ext cx="2304118" cy="671828"/>
            <a:chOff x="7446" y="2464"/>
            <a:chExt cx="6302" cy="1838"/>
          </a:xfrm>
          <a:solidFill>
            <a:schemeClr val="tx1"/>
          </a:solidFill>
        </p:grpSpPr>
        <p:sp>
          <p:nvSpPr>
            <p:cNvPr id="6" name="Freeform 5">
              <a:extLst>
                <a:ext uri="{FF2B5EF4-FFF2-40B4-BE49-F238E27FC236}">
                  <a16:creationId xmlns:a16="http://schemas.microsoft.com/office/drawing/2014/main" id="{839D3115-A8D1-4F9C-A37B-53125DEA7C99}"/>
                </a:ext>
              </a:extLst>
            </p:cNvPr>
            <p:cNvSpPr>
              <a:spLocks noEditPoints="1"/>
            </p:cNvSpPr>
            <p:nvPr/>
          </p:nvSpPr>
          <p:spPr bwMode="auto">
            <a:xfrm>
              <a:off x="12115" y="2902"/>
              <a:ext cx="275" cy="257"/>
            </a:xfrm>
            <a:custGeom>
              <a:avLst/>
              <a:gdLst>
                <a:gd name="T0" fmla="*/ 116 w 275"/>
                <a:gd name="T1" fmla="*/ 0 h 257"/>
                <a:gd name="T2" fmla="*/ 159 w 275"/>
                <a:gd name="T3" fmla="*/ 0 h 257"/>
                <a:gd name="T4" fmla="*/ 275 w 275"/>
                <a:gd name="T5" fmla="*/ 257 h 257"/>
                <a:gd name="T6" fmla="*/ 212 w 275"/>
                <a:gd name="T7" fmla="*/ 257 h 257"/>
                <a:gd name="T8" fmla="*/ 190 w 275"/>
                <a:gd name="T9" fmla="*/ 203 h 257"/>
                <a:gd name="T10" fmla="*/ 84 w 275"/>
                <a:gd name="T11" fmla="*/ 203 h 257"/>
                <a:gd name="T12" fmla="*/ 63 w 275"/>
                <a:gd name="T13" fmla="*/ 257 h 257"/>
                <a:gd name="T14" fmla="*/ 0 w 275"/>
                <a:gd name="T15" fmla="*/ 257 h 257"/>
                <a:gd name="T16" fmla="*/ 116 w 275"/>
                <a:gd name="T17" fmla="*/ 0 h 257"/>
                <a:gd name="T18" fmla="*/ 137 w 275"/>
                <a:gd name="T19" fmla="*/ 75 h 257"/>
                <a:gd name="T20" fmla="*/ 106 w 275"/>
                <a:gd name="T21" fmla="*/ 150 h 257"/>
                <a:gd name="T22" fmla="*/ 169 w 275"/>
                <a:gd name="T23" fmla="*/ 150 h 257"/>
                <a:gd name="T24" fmla="*/ 137 w 275"/>
                <a:gd name="T25" fmla="*/ 7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57">
                  <a:moveTo>
                    <a:pt x="116" y="0"/>
                  </a:moveTo>
                  <a:lnTo>
                    <a:pt x="159" y="0"/>
                  </a:lnTo>
                  <a:lnTo>
                    <a:pt x="275" y="257"/>
                  </a:lnTo>
                  <a:lnTo>
                    <a:pt x="212" y="257"/>
                  </a:lnTo>
                  <a:lnTo>
                    <a:pt x="190" y="203"/>
                  </a:lnTo>
                  <a:lnTo>
                    <a:pt x="84" y="203"/>
                  </a:lnTo>
                  <a:lnTo>
                    <a:pt x="63" y="257"/>
                  </a:lnTo>
                  <a:lnTo>
                    <a:pt x="0" y="257"/>
                  </a:lnTo>
                  <a:lnTo>
                    <a:pt x="116" y="0"/>
                  </a:lnTo>
                  <a:close/>
                  <a:moveTo>
                    <a:pt x="137" y="75"/>
                  </a:moveTo>
                  <a:lnTo>
                    <a:pt x="106" y="150"/>
                  </a:lnTo>
                  <a:lnTo>
                    <a:pt x="169" y="150"/>
                  </a:lnTo>
                  <a:lnTo>
                    <a:pt x="13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7" name="Freeform 6">
              <a:extLst>
                <a:ext uri="{FF2B5EF4-FFF2-40B4-BE49-F238E27FC236}">
                  <a16:creationId xmlns:a16="http://schemas.microsoft.com/office/drawing/2014/main" id="{8233C34C-DD30-45BB-961A-A69E774C01EA}"/>
                </a:ext>
              </a:extLst>
            </p:cNvPr>
            <p:cNvSpPr>
              <a:spLocks/>
            </p:cNvSpPr>
            <p:nvPr/>
          </p:nvSpPr>
          <p:spPr bwMode="auto">
            <a:xfrm>
              <a:off x="12422" y="2902"/>
              <a:ext cx="244" cy="257"/>
            </a:xfrm>
            <a:custGeom>
              <a:avLst/>
              <a:gdLst>
                <a:gd name="T0" fmla="*/ 0 w 244"/>
                <a:gd name="T1" fmla="*/ 0 h 257"/>
                <a:gd name="T2" fmla="*/ 74 w 244"/>
                <a:gd name="T3" fmla="*/ 0 h 257"/>
                <a:gd name="T4" fmla="*/ 181 w 244"/>
                <a:gd name="T5" fmla="*/ 182 h 257"/>
                <a:gd name="T6" fmla="*/ 191 w 244"/>
                <a:gd name="T7" fmla="*/ 182 h 257"/>
                <a:gd name="T8" fmla="*/ 191 w 244"/>
                <a:gd name="T9" fmla="*/ 0 h 257"/>
                <a:gd name="T10" fmla="*/ 244 w 244"/>
                <a:gd name="T11" fmla="*/ 0 h 257"/>
                <a:gd name="T12" fmla="*/ 244 w 244"/>
                <a:gd name="T13" fmla="*/ 257 h 257"/>
                <a:gd name="T14" fmla="*/ 170 w 244"/>
                <a:gd name="T15" fmla="*/ 257 h 257"/>
                <a:gd name="T16" fmla="*/ 53 w 244"/>
                <a:gd name="T17" fmla="*/ 75 h 257"/>
                <a:gd name="T18" fmla="*/ 53 w 244"/>
                <a:gd name="T19" fmla="*/ 75 h 257"/>
                <a:gd name="T20" fmla="*/ 53 w 244"/>
                <a:gd name="T21" fmla="*/ 257 h 257"/>
                <a:gd name="T22" fmla="*/ 0 w 244"/>
                <a:gd name="T23" fmla="*/ 257 h 257"/>
                <a:gd name="T24" fmla="*/ 0 w 244"/>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57">
                  <a:moveTo>
                    <a:pt x="0" y="0"/>
                  </a:moveTo>
                  <a:lnTo>
                    <a:pt x="74" y="0"/>
                  </a:lnTo>
                  <a:lnTo>
                    <a:pt x="181" y="182"/>
                  </a:lnTo>
                  <a:lnTo>
                    <a:pt x="191" y="182"/>
                  </a:lnTo>
                  <a:lnTo>
                    <a:pt x="191" y="0"/>
                  </a:lnTo>
                  <a:lnTo>
                    <a:pt x="244" y="0"/>
                  </a:lnTo>
                  <a:lnTo>
                    <a:pt x="244" y="257"/>
                  </a:lnTo>
                  <a:lnTo>
                    <a:pt x="170" y="257"/>
                  </a:lnTo>
                  <a:lnTo>
                    <a:pt x="53" y="75"/>
                  </a:lnTo>
                  <a:lnTo>
                    <a:pt x="53" y="75"/>
                  </a:lnTo>
                  <a:lnTo>
                    <a:pt x="53" y="257"/>
                  </a:lnTo>
                  <a:lnTo>
                    <a:pt x="0" y="25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8" name="Freeform 7">
              <a:extLst>
                <a:ext uri="{FF2B5EF4-FFF2-40B4-BE49-F238E27FC236}">
                  <a16:creationId xmlns:a16="http://schemas.microsoft.com/office/drawing/2014/main" id="{2EA47A0D-FDD7-44E0-89AB-109F93EDCC52}"/>
                </a:ext>
              </a:extLst>
            </p:cNvPr>
            <p:cNvSpPr>
              <a:spLocks noEditPoints="1"/>
            </p:cNvSpPr>
            <p:nvPr/>
          </p:nvSpPr>
          <p:spPr bwMode="auto">
            <a:xfrm>
              <a:off x="12719" y="2902"/>
              <a:ext cx="244" cy="257"/>
            </a:xfrm>
            <a:custGeom>
              <a:avLst/>
              <a:gdLst>
                <a:gd name="T0" fmla="*/ 0 w 23"/>
                <a:gd name="T1" fmla="*/ 0 h 24"/>
                <a:gd name="T2" fmla="*/ 8 w 23"/>
                <a:gd name="T3" fmla="*/ 0 h 24"/>
                <a:gd name="T4" fmla="*/ 23 w 23"/>
                <a:gd name="T5" fmla="*/ 12 h 24"/>
                <a:gd name="T6" fmla="*/ 9 w 23"/>
                <a:gd name="T7" fmla="*/ 24 h 24"/>
                <a:gd name="T8" fmla="*/ 0 w 23"/>
                <a:gd name="T9" fmla="*/ 24 h 24"/>
                <a:gd name="T10" fmla="*/ 0 w 23"/>
                <a:gd name="T11" fmla="*/ 0 h 24"/>
                <a:gd name="T12" fmla="*/ 5 w 23"/>
                <a:gd name="T13" fmla="*/ 19 h 24"/>
                <a:gd name="T14" fmla="*/ 8 w 23"/>
                <a:gd name="T15" fmla="*/ 19 h 24"/>
                <a:gd name="T16" fmla="*/ 17 w 23"/>
                <a:gd name="T17" fmla="*/ 12 h 24"/>
                <a:gd name="T18" fmla="*/ 9 w 23"/>
                <a:gd name="T19" fmla="*/ 5 h 24"/>
                <a:gd name="T20" fmla="*/ 5 w 23"/>
                <a:gd name="T21" fmla="*/ 5 h 24"/>
                <a:gd name="T22" fmla="*/ 5 w 23"/>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4">
                  <a:moveTo>
                    <a:pt x="0" y="0"/>
                  </a:moveTo>
                  <a:cubicBezTo>
                    <a:pt x="8" y="0"/>
                    <a:pt x="8" y="0"/>
                    <a:pt x="8" y="0"/>
                  </a:cubicBezTo>
                  <a:cubicBezTo>
                    <a:pt x="16" y="0"/>
                    <a:pt x="23" y="3"/>
                    <a:pt x="23" y="12"/>
                  </a:cubicBezTo>
                  <a:cubicBezTo>
                    <a:pt x="23" y="20"/>
                    <a:pt x="16" y="24"/>
                    <a:pt x="9" y="24"/>
                  </a:cubicBezTo>
                  <a:cubicBezTo>
                    <a:pt x="0" y="24"/>
                    <a:pt x="0" y="24"/>
                    <a:pt x="0" y="24"/>
                  </a:cubicBezTo>
                  <a:lnTo>
                    <a:pt x="0" y="0"/>
                  </a:lnTo>
                  <a:close/>
                  <a:moveTo>
                    <a:pt x="5" y="19"/>
                  </a:moveTo>
                  <a:cubicBezTo>
                    <a:pt x="8" y="19"/>
                    <a:pt x="8" y="19"/>
                    <a:pt x="8" y="19"/>
                  </a:cubicBezTo>
                  <a:cubicBezTo>
                    <a:pt x="13" y="19"/>
                    <a:pt x="17" y="17"/>
                    <a:pt x="17" y="12"/>
                  </a:cubicBezTo>
                  <a:cubicBezTo>
                    <a:pt x="17" y="7"/>
                    <a:pt x="13" y="5"/>
                    <a:pt x="9" y="5"/>
                  </a:cubicBezTo>
                  <a:cubicBezTo>
                    <a:pt x="5" y="5"/>
                    <a:pt x="5" y="5"/>
                    <a:pt x="5" y="5"/>
                  </a:cubicBezTo>
                  <a:lnTo>
                    <a:pt x="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9" name="Freeform 8">
              <a:extLst>
                <a:ext uri="{FF2B5EF4-FFF2-40B4-BE49-F238E27FC236}">
                  <a16:creationId xmlns:a16="http://schemas.microsoft.com/office/drawing/2014/main" id="{C4710B33-188C-4F4A-86C8-524AD3E9C9B6}"/>
                </a:ext>
              </a:extLst>
            </p:cNvPr>
            <p:cNvSpPr>
              <a:spLocks/>
            </p:cNvSpPr>
            <p:nvPr/>
          </p:nvSpPr>
          <p:spPr bwMode="auto">
            <a:xfrm>
              <a:off x="9303" y="2507"/>
              <a:ext cx="732" cy="684"/>
            </a:xfrm>
            <a:custGeom>
              <a:avLst/>
              <a:gdLst>
                <a:gd name="T0" fmla="*/ 59 w 69"/>
                <a:gd name="T1" fmla="*/ 61 h 64"/>
                <a:gd name="T2" fmla="*/ 56 w 69"/>
                <a:gd name="T3" fmla="*/ 32 h 64"/>
                <a:gd name="T4" fmla="*/ 56 w 69"/>
                <a:gd name="T5" fmla="*/ 28 h 64"/>
                <a:gd name="T6" fmla="*/ 54 w 69"/>
                <a:gd name="T7" fmla="*/ 32 h 64"/>
                <a:gd name="T8" fmla="*/ 35 w 69"/>
                <a:gd name="T9" fmla="*/ 64 h 64"/>
                <a:gd name="T10" fmla="*/ 15 w 69"/>
                <a:gd name="T11" fmla="*/ 32 h 64"/>
                <a:gd name="T12" fmla="*/ 14 w 69"/>
                <a:gd name="T13" fmla="*/ 28 h 64"/>
                <a:gd name="T14" fmla="*/ 14 w 69"/>
                <a:gd name="T15" fmla="*/ 32 h 64"/>
                <a:gd name="T16" fmla="*/ 11 w 69"/>
                <a:gd name="T17" fmla="*/ 61 h 64"/>
                <a:gd name="T18" fmla="*/ 0 w 69"/>
                <a:gd name="T19" fmla="*/ 61 h 64"/>
                <a:gd name="T20" fmla="*/ 8 w 69"/>
                <a:gd name="T21" fmla="*/ 0 h 64"/>
                <a:gd name="T22" fmla="*/ 34 w 69"/>
                <a:gd name="T23" fmla="*/ 43 h 64"/>
                <a:gd name="T24" fmla="*/ 35 w 69"/>
                <a:gd name="T25" fmla="*/ 46 h 64"/>
                <a:gd name="T26" fmla="*/ 35 w 69"/>
                <a:gd name="T27" fmla="*/ 46 h 64"/>
                <a:gd name="T28" fmla="*/ 36 w 69"/>
                <a:gd name="T29" fmla="*/ 43 h 64"/>
                <a:gd name="T30" fmla="*/ 62 w 69"/>
                <a:gd name="T31" fmla="*/ 0 h 64"/>
                <a:gd name="T32" fmla="*/ 69 w 69"/>
                <a:gd name="T33" fmla="*/ 61 h 64"/>
                <a:gd name="T34" fmla="*/ 59 w 69"/>
                <a:gd name="T35"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4">
                  <a:moveTo>
                    <a:pt x="59" y="61"/>
                  </a:moveTo>
                  <a:cubicBezTo>
                    <a:pt x="56" y="32"/>
                    <a:pt x="56" y="32"/>
                    <a:pt x="56" y="32"/>
                  </a:cubicBezTo>
                  <a:cubicBezTo>
                    <a:pt x="56" y="30"/>
                    <a:pt x="55" y="29"/>
                    <a:pt x="56" y="28"/>
                  </a:cubicBezTo>
                  <a:cubicBezTo>
                    <a:pt x="55" y="29"/>
                    <a:pt x="55" y="30"/>
                    <a:pt x="54" y="32"/>
                  </a:cubicBezTo>
                  <a:cubicBezTo>
                    <a:pt x="35" y="64"/>
                    <a:pt x="35" y="64"/>
                    <a:pt x="35" y="64"/>
                  </a:cubicBezTo>
                  <a:cubicBezTo>
                    <a:pt x="15" y="32"/>
                    <a:pt x="15" y="32"/>
                    <a:pt x="15" y="32"/>
                  </a:cubicBezTo>
                  <a:cubicBezTo>
                    <a:pt x="15" y="30"/>
                    <a:pt x="14" y="29"/>
                    <a:pt x="14" y="28"/>
                  </a:cubicBezTo>
                  <a:cubicBezTo>
                    <a:pt x="14" y="29"/>
                    <a:pt x="14" y="30"/>
                    <a:pt x="14" y="32"/>
                  </a:cubicBezTo>
                  <a:cubicBezTo>
                    <a:pt x="11" y="61"/>
                    <a:pt x="11" y="61"/>
                    <a:pt x="11" y="61"/>
                  </a:cubicBezTo>
                  <a:cubicBezTo>
                    <a:pt x="0" y="61"/>
                    <a:pt x="0" y="61"/>
                    <a:pt x="0" y="61"/>
                  </a:cubicBezTo>
                  <a:cubicBezTo>
                    <a:pt x="8" y="0"/>
                    <a:pt x="8" y="0"/>
                    <a:pt x="8" y="0"/>
                  </a:cubicBezTo>
                  <a:cubicBezTo>
                    <a:pt x="34" y="43"/>
                    <a:pt x="34" y="43"/>
                    <a:pt x="34" y="43"/>
                  </a:cubicBezTo>
                  <a:cubicBezTo>
                    <a:pt x="34" y="44"/>
                    <a:pt x="34" y="45"/>
                    <a:pt x="35" y="46"/>
                  </a:cubicBezTo>
                  <a:cubicBezTo>
                    <a:pt x="35" y="46"/>
                    <a:pt x="35" y="46"/>
                    <a:pt x="35" y="46"/>
                  </a:cubicBezTo>
                  <a:cubicBezTo>
                    <a:pt x="35" y="45"/>
                    <a:pt x="35" y="44"/>
                    <a:pt x="36" y="43"/>
                  </a:cubicBezTo>
                  <a:cubicBezTo>
                    <a:pt x="62" y="0"/>
                    <a:pt x="62" y="0"/>
                    <a:pt x="62" y="0"/>
                  </a:cubicBezTo>
                  <a:cubicBezTo>
                    <a:pt x="69" y="61"/>
                    <a:pt x="69" y="61"/>
                    <a:pt x="69" y="61"/>
                  </a:cubicBezTo>
                  <a:lnTo>
                    <a:pt x="5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0" name="Freeform 9">
              <a:extLst>
                <a:ext uri="{FF2B5EF4-FFF2-40B4-BE49-F238E27FC236}">
                  <a16:creationId xmlns:a16="http://schemas.microsoft.com/office/drawing/2014/main" id="{ACAD4C7A-FD09-4A33-9320-D120E445C103}"/>
                </a:ext>
              </a:extLst>
            </p:cNvPr>
            <p:cNvSpPr>
              <a:spLocks/>
            </p:cNvSpPr>
            <p:nvPr/>
          </p:nvSpPr>
          <p:spPr bwMode="auto">
            <a:xfrm>
              <a:off x="10035" y="2528"/>
              <a:ext cx="562" cy="631"/>
            </a:xfrm>
            <a:custGeom>
              <a:avLst/>
              <a:gdLst>
                <a:gd name="T0" fmla="*/ 21 w 53"/>
                <a:gd name="T1" fmla="*/ 59 h 59"/>
                <a:gd name="T2" fmla="*/ 21 w 53"/>
                <a:gd name="T3" fmla="*/ 35 h 59"/>
                <a:gd name="T4" fmla="*/ 0 w 53"/>
                <a:gd name="T5" fmla="*/ 0 h 59"/>
                <a:gd name="T6" fmla="*/ 11 w 53"/>
                <a:gd name="T7" fmla="*/ 0 h 59"/>
                <a:gd name="T8" fmla="*/ 26 w 53"/>
                <a:gd name="T9" fmla="*/ 25 h 59"/>
                <a:gd name="T10" fmla="*/ 26 w 53"/>
                <a:gd name="T11" fmla="*/ 27 h 59"/>
                <a:gd name="T12" fmla="*/ 27 w 53"/>
                <a:gd name="T13" fmla="*/ 25 h 59"/>
                <a:gd name="T14" fmla="*/ 42 w 53"/>
                <a:gd name="T15" fmla="*/ 0 h 59"/>
                <a:gd name="T16" fmla="*/ 53 w 53"/>
                <a:gd name="T17" fmla="*/ 0 h 59"/>
                <a:gd name="T18" fmla="*/ 31 w 53"/>
                <a:gd name="T19" fmla="*/ 35 h 59"/>
                <a:gd name="T20" fmla="*/ 31 w 53"/>
                <a:gd name="T21" fmla="*/ 59 h 59"/>
                <a:gd name="T22" fmla="*/ 21 w 53"/>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1" y="59"/>
                  </a:moveTo>
                  <a:cubicBezTo>
                    <a:pt x="21" y="35"/>
                    <a:pt x="21" y="35"/>
                    <a:pt x="21" y="35"/>
                  </a:cubicBezTo>
                  <a:cubicBezTo>
                    <a:pt x="0" y="0"/>
                    <a:pt x="0" y="0"/>
                    <a:pt x="0" y="0"/>
                  </a:cubicBezTo>
                  <a:cubicBezTo>
                    <a:pt x="11" y="0"/>
                    <a:pt x="11" y="0"/>
                    <a:pt x="11" y="0"/>
                  </a:cubicBezTo>
                  <a:cubicBezTo>
                    <a:pt x="26" y="25"/>
                    <a:pt x="26" y="25"/>
                    <a:pt x="26" y="25"/>
                  </a:cubicBezTo>
                  <a:cubicBezTo>
                    <a:pt x="26" y="26"/>
                    <a:pt x="26" y="26"/>
                    <a:pt x="26" y="27"/>
                  </a:cubicBezTo>
                  <a:cubicBezTo>
                    <a:pt x="26" y="26"/>
                    <a:pt x="27" y="26"/>
                    <a:pt x="27" y="25"/>
                  </a:cubicBezTo>
                  <a:cubicBezTo>
                    <a:pt x="42" y="0"/>
                    <a:pt x="42" y="0"/>
                    <a:pt x="42" y="0"/>
                  </a:cubicBezTo>
                  <a:cubicBezTo>
                    <a:pt x="53" y="0"/>
                    <a:pt x="53" y="0"/>
                    <a:pt x="53" y="0"/>
                  </a:cubicBezTo>
                  <a:cubicBezTo>
                    <a:pt x="31" y="35"/>
                    <a:pt x="31" y="35"/>
                    <a:pt x="31" y="35"/>
                  </a:cubicBezTo>
                  <a:cubicBezTo>
                    <a:pt x="31" y="59"/>
                    <a:pt x="31" y="59"/>
                    <a:pt x="31" y="59"/>
                  </a:cubicBezTo>
                  <a:lnTo>
                    <a:pt x="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1" name="Freeform 10">
              <a:extLst>
                <a:ext uri="{FF2B5EF4-FFF2-40B4-BE49-F238E27FC236}">
                  <a16:creationId xmlns:a16="http://schemas.microsoft.com/office/drawing/2014/main" id="{19E23D28-121C-426A-B2CA-F74A66A1568A}"/>
                </a:ext>
              </a:extLst>
            </p:cNvPr>
            <p:cNvSpPr>
              <a:spLocks/>
            </p:cNvSpPr>
            <p:nvPr/>
          </p:nvSpPr>
          <p:spPr bwMode="auto">
            <a:xfrm>
              <a:off x="10672" y="2528"/>
              <a:ext cx="392" cy="631"/>
            </a:xfrm>
            <a:custGeom>
              <a:avLst/>
              <a:gdLst>
                <a:gd name="T0" fmla="*/ 0 w 392"/>
                <a:gd name="T1" fmla="*/ 631 h 631"/>
                <a:gd name="T2" fmla="*/ 0 w 392"/>
                <a:gd name="T3" fmla="*/ 0 h 631"/>
                <a:gd name="T4" fmla="*/ 360 w 392"/>
                <a:gd name="T5" fmla="*/ 0 h 631"/>
                <a:gd name="T6" fmla="*/ 360 w 392"/>
                <a:gd name="T7" fmla="*/ 96 h 631"/>
                <a:gd name="T8" fmla="*/ 106 w 392"/>
                <a:gd name="T9" fmla="*/ 96 h 631"/>
                <a:gd name="T10" fmla="*/ 106 w 392"/>
                <a:gd name="T11" fmla="*/ 246 h 631"/>
                <a:gd name="T12" fmla="*/ 318 w 392"/>
                <a:gd name="T13" fmla="*/ 246 h 631"/>
                <a:gd name="T14" fmla="*/ 318 w 392"/>
                <a:gd name="T15" fmla="*/ 342 h 631"/>
                <a:gd name="T16" fmla="*/ 106 w 392"/>
                <a:gd name="T17" fmla="*/ 342 h 631"/>
                <a:gd name="T18" fmla="*/ 106 w 392"/>
                <a:gd name="T19" fmla="*/ 535 h 631"/>
                <a:gd name="T20" fmla="*/ 392 w 392"/>
                <a:gd name="T21" fmla="*/ 535 h 631"/>
                <a:gd name="T22" fmla="*/ 392 w 392"/>
                <a:gd name="T23" fmla="*/ 631 h 631"/>
                <a:gd name="T24" fmla="*/ 0 w 392"/>
                <a:gd name="T25"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631">
                  <a:moveTo>
                    <a:pt x="0" y="631"/>
                  </a:moveTo>
                  <a:lnTo>
                    <a:pt x="0" y="0"/>
                  </a:lnTo>
                  <a:lnTo>
                    <a:pt x="360" y="0"/>
                  </a:lnTo>
                  <a:lnTo>
                    <a:pt x="360" y="96"/>
                  </a:lnTo>
                  <a:lnTo>
                    <a:pt x="106" y="96"/>
                  </a:lnTo>
                  <a:lnTo>
                    <a:pt x="106" y="246"/>
                  </a:lnTo>
                  <a:lnTo>
                    <a:pt x="318" y="246"/>
                  </a:lnTo>
                  <a:lnTo>
                    <a:pt x="318" y="342"/>
                  </a:lnTo>
                  <a:lnTo>
                    <a:pt x="106" y="342"/>
                  </a:lnTo>
                  <a:lnTo>
                    <a:pt x="106" y="535"/>
                  </a:lnTo>
                  <a:lnTo>
                    <a:pt x="392" y="535"/>
                  </a:lnTo>
                  <a:lnTo>
                    <a:pt x="392"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2" name="Freeform 11">
              <a:extLst>
                <a:ext uri="{FF2B5EF4-FFF2-40B4-BE49-F238E27FC236}">
                  <a16:creationId xmlns:a16="http://schemas.microsoft.com/office/drawing/2014/main" id="{8E5CAC72-9645-4856-B856-F5A212775689}"/>
                </a:ext>
              </a:extLst>
            </p:cNvPr>
            <p:cNvSpPr>
              <a:spLocks noEditPoints="1"/>
            </p:cNvSpPr>
            <p:nvPr/>
          </p:nvSpPr>
          <p:spPr bwMode="auto">
            <a:xfrm>
              <a:off x="11128" y="2528"/>
              <a:ext cx="488" cy="631"/>
            </a:xfrm>
            <a:custGeom>
              <a:avLst/>
              <a:gdLst>
                <a:gd name="T0" fmla="*/ 32 w 46"/>
                <a:gd name="T1" fmla="*/ 59 h 59"/>
                <a:gd name="T2" fmla="*/ 12 w 46"/>
                <a:gd name="T3" fmla="*/ 37 h 59"/>
                <a:gd name="T4" fmla="*/ 10 w 46"/>
                <a:gd name="T5" fmla="*/ 37 h 59"/>
                <a:gd name="T6" fmla="*/ 10 w 46"/>
                <a:gd name="T7" fmla="*/ 59 h 59"/>
                <a:gd name="T8" fmla="*/ 0 w 46"/>
                <a:gd name="T9" fmla="*/ 59 h 59"/>
                <a:gd name="T10" fmla="*/ 0 w 46"/>
                <a:gd name="T11" fmla="*/ 0 h 59"/>
                <a:gd name="T12" fmla="*/ 13 w 46"/>
                <a:gd name="T13" fmla="*/ 0 h 59"/>
                <a:gd name="T14" fmla="*/ 38 w 46"/>
                <a:gd name="T15" fmla="*/ 18 h 59"/>
                <a:gd name="T16" fmla="*/ 23 w 46"/>
                <a:gd name="T17" fmla="*/ 36 h 59"/>
                <a:gd name="T18" fmla="*/ 46 w 46"/>
                <a:gd name="T19" fmla="*/ 59 h 59"/>
                <a:gd name="T20" fmla="*/ 32 w 46"/>
                <a:gd name="T21" fmla="*/ 59 h 59"/>
                <a:gd name="T22" fmla="*/ 14 w 46"/>
                <a:gd name="T23" fmla="*/ 29 h 59"/>
                <a:gd name="T24" fmla="*/ 28 w 46"/>
                <a:gd name="T25" fmla="*/ 19 h 59"/>
                <a:gd name="T26" fmla="*/ 15 w 46"/>
                <a:gd name="T27" fmla="*/ 9 h 59"/>
                <a:gd name="T28" fmla="*/ 10 w 46"/>
                <a:gd name="T29" fmla="*/ 9 h 59"/>
                <a:gd name="T30" fmla="*/ 10 w 46"/>
                <a:gd name="T31" fmla="*/ 29 h 59"/>
                <a:gd name="T32" fmla="*/ 14 w 46"/>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32" y="59"/>
                  </a:moveTo>
                  <a:cubicBezTo>
                    <a:pt x="12" y="37"/>
                    <a:pt x="12" y="37"/>
                    <a:pt x="12" y="37"/>
                  </a:cubicBezTo>
                  <a:cubicBezTo>
                    <a:pt x="10" y="37"/>
                    <a:pt x="10" y="37"/>
                    <a:pt x="10" y="37"/>
                  </a:cubicBezTo>
                  <a:cubicBezTo>
                    <a:pt x="10" y="59"/>
                    <a:pt x="10" y="59"/>
                    <a:pt x="10" y="59"/>
                  </a:cubicBezTo>
                  <a:cubicBezTo>
                    <a:pt x="0" y="59"/>
                    <a:pt x="0" y="59"/>
                    <a:pt x="0" y="59"/>
                  </a:cubicBezTo>
                  <a:cubicBezTo>
                    <a:pt x="0" y="0"/>
                    <a:pt x="0" y="0"/>
                    <a:pt x="0" y="0"/>
                  </a:cubicBezTo>
                  <a:cubicBezTo>
                    <a:pt x="13" y="0"/>
                    <a:pt x="13" y="0"/>
                    <a:pt x="13" y="0"/>
                  </a:cubicBezTo>
                  <a:cubicBezTo>
                    <a:pt x="24" y="0"/>
                    <a:pt x="38" y="3"/>
                    <a:pt x="38" y="18"/>
                  </a:cubicBezTo>
                  <a:cubicBezTo>
                    <a:pt x="38" y="26"/>
                    <a:pt x="32" y="34"/>
                    <a:pt x="23" y="36"/>
                  </a:cubicBezTo>
                  <a:cubicBezTo>
                    <a:pt x="46" y="59"/>
                    <a:pt x="46" y="59"/>
                    <a:pt x="46" y="59"/>
                  </a:cubicBezTo>
                  <a:lnTo>
                    <a:pt x="32" y="59"/>
                  </a:lnTo>
                  <a:close/>
                  <a:moveTo>
                    <a:pt x="14" y="29"/>
                  </a:moveTo>
                  <a:cubicBezTo>
                    <a:pt x="23" y="29"/>
                    <a:pt x="28" y="24"/>
                    <a:pt x="28" y="19"/>
                  </a:cubicBezTo>
                  <a:cubicBezTo>
                    <a:pt x="28" y="13"/>
                    <a:pt x="24" y="9"/>
                    <a:pt x="15" y="9"/>
                  </a:cubicBezTo>
                  <a:cubicBezTo>
                    <a:pt x="10" y="9"/>
                    <a:pt x="10" y="9"/>
                    <a:pt x="10" y="9"/>
                  </a:cubicBezTo>
                  <a:cubicBezTo>
                    <a:pt x="10" y="29"/>
                    <a:pt x="10" y="29"/>
                    <a:pt x="10"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3" name="Freeform 12">
              <a:extLst>
                <a:ext uri="{FF2B5EF4-FFF2-40B4-BE49-F238E27FC236}">
                  <a16:creationId xmlns:a16="http://schemas.microsoft.com/office/drawing/2014/main" id="{874D89F1-60F6-4FFE-8E90-4B112B0F3D80}"/>
                </a:ext>
              </a:extLst>
            </p:cNvPr>
            <p:cNvSpPr>
              <a:spLocks/>
            </p:cNvSpPr>
            <p:nvPr/>
          </p:nvSpPr>
          <p:spPr bwMode="auto">
            <a:xfrm>
              <a:off x="11605" y="2518"/>
              <a:ext cx="435" cy="662"/>
            </a:xfrm>
            <a:custGeom>
              <a:avLst/>
              <a:gdLst>
                <a:gd name="T0" fmla="*/ 5 w 41"/>
                <a:gd name="T1" fmla="*/ 46 h 62"/>
                <a:gd name="T2" fmla="*/ 20 w 41"/>
                <a:gd name="T3" fmla="*/ 52 h 62"/>
                <a:gd name="T4" fmla="*/ 30 w 41"/>
                <a:gd name="T5" fmla="*/ 45 h 62"/>
                <a:gd name="T6" fmla="*/ 19 w 41"/>
                <a:gd name="T7" fmla="*/ 33 h 62"/>
                <a:gd name="T8" fmla="*/ 4 w 41"/>
                <a:gd name="T9" fmla="*/ 16 h 62"/>
                <a:gd name="T10" fmla="*/ 23 w 41"/>
                <a:gd name="T11" fmla="*/ 0 h 62"/>
                <a:gd name="T12" fmla="*/ 39 w 41"/>
                <a:gd name="T13" fmla="*/ 6 h 62"/>
                <a:gd name="T14" fmla="*/ 34 w 41"/>
                <a:gd name="T15" fmla="*/ 14 h 62"/>
                <a:gd name="T16" fmla="*/ 23 w 41"/>
                <a:gd name="T17" fmla="*/ 9 h 62"/>
                <a:gd name="T18" fmla="*/ 14 w 41"/>
                <a:gd name="T19" fmla="*/ 15 h 62"/>
                <a:gd name="T20" fmla="*/ 41 w 41"/>
                <a:gd name="T21" fmla="*/ 44 h 62"/>
                <a:gd name="T22" fmla="*/ 20 w 41"/>
                <a:gd name="T23" fmla="*/ 62 h 62"/>
                <a:gd name="T24" fmla="*/ 0 w 41"/>
                <a:gd name="T25" fmla="*/ 53 h 62"/>
                <a:gd name="T26" fmla="*/ 5 w 41"/>
                <a:gd name="T2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2">
                  <a:moveTo>
                    <a:pt x="5" y="46"/>
                  </a:moveTo>
                  <a:cubicBezTo>
                    <a:pt x="8" y="49"/>
                    <a:pt x="14" y="52"/>
                    <a:pt x="20" y="52"/>
                  </a:cubicBezTo>
                  <a:cubicBezTo>
                    <a:pt x="27" y="52"/>
                    <a:pt x="30" y="49"/>
                    <a:pt x="30" y="45"/>
                  </a:cubicBezTo>
                  <a:cubicBezTo>
                    <a:pt x="30" y="38"/>
                    <a:pt x="25" y="36"/>
                    <a:pt x="19" y="33"/>
                  </a:cubicBezTo>
                  <a:cubicBezTo>
                    <a:pt x="11" y="29"/>
                    <a:pt x="4" y="25"/>
                    <a:pt x="4" y="16"/>
                  </a:cubicBezTo>
                  <a:cubicBezTo>
                    <a:pt x="4" y="5"/>
                    <a:pt x="13" y="0"/>
                    <a:pt x="23" y="0"/>
                  </a:cubicBezTo>
                  <a:cubicBezTo>
                    <a:pt x="32" y="0"/>
                    <a:pt x="38" y="5"/>
                    <a:pt x="39" y="6"/>
                  </a:cubicBezTo>
                  <a:cubicBezTo>
                    <a:pt x="34" y="14"/>
                    <a:pt x="34" y="14"/>
                    <a:pt x="34" y="14"/>
                  </a:cubicBezTo>
                  <a:cubicBezTo>
                    <a:pt x="31" y="11"/>
                    <a:pt x="27" y="9"/>
                    <a:pt x="23" y="9"/>
                  </a:cubicBezTo>
                  <a:cubicBezTo>
                    <a:pt x="19" y="9"/>
                    <a:pt x="14" y="11"/>
                    <a:pt x="14" y="15"/>
                  </a:cubicBezTo>
                  <a:cubicBezTo>
                    <a:pt x="14" y="26"/>
                    <a:pt x="41" y="24"/>
                    <a:pt x="41" y="44"/>
                  </a:cubicBezTo>
                  <a:cubicBezTo>
                    <a:pt x="41" y="53"/>
                    <a:pt x="33" y="62"/>
                    <a:pt x="20" y="62"/>
                  </a:cubicBezTo>
                  <a:cubicBezTo>
                    <a:pt x="11" y="62"/>
                    <a:pt x="3" y="57"/>
                    <a:pt x="0" y="53"/>
                  </a:cubicBezTo>
                  <a:lnTo>
                    <a:pt x="5"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4" name="Rectangle 13">
              <a:extLst>
                <a:ext uri="{FF2B5EF4-FFF2-40B4-BE49-F238E27FC236}">
                  <a16:creationId xmlns:a16="http://schemas.microsoft.com/office/drawing/2014/main" id="{8660CE4E-F602-4820-8AA2-3F2D7223A549}"/>
                </a:ext>
              </a:extLst>
            </p:cNvPr>
            <p:cNvSpPr>
              <a:spLocks noChangeArrowheads="1"/>
            </p:cNvSpPr>
            <p:nvPr/>
          </p:nvSpPr>
          <p:spPr bwMode="auto">
            <a:xfrm>
              <a:off x="8964" y="2528"/>
              <a:ext cx="42" cy="17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5" name="Freeform 14">
              <a:extLst>
                <a:ext uri="{FF2B5EF4-FFF2-40B4-BE49-F238E27FC236}">
                  <a16:creationId xmlns:a16="http://schemas.microsoft.com/office/drawing/2014/main" id="{7C75F17E-CE2B-41CE-809B-DFA49E3ED0A0}"/>
                </a:ext>
              </a:extLst>
            </p:cNvPr>
            <p:cNvSpPr>
              <a:spLocks/>
            </p:cNvSpPr>
            <p:nvPr/>
          </p:nvSpPr>
          <p:spPr bwMode="auto">
            <a:xfrm>
              <a:off x="7765" y="3437"/>
              <a:ext cx="276" cy="534"/>
            </a:xfrm>
            <a:custGeom>
              <a:avLst/>
              <a:gdLst>
                <a:gd name="T0" fmla="*/ 0 w 276"/>
                <a:gd name="T1" fmla="*/ 352 h 534"/>
                <a:gd name="T2" fmla="*/ 276 w 276"/>
                <a:gd name="T3" fmla="*/ 534 h 534"/>
                <a:gd name="T4" fmla="*/ 276 w 276"/>
                <a:gd name="T5" fmla="*/ 181 h 534"/>
                <a:gd name="T6" fmla="*/ 0 w 276"/>
                <a:gd name="T7" fmla="*/ 0 h 534"/>
                <a:gd name="T8" fmla="*/ 0 w 276"/>
                <a:gd name="T9" fmla="*/ 352 h 534"/>
              </a:gdLst>
              <a:ahLst/>
              <a:cxnLst>
                <a:cxn ang="0">
                  <a:pos x="T0" y="T1"/>
                </a:cxn>
                <a:cxn ang="0">
                  <a:pos x="T2" y="T3"/>
                </a:cxn>
                <a:cxn ang="0">
                  <a:pos x="T4" y="T5"/>
                </a:cxn>
                <a:cxn ang="0">
                  <a:pos x="T6" y="T7"/>
                </a:cxn>
                <a:cxn ang="0">
                  <a:pos x="T8" y="T9"/>
                </a:cxn>
              </a:cxnLst>
              <a:rect l="0" t="0" r="r" b="b"/>
              <a:pathLst>
                <a:path w="276" h="534">
                  <a:moveTo>
                    <a:pt x="0" y="352"/>
                  </a:moveTo>
                  <a:lnTo>
                    <a:pt x="276" y="534"/>
                  </a:lnTo>
                  <a:lnTo>
                    <a:pt x="276" y="181"/>
                  </a:lnTo>
                  <a:lnTo>
                    <a:pt x="0" y="0"/>
                  </a:lnTo>
                  <a:lnTo>
                    <a:pt x="0"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6" name="Freeform 15">
              <a:extLst>
                <a:ext uri="{FF2B5EF4-FFF2-40B4-BE49-F238E27FC236}">
                  <a16:creationId xmlns:a16="http://schemas.microsoft.com/office/drawing/2014/main" id="{58533B6E-D28F-4FD6-B54B-2AF6AAD67D19}"/>
                </a:ext>
              </a:extLst>
            </p:cNvPr>
            <p:cNvSpPr>
              <a:spLocks/>
            </p:cNvSpPr>
            <p:nvPr/>
          </p:nvSpPr>
          <p:spPr bwMode="auto">
            <a:xfrm>
              <a:off x="8507" y="3341"/>
              <a:ext cx="170" cy="320"/>
            </a:xfrm>
            <a:custGeom>
              <a:avLst/>
              <a:gdLst>
                <a:gd name="T0" fmla="*/ 0 w 170"/>
                <a:gd name="T1" fmla="*/ 117 h 320"/>
                <a:gd name="T2" fmla="*/ 0 w 170"/>
                <a:gd name="T3" fmla="*/ 320 h 320"/>
                <a:gd name="T4" fmla="*/ 170 w 170"/>
                <a:gd name="T5" fmla="*/ 213 h 320"/>
                <a:gd name="T6" fmla="*/ 170 w 170"/>
                <a:gd name="T7" fmla="*/ 0 h 320"/>
                <a:gd name="T8" fmla="*/ 0 w 170"/>
                <a:gd name="T9" fmla="*/ 117 h 320"/>
              </a:gdLst>
              <a:ahLst/>
              <a:cxnLst>
                <a:cxn ang="0">
                  <a:pos x="T0" y="T1"/>
                </a:cxn>
                <a:cxn ang="0">
                  <a:pos x="T2" y="T3"/>
                </a:cxn>
                <a:cxn ang="0">
                  <a:pos x="T4" y="T5"/>
                </a:cxn>
                <a:cxn ang="0">
                  <a:pos x="T6" y="T7"/>
                </a:cxn>
                <a:cxn ang="0">
                  <a:pos x="T8" y="T9"/>
                </a:cxn>
              </a:cxnLst>
              <a:rect l="0" t="0" r="r" b="b"/>
              <a:pathLst>
                <a:path w="170" h="320">
                  <a:moveTo>
                    <a:pt x="0" y="117"/>
                  </a:moveTo>
                  <a:lnTo>
                    <a:pt x="0" y="320"/>
                  </a:lnTo>
                  <a:lnTo>
                    <a:pt x="170" y="213"/>
                  </a:lnTo>
                  <a:lnTo>
                    <a:pt x="170" y="0"/>
                  </a:lnTo>
                  <a:lnTo>
                    <a:pt x="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7" name="Freeform 16">
              <a:extLst>
                <a:ext uri="{FF2B5EF4-FFF2-40B4-BE49-F238E27FC236}">
                  <a16:creationId xmlns:a16="http://schemas.microsoft.com/office/drawing/2014/main" id="{AC047349-4C5C-4844-9166-E131E48E8428}"/>
                </a:ext>
              </a:extLst>
            </p:cNvPr>
            <p:cNvSpPr>
              <a:spLocks/>
            </p:cNvSpPr>
            <p:nvPr/>
          </p:nvSpPr>
          <p:spPr bwMode="auto">
            <a:xfrm>
              <a:off x="8072" y="3437"/>
              <a:ext cx="287" cy="534"/>
            </a:xfrm>
            <a:custGeom>
              <a:avLst/>
              <a:gdLst>
                <a:gd name="T0" fmla="*/ 287 w 287"/>
                <a:gd name="T1" fmla="*/ 0 h 534"/>
                <a:gd name="T2" fmla="*/ 0 w 287"/>
                <a:gd name="T3" fmla="*/ 181 h 534"/>
                <a:gd name="T4" fmla="*/ 0 w 287"/>
                <a:gd name="T5" fmla="*/ 534 h 534"/>
                <a:gd name="T6" fmla="*/ 287 w 287"/>
                <a:gd name="T7" fmla="*/ 352 h 534"/>
                <a:gd name="T8" fmla="*/ 287 w 287"/>
                <a:gd name="T9" fmla="*/ 0 h 534"/>
              </a:gdLst>
              <a:ahLst/>
              <a:cxnLst>
                <a:cxn ang="0">
                  <a:pos x="T0" y="T1"/>
                </a:cxn>
                <a:cxn ang="0">
                  <a:pos x="T2" y="T3"/>
                </a:cxn>
                <a:cxn ang="0">
                  <a:pos x="T4" y="T5"/>
                </a:cxn>
                <a:cxn ang="0">
                  <a:pos x="T6" y="T7"/>
                </a:cxn>
                <a:cxn ang="0">
                  <a:pos x="T8" y="T9"/>
                </a:cxn>
              </a:cxnLst>
              <a:rect l="0" t="0" r="r" b="b"/>
              <a:pathLst>
                <a:path w="287" h="534">
                  <a:moveTo>
                    <a:pt x="287" y="0"/>
                  </a:moveTo>
                  <a:lnTo>
                    <a:pt x="0" y="181"/>
                  </a:lnTo>
                  <a:lnTo>
                    <a:pt x="0" y="534"/>
                  </a:lnTo>
                  <a:lnTo>
                    <a:pt x="287" y="352"/>
                  </a:lnTo>
                  <a:lnTo>
                    <a:pt x="2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8" name="Freeform 17">
              <a:extLst>
                <a:ext uri="{FF2B5EF4-FFF2-40B4-BE49-F238E27FC236}">
                  <a16:creationId xmlns:a16="http://schemas.microsoft.com/office/drawing/2014/main" id="{8C921803-EDE7-4CD5-9769-4F915DB6BDA5}"/>
                </a:ext>
              </a:extLst>
            </p:cNvPr>
            <p:cNvSpPr>
              <a:spLocks/>
            </p:cNvSpPr>
            <p:nvPr/>
          </p:nvSpPr>
          <p:spPr bwMode="auto">
            <a:xfrm>
              <a:off x="8094" y="2657"/>
              <a:ext cx="572" cy="363"/>
            </a:xfrm>
            <a:custGeom>
              <a:avLst/>
              <a:gdLst>
                <a:gd name="T0" fmla="*/ 572 w 572"/>
                <a:gd name="T1" fmla="*/ 181 h 363"/>
                <a:gd name="T2" fmla="*/ 286 w 572"/>
                <a:gd name="T3" fmla="*/ 0 h 363"/>
                <a:gd name="T4" fmla="*/ 0 w 572"/>
                <a:gd name="T5" fmla="*/ 181 h 363"/>
                <a:gd name="T6" fmla="*/ 286 w 572"/>
                <a:gd name="T7" fmla="*/ 363 h 363"/>
                <a:gd name="T8" fmla="*/ 572 w 572"/>
                <a:gd name="T9" fmla="*/ 181 h 363"/>
              </a:gdLst>
              <a:ahLst/>
              <a:cxnLst>
                <a:cxn ang="0">
                  <a:pos x="T0" y="T1"/>
                </a:cxn>
                <a:cxn ang="0">
                  <a:pos x="T2" y="T3"/>
                </a:cxn>
                <a:cxn ang="0">
                  <a:pos x="T4" y="T5"/>
                </a:cxn>
                <a:cxn ang="0">
                  <a:pos x="T6" y="T7"/>
                </a:cxn>
                <a:cxn ang="0">
                  <a:pos x="T8" y="T9"/>
                </a:cxn>
              </a:cxnLst>
              <a:rect l="0" t="0" r="r" b="b"/>
              <a:pathLst>
                <a:path w="572" h="363">
                  <a:moveTo>
                    <a:pt x="572" y="181"/>
                  </a:moveTo>
                  <a:lnTo>
                    <a:pt x="286" y="0"/>
                  </a:lnTo>
                  <a:lnTo>
                    <a:pt x="0" y="181"/>
                  </a:lnTo>
                  <a:lnTo>
                    <a:pt x="286" y="363"/>
                  </a:lnTo>
                  <a:lnTo>
                    <a:pt x="572"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19" name="Freeform 18">
              <a:extLst>
                <a:ext uri="{FF2B5EF4-FFF2-40B4-BE49-F238E27FC236}">
                  <a16:creationId xmlns:a16="http://schemas.microsoft.com/office/drawing/2014/main" id="{9C5B79C5-445B-4786-B71B-BF54B2E1AC6C}"/>
                </a:ext>
              </a:extLst>
            </p:cNvPr>
            <p:cNvSpPr>
              <a:spLocks/>
            </p:cNvSpPr>
            <p:nvPr/>
          </p:nvSpPr>
          <p:spPr bwMode="auto">
            <a:xfrm>
              <a:off x="7457" y="2657"/>
              <a:ext cx="573" cy="363"/>
            </a:xfrm>
            <a:custGeom>
              <a:avLst/>
              <a:gdLst>
                <a:gd name="T0" fmla="*/ 0 w 573"/>
                <a:gd name="T1" fmla="*/ 181 h 363"/>
                <a:gd name="T2" fmla="*/ 286 w 573"/>
                <a:gd name="T3" fmla="*/ 363 h 363"/>
                <a:gd name="T4" fmla="*/ 573 w 573"/>
                <a:gd name="T5" fmla="*/ 192 h 363"/>
                <a:gd name="T6" fmla="*/ 297 w 573"/>
                <a:gd name="T7" fmla="*/ 0 h 363"/>
                <a:gd name="T8" fmla="*/ 0 w 573"/>
                <a:gd name="T9" fmla="*/ 181 h 363"/>
              </a:gdLst>
              <a:ahLst/>
              <a:cxnLst>
                <a:cxn ang="0">
                  <a:pos x="T0" y="T1"/>
                </a:cxn>
                <a:cxn ang="0">
                  <a:pos x="T2" y="T3"/>
                </a:cxn>
                <a:cxn ang="0">
                  <a:pos x="T4" y="T5"/>
                </a:cxn>
                <a:cxn ang="0">
                  <a:pos x="T6" y="T7"/>
                </a:cxn>
                <a:cxn ang="0">
                  <a:pos x="T8" y="T9"/>
                </a:cxn>
              </a:cxnLst>
              <a:rect l="0" t="0" r="r" b="b"/>
              <a:pathLst>
                <a:path w="573" h="363">
                  <a:moveTo>
                    <a:pt x="0" y="181"/>
                  </a:moveTo>
                  <a:lnTo>
                    <a:pt x="286" y="363"/>
                  </a:lnTo>
                  <a:lnTo>
                    <a:pt x="573" y="192"/>
                  </a:lnTo>
                  <a:lnTo>
                    <a:pt x="297" y="0"/>
                  </a:lnTo>
                  <a:lnTo>
                    <a:pt x="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0" name="Freeform 19">
              <a:extLst>
                <a:ext uri="{FF2B5EF4-FFF2-40B4-BE49-F238E27FC236}">
                  <a16:creationId xmlns:a16="http://schemas.microsoft.com/office/drawing/2014/main" id="{3DA56E03-2D74-4314-B94C-FC848488ED51}"/>
                </a:ext>
              </a:extLst>
            </p:cNvPr>
            <p:cNvSpPr>
              <a:spLocks/>
            </p:cNvSpPr>
            <p:nvPr/>
          </p:nvSpPr>
          <p:spPr bwMode="auto">
            <a:xfrm>
              <a:off x="7446" y="3341"/>
              <a:ext cx="170" cy="320"/>
            </a:xfrm>
            <a:custGeom>
              <a:avLst/>
              <a:gdLst>
                <a:gd name="T0" fmla="*/ 170 w 170"/>
                <a:gd name="T1" fmla="*/ 117 h 320"/>
                <a:gd name="T2" fmla="*/ 0 w 170"/>
                <a:gd name="T3" fmla="*/ 0 h 320"/>
                <a:gd name="T4" fmla="*/ 0 w 170"/>
                <a:gd name="T5" fmla="*/ 213 h 320"/>
                <a:gd name="T6" fmla="*/ 170 w 170"/>
                <a:gd name="T7" fmla="*/ 320 h 320"/>
                <a:gd name="T8" fmla="*/ 170 w 170"/>
                <a:gd name="T9" fmla="*/ 117 h 320"/>
              </a:gdLst>
              <a:ahLst/>
              <a:cxnLst>
                <a:cxn ang="0">
                  <a:pos x="T0" y="T1"/>
                </a:cxn>
                <a:cxn ang="0">
                  <a:pos x="T2" y="T3"/>
                </a:cxn>
                <a:cxn ang="0">
                  <a:pos x="T4" y="T5"/>
                </a:cxn>
                <a:cxn ang="0">
                  <a:pos x="T6" y="T7"/>
                </a:cxn>
                <a:cxn ang="0">
                  <a:pos x="T8" y="T9"/>
                </a:cxn>
              </a:cxnLst>
              <a:rect l="0" t="0" r="r" b="b"/>
              <a:pathLst>
                <a:path w="170" h="320">
                  <a:moveTo>
                    <a:pt x="170" y="117"/>
                  </a:moveTo>
                  <a:lnTo>
                    <a:pt x="0" y="0"/>
                  </a:lnTo>
                  <a:lnTo>
                    <a:pt x="0" y="213"/>
                  </a:lnTo>
                  <a:lnTo>
                    <a:pt x="170" y="320"/>
                  </a:lnTo>
                  <a:lnTo>
                    <a:pt x="17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1" name="Freeform 20">
              <a:extLst>
                <a:ext uri="{FF2B5EF4-FFF2-40B4-BE49-F238E27FC236}">
                  <a16:creationId xmlns:a16="http://schemas.microsoft.com/office/drawing/2014/main" id="{E5612B25-3101-4E3A-916C-9397A227D67B}"/>
                </a:ext>
              </a:extLst>
            </p:cNvPr>
            <p:cNvSpPr>
              <a:spLocks/>
            </p:cNvSpPr>
            <p:nvPr/>
          </p:nvSpPr>
          <p:spPr bwMode="auto">
            <a:xfrm>
              <a:off x="7892" y="2464"/>
              <a:ext cx="339" cy="214"/>
            </a:xfrm>
            <a:custGeom>
              <a:avLst/>
              <a:gdLst>
                <a:gd name="T0" fmla="*/ 170 w 339"/>
                <a:gd name="T1" fmla="*/ 214 h 214"/>
                <a:gd name="T2" fmla="*/ 339 w 339"/>
                <a:gd name="T3" fmla="*/ 107 h 214"/>
                <a:gd name="T4" fmla="*/ 170 w 339"/>
                <a:gd name="T5" fmla="*/ 0 h 214"/>
                <a:gd name="T6" fmla="*/ 0 w 339"/>
                <a:gd name="T7" fmla="*/ 107 h 214"/>
                <a:gd name="T8" fmla="*/ 170 w 339"/>
                <a:gd name="T9" fmla="*/ 214 h 214"/>
              </a:gdLst>
              <a:ahLst/>
              <a:cxnLst>
                <a:cxn ang="0">
                  <a:pos x="T0" y="T1"/>
                </a:cxn>
                <a:cxn ang="0">
                  <a:pos x="T2" y="T3"/>
                </a:cxn>
                <a:cxn ang="0">
                  <a:pos x="T4" y="T5"/>
                </a:cxn>
                <a:cxn ang="0">
                  <a:pos x="T6" y="T7"/>
                </a:cxn>
                <a:cxn ang="0">
                  <a:pos x="T8" y="T9"/>
                </a:cxn>
              </a:cxnLst>
              <a:rect l="0" t="0" r="r" b="b"/>
              <a:pathLst>
                <a:path w="339" h="214">
                  <a:moveTo>
                    <a:pt x="170" y="214"/>
                  </a:moveTo>
                  <a:lnTo>
                    <a:pt x="339" y="107"/>
                  </a:lnTo>
                  <a:lnTo>
                    <a:pt x="170" y="0"/>
                  </a:lnTo>
                  <a:lnTo>
                    <a:pt x="0" y="107"/>
                  </a:lnTo>
                  <a:lnTo>
                    <a:pt x="17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2" name="Freeform 21">
              <a:extLst>
                <a:ext uri="{FF2B5EF4-FFF2-40B4-BE49-F238E27FC236}">
                  <a16:creationId xmlns:a16="http://schemas.microsoft.com/office/drawing/2014/main" id="{88C19E48-2137-4A78-AD24-AAC207189AFB}"/>
                </a:ext>
              </a:extLst>
            </p:cNvPr>
            <p:cNvSpPr>
              <a:spLocks/>
            </p:cNvSpPr>
            <p:nvPr/>
          </p:nvSpPr>
          <p:spPr bwMode="auto">
            <a:xfrm>
              <a:off x="7446" y="2870"/>
              <a:ext cx="287" cy="513"/>
            </a:xfrm>
            <a:custGeom>
              <a:avLst/>
              <a:gdLst>
                <a:gd name="T0" fmla="*/ 0 w 287"/>
                <a:gd name="T1" fmla="*/ 332 h 513"/>
                <a:gd name="T2" fmla="*/ 287 w 287"/>
                <a:gd name="T3" fmla="*/ 513 h 513"/>
                <a:gd name="T4" fmla="*/ 287 w 287"/>
                <a:gd name="T5" fmla="*/ 182 h 513"/>
                <a:gd name="T6" fmla="*/ 0 w 287"/>
                <a:gd name="T7" fmla="*/ 0 h 513"/>
                <a:gd name="T8" fmla="*/ 0 w 287"/>
                <a:gd name="T9" fmla="*/ 332 h 513"/>
              </a:gdLst>
              <a:ahLst/>
              <a:cxnLst>
                <a:cxn ang="0">
                  <a:pos x="T0" y="T1"/>
                </a:cxn>
                <a:cxn ang="0">
                  <a:pos x="T2" y="T3"/>
                </a:cxn>
                <a:cxn ang="0">
                  <a:pos x="T4" y="T5"/>
                </a:cxn>
                <a:cxn ang="0">
                  <a:pos x="T6" y="T7"/>
                </a:cxn>
                <a:cxn ang="0">
                  <a:pos x="T8" y="T9"/>
                </a:cxn>
              </a:cxnLst>
              <a:rect l="0" t="0" r="r" b="b"/>
              <a:pathLst>
                <a:path w="287" h="513">
                  <a:moveTo>
                    <a:pt x="0" y="332"/>
                  </a:moveTo>
                  <a:lnTo>
                    <a:pt x="287" y="513"/>
                  </a:lnTo>
                  <a:lnTo>
                    <a:pt x="287" y="182"/>
                  </a:lnTo>
                  <a:lnTo>
                    <a:pt x="0" y="0"/>
                  </a:lnTo>
                  <a:lnTo>
                    <a:pt x="0"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3" name="Freeform 22">
              <a:extLst>
                <a:ext uri="{FF2B5EF4-FFF2-40B4-BE49-F238E27FC236}">
                  <a16:creationId xmlns:a16="http://schemas.microsoft.com/office/drawing/2014/main" id="{00C6E0E9-757F-458A-89C6-EEB23E0FF65C}"/>
                </a:ext>
              </a:extLst>
            </p:cNvPr>
            <p:cNvSpPr>
              <a:spLocks/>
            </p:cNvSpPr>
            <p:nvPr/>
          </p:nvSpPr>
          <p:spPr bwMode="auto">
            <a:xfrm>
              <a:off x="8391" y="2870"/>
              <a:ext cx="286" cy="513"/>
            </a:xfrm>
            <a:custGeom>
              <a:avLst/>
              <a:gdLst>
                <a:gd name="T0" fmla="*/ 286 w 286"/>
                <a:gd name="T1" fmla="*/ 0 h 513"/>
                <a:gd name="T2" fmla="*/ 0 w 286"/>
                <a:gd name="T3" fmla="*/ 182 h 513"/>
                <a:gd name="T4" fmla="*/ 0 w 286"/>
                <a:gd name="T5" fmla="*/ 513 h 513"/>
                <a:gd name="T6" fmla="*/ 286 w 286"/>
                <a:gd name="T7" fmla="*/ 332 h 513"/>
                <a:gd name="T8" fmla="*/ 286 w 286"/>
                <a:gd name="T9" fmla="*/ 0 h 513"/>
              </a:gdLst>
              <a:ahLst/>
              <a:cxnLst>
                <a:cxn ang="0">
                  <a:pos x="T0" y="T1"/>
                </a:cxn>
                <a:cxn ang="0">
                  <a:pos x="T2" y="T3"/>
                </a:cxn>
                <a:cxn ang="0">
                  <a:pos x="T4" y="T5"/>
                </a:cxn>
                <a:cxn ang="0">
                  <a:pos x="T6" y="T7"/>
                </a:cxn>
                <a:cxn ang="0">
                  <a:pos x="T8" y="T9"/>
                </a:cxn>
              </a:cxnLst>
              <a:rect l="0" t="0" r="r" b="b"/>
              <a:pathLst>
                <a:path w="286" h="513">
                  <a:moveTo>
                    <a:pt x="286" y="0"/>
                  </a:moveTo>
                  <a:lnTo>
                    <a:pt x="0" y="182"/>
                  </a:lnTo>
                  <a:lnTo>
                    <a:pt x="0" y="513"/>
                  </a:lnTo>
                  <a:lnTo>
                    <a:pt x="286" y="332"/>
                  </a:lnTo>
                  <a:lnTo>
                    <a:pt x="2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4" name="Oval 23">
              <a:extLst>
                <a:ext uri="{FF2B5EF4-FFF2-40B4-BE49-F238E27FC236}">
                  <a16:creationId xmlns:a16="http://schemas.microsoft.com/office/drawing/2014/main" id="{4CE9F2F3-6D4E-492E-903D-9C29BADD0148}"/>
                </a:ext>
              </a:extLst>
            </p:cNvPr>
            <p:cNvSpPr>
              <a:spLocks noChangeArrowheads="1"/>
            </p:cNvSpPr>
            <p:nvPr/>
          </p:nvSpPr>
          <p:spPr bwMode="auto">
            <a:xfrm>
              <a:off x="7828" y="2988"/>
              <a:ext cx="467" cy="4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5" name="Freeform 24">
              <a:extLst>
                <a:ext uri="{FF2B5EF4-FFF2-40B4-BE49-F238E27FC236}">
                  <a16:creationId xmlns:a16="http://schemas.microsoft.com/office/drawing/2014/main" id="{034D404A-ECF8-4ED5-B59F-AC2CB3A3E90B}"/>
                </a:ext>
              </a:extLst>
            </p:cNvPr>
            <p:cNvSpPr>
              <a:spLocks/>
            </p:cNvSpPr>
            <p:nvPr/>
          </p:nvSpPr>
          <p:spPr bwMode="auto">
            <a:xfrm>
              <a:off x="13483" y="3747"/>
              <a:ext cx="96" cy="160"/>
            </a:xfrm>
            <a:custGeom>
              <a:avLst/>
              <a:gdLst>
                <a:gd name="T0" fmla="*/ 0 w 96"/>
                <a:gd name="T1" fmla="*/ 0 h 160"/>
                <a:gd name="T2" fmla="*/ 32 w 96"/>
                <a:gd name="T3" fmla="*/ 0 h 160"/>
                <a:gd name="T4" fmla="*/ 32 w 96"/>
                <a:gd name="T5" fmla="*/ 128 h 160"/>
                <a:gd name="T6" fmla="*/ 96 w 96"/>
                <a:gd name="T7" fmla="*/ 128 h 160"/>
                <a:gd name="T8" fmla="*/ 96 w 96"/>
                <a:gd name="T9" fmla="*/ 160 h 160"/>
                <a:gd name="T10" fmla="*/ 0 w 96"/>
                <a:gd name="T11" fmla="*/ 160 h 160"/>
                <a:gd name="T12" fmla="*/ 0 w 96"/>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96" h="160">
                  <a:moveTo>
                    <a:pt x="0" y="0"/>
                  </a:moveTo>
                  <a:lnTo>
                    <a:pt x="32" y="0"/>
                  </a:lnTo>
                  <a:lnTo>
                    <a:pt x="32" y="128"/>
                  </a:lnTo>
                  <a:lnTo>
                    <a:pt x="96" y="128"/>
                  </a:lnTo>
                  <a:lnTo>
                    <a:pt x="96" y="160"/>
                  </a:lnTo>
                  <a:lnTo>
                    <a:pt x="0" y="16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6" name="Freeform 25">
              <a:extLst>
                <a:ext uri="{FF2B5EF4-FFF2-40B4-BE49-F238E27FC236}">
                  <a16:creationId xmlns:a16="http://schemas.microsoft.com/office/drawing/2014/main" id="{EC19975B-1F1C-4F66-95E3-DB157F449DED}"/>
                </a:ext>
              </a:extLst>
            </p:cNvPr>
            <p:cNvSpPr>
              <a:spLocks/>
            </p:cNvSpPr>
            <p:nvPr/>
          </p:nvSpPr>
          <p:spPr bwMode="auto">
            <a:xfrm>
              <a:off x="13600" y="3736"/>
              <a:ext cx="148" cy="182"/>
            </a:xfrm>
            <a:custGeom>
              <a:avLst/>
              <a:gdLst>
                <a:gd name="T0" fmla="*/ 11 w 14"/>
                <a:gd name="T1" fmla="*/ 5 h 17"/>
                <a:gd name="T2" fmla="*/ 8 w 14"/>
                <a:gd name="T3" fmla="*/ 4 h 17"/>
                <a:gd name="T4" fmla="*/ 4 w 14"/>
                <a:gd name="T5" fmla="*/ 9 h 17"/>
                <a:gd name="T6" fmla="*/ 8 w 14"/>
                <a:gd name="T7" fmla="*/ 13 h 17"/>
                <a:gd name="T8" fmla="*/ 11 w 14"/>
                <a:gd name="T9" fmla="*/ 12 h 17"/>
                <a:gd name="T10" fmla="*/ 14 w 14"/>
                <a:gd name="T11" fmla="*/ 14 h 17"/>
                <a:gd name="T12" fmla="*/ 8 w 14"/>
                <a:gd name="T13" fmla="*/ 17 h 17"/>
                <a:gd name="T14" fmla="*/ 0 w 14"/>
                <a:gd name="T15" fmla="*/ 9 h 17"/>
                <a:gd name="T16" fmla="*/ 8 w 14"/>
                <a:gd name="T17" fmla="*/ 0 h 17"/>
                <a:gd name="T18" fmla="*/ 13 w 14"/>
                <a:gd name="T19" fmla="*/ 3 h 17"/>
                <a:gd name="T20" fmla="*/ 11 w 14"/>
                <a:gd name="T2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7">
                  <a:moveTo>
                    <a:pt x="11" y="5"/>
                  </a:moveTo>
                  <a:cubicBezTo>
                    <a:pt x="10" y="4"/>
                    <a:pt x="9" y="4"/>
                    <a:pt x="8" y="4"/>
                  </a:cubicBezTo>
                  <a:cubicBezTo>
                    <a:pt x="5" y="4"/>
                    <a:pt x="4" y="6"/>
                    <a:pt x="4" y="9"/>
                  </a:cubicBezTo>
                  <a:cubicBezTo>
                    <a:pt x="4" y="11"/>
                    <a:pt x="5" y="13"/>
                    <a:pt x="8" y="13"/>
                  </a:cubicBezTo>
                  <a:cubicBezTo>
                    <a:pt x="9" y="13"/>
                    <a:pt x="10" y="13"/>
                    <a:pt x="11" y="12"/>
                  </a:cubicBezTo>
                  <a:cubicBezTo>
                    <a:pt x="14" y="14"/>
                    <a:pt x="14" y="14"/>
                    <a:pt x="14" y="14"/>
                  </a:cubicBezTo>
                  <a:cubicBezTo>
                    <a:pt x="13" y="16"/>
                    <a:pt x="10" y="17"/>
                    <a:pt x="8" y="17"/>
                  </a:cubicBezTo>
                  <a:cubicBezTo>
                    <a:pt x="3" y="17"/>
                    <a:pt x="0" y="13"/>
                    <a:pt x="0" y="9"/>
                  </a:cubicBezTo>
                  <a:cubicBezTo>
                    <a:pt x="0" y="4"/>
                    <a:pt x="3" y="0"/>
                    <a:pt x="8" y="0"/>
                  </a:cubicBezTo>
                  <a:cubicBezTo>
                    <a:pt x="10" y="0"/>
                    <a:pt x="12" y="1"/>
                    <a:pt x="13" y="3"/>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7" name="Freeform 26">
              <a:extLst>
                <a:ext uri="{FF2B5EF4-FFF2-40B4-BE49-F238E27FC236}">
                  <a16:creationId xmlns:a16="http://schemas.microsoft.com/office/drawing/2014/main" id="{CC512454-830E-428B-AD54-B5897D470572}"/>
                </a:ext>
              </a:extLst>
            </p:cNvPr>
            <p:cNvSpPr>
              <a:spLocks/>
            </p:cNvSpPr>
            <p:nvPr/>
          </p:nvSpPr>
          <p:spPr bwMode="auto">
            <a:xfrm>
              <a:off x="9314" y="4089"/>
              <a:ext cx="159" cy="192"/>
            </a:xfrm>
            <a:custGeom>
              <a:avLst/>
              <a:gdLst>
                <a:gd name="T0" fmla="*/ 11 w 15"/>
                <a:gd name="T1" fmla="*/ 5 h 18"/>
                <a:gd name="T2" fmla="*/ 8 w 15"/>
                <a:gd name="T3" fmla="*/ 3 h 18"/>
                <a:gd name="T4" fmla="*/ 3 w 15"/>
                <a:gd name="T5" fmla="*/ 9 h 18"/>
                <a:gd name="T6" fmla="*/ 8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4 w 15"/>
                <a:gd name="T19" fmla="*/ 2 h 18"/>
                <a:gd name="T20" fmla="*/ 11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1" y="5"/>
                  </a:moveTo>
                  <a:cubicBezTo>
                    <a:pt x="11" y="4"/>
                    <a:pt x="10" y="3"/>
                    <a:pt x="8" y="3"/>
                  </a:cubicBezTo>
                  <a:cubicBezTo>
                    <a:pt x="6" y="3"/>
                    <a:pt x="3" y="6"/>
                    <a:pt x="3" y="9"/>
                  </a:cubicBezTo>
                  <a:cubicBezTo>
                    <a:pt x="3" y="12"/>
                    <a:pt x="6" y="14"/>
                    <a:pt x="8" y="14"/>
                  </a:cubicBezTo>
                  <a:cubicBezTo>
                    <a:pt x="10" y="14"/>
                    <a:pt x="11" y="13"/>
                    <a:pt x="12" y="12"/>
                  </a:cubicBezTo>
                  <a:cubicBezTo>
                    <a:pt x="15" y="15"/>
                    <a:pt x="15" y="15"/>
                    <a:pt x="15" y="15"/>
                  </a:cubicBezTo>
                  <a:cubicBezTo>
                    <a:pt x="13" y="17"/>
                    <a:pt x="11" y="18"/>
                    <a:pt x="9" y="18"/>
                  </a:cubicBezTo>
                  <a:cubicBezTo>
                    <a:pt x="3" y="18"/>
                    <a:pt x="0" y="14"/>
                    <a:pt x="0" y="9"/>
                  </a:cubicBezTo>
                  <a:cubicBezTo>
                    <a:pt x="0" y="3"/>
                    <a:pt x="3" y="0"/>
                    <a:pt x="9" y="0"/>
                  </a:cubicBezTo>
                  <a:cubicBezTo>
                    <a:pt x="11"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8" name="Freeform 27">
              <a:extLst>
                <a:ext uri="{FF2B5EF4-FFF2-40B4-BE49-F238E27FC236}">
                  <a16:creationId xmlns:a16="http://schemas.microsoft.com/office/drawing/2014/main" id="{2B1A0FBA-D8C7-47F1-8213-B69255DBB185}"/>
                </a:ext>
              </a:extLst>
            </p:cNvPr>
            <p:cNvSpPr>
              <a:spLocks/>
            </p:cNvSpPr>
            <p:nvPr/>
          </p:nvSpPr>
          <p:spPr bwMode="auto">
            <a:xfrm>
              <a:off x="9505" y="4089"/>
              <a:ext cx="116" cy="181"/>
            </a:xfrm>
            <a:custGeom>
              <a:avLst/>
              <a:gdLst>
                <a:gd name="T0" fmla="*/ 0 w 116"/>
                <a:gd name="T1" fmla="*/ 0 h 181"/>
                <a:gd name="T2" fmla="*/ 116 w 116"/>
                <a:gd name="T3" fmla="*/ 0 h 181"/>
                <a:gd name="T4" fmla="*/ 116 w 116"/>
                <a:gd name="T5" fmla="*/ 42 h 181"/>
                <a:gd name="T6" fmla="*/ 31 w 116"/>
                <a:gd name="T7" fmla="*/ 42 h 181"/>
                <a:gd name="T8" fmla="*/ 31 w 116"/>
                <a:gd name="T9" fmla="*/ 74 h 181"/>
                <a:gd name="T10" fmla="*/ 106 w 116"/>
                <a:gd name="T11" fmla="*/ 74 h 181"/>
                <a:gd name="T12" fmla="*/ 106 w 116"/>
                <a:gd name="T13" fmla="*/ 107 h 181"/>
                <a:gd name="T14" fmla="*/ 31 w 116"/>
                <a:gd name="T15" fmla="*/ 107 h 181"/>
                <a:gd name="T16" fmla="*/ 31 w 116"/>
                <a:gd name="T17" fmla="*/ 149 h 181"/>
                <a:gd name="T18" fmla="*/ 116 w 116"/>
                <a:gd name="T19" fmla="*/ 149 h 181"/>
                <a:gd name="T20" fmla="*/ 116 w 116"/>
                <a:gd name="T21" fmla="*/ 181 h 181"/>
                <a:gd name="T22" fmla="*/ 0 w 116"/>
                <a:gd name="T23" fmla="*/ 181 h 181"/>
                <a:gd name="T24" fmla="*/ 0 w 116"/>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81">
                  <a:moveTo>
                    <a:pt x="0" y="0"/>
                  </a:moveTo>
                  <a:lnTo>
                    <a:pt x="116" y="0"/>
                  </a:lnTo>
                  <a:lnTo>
                    <a:pt x="116" y="42"/>
                  </a:lnTo>
                  <a:lnTo>
                    <a:pt x="31" y="42"/>
                  </a:lnTo>
                  <a:lnTo>
                    <a:pt x="31" y="74"/>
                  </a:lnTo>
                  <a:lnTo>
                    <a:pt x="106" y="74"/>
                  </a:lnTo>
                  <a:lnTo>
                    <a:pt x="106" y="107"/>
                  </a:lnTo>
                  <a:lnTo>
                    <a:pt x="31" y="107"/>
                  </a:lnTo>
                  <a:lnTo>
                    <a:pt x="31" y="149"/>
                  </a:lnTo>
                  <a:lnTo>
                    <a:pt x="116" y="149"/>
                  </a:lnTo>
                  <a:lnTo>
                    <a:pt x="116"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29" name="Freeform 28">
              <a:extLst>
                <a:ext uri="{FF2B5EF4-FFF2-40B4-BE49-F238E27FC236}">
                  <a16:creationId xmlns:a16="http://schemas.microsoft.com/office/drawing/2014/main" id="{32C10488-6CFF-42E3-AF40-7B3F450F520D}"/>
                </a:ext>
              </a:extLst>
            </p:cNvPr>
            <p:cNvSpPr>
              <a:spLocks noEditPoints="1"/>
            </p:cNvSpPr>
            <p:nvPr/>
          </p:nvSpPr>
          <p:spPr bwMode="auto">
            <a:xfrm>
              <a:off x="9664" y="4089"/>
              <a:ext cx="138" cy="181"/>
            </a:xfrm>
            <a:custGeom>
              <a:avLst/>
              <a:gdLst>
                <a:gd name="T0" fmla="*/ 0 w 13"/>
                <a:gd name="T1" fmla="*/ 0 h 17"/>
                <a:gd name="T2" fmla="*/ 7 w 13"/>
                <a:gd name="T3" fmla="*/ 0 h 17"/>
                <a:gd name="T4" fmla="*/ 13 w 13"/>
                <a:gd name="T5" fmla="*/ 6 h 17"/>
                <a:gd name="T6" fmla="*/ 9 w 13"/>
                <a:gd name="T7" fmla="*/ 10 h 17"/>
                <a:gd name="T8" fmla="*/ 13 w 13"/>
                <a:gd name="T9" fmla="*/ 17 h 17"/>
                <a:gd name="T10" fmla="*/ 9 w 13"/>
                <a:gd name="T11" fmla="*/ 17 h 17"/>
                <a:gd name="T12" fmla="*/ 6 w 13"/>
                <a:gd name="T13" fmla="*/ 10 h 17"/>
                <a:gd name="T14" fmla="*/ 4 w 13"/>
                <a:gd name="T15" fmla="*/ 10 h 17"/>
                <a:gd name="T16" fmla="*/ 4 w 13"/>
                <a:gd name="T17" fmla="*/ 17 h 17"/>
                <a:gd name="T18" fmla="*/ 0 w 13"/>
                <a:gd name="T19" fmla="*/ 17 h 17"/>
                <a:gd name="T20" fmla="*/ 0 w 13"/>
                <a:gd name="T21" fmla="*/ 0 h 17"/>
                <a:gd name="T22" fmla="*/ 4 w 13"/>
                <a:gd name="T23" fmla="*/ 7 h 17"/>
                <a:gd name="T24" fmla="*/ 6 w 13"/>
                <a:gd name="T25" fmla="*/ 7 h 17"/>
                <a:gd name="T26" fmla="*/ 9 w 13"/>
                <a:gd name="T27" fmla="*/ 6 h 17"/>
                <a:gd name="T28" fmla="*/ 6 w 13"/>
                <a:gd name="T29" fmla="*/ 4 h 17"/>
                <a:gd name="T30" fmla="*/ 4 w 13"/>
                <a:gd name="T31" fmla="*/ 4 h 17"/>
                <a:gd name="T32" fmla="*/ 4 w 13"/>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0" y="0"/>
                  </a:moveTo>
                  <a:cubicBezTo>
                    <a:pt x="7" y="0"/>
                    <a:pt x="7" y="0"/>
                    <a:pt x="7" y="0"/>
                  </a:cubicBezTo>
                  <a:cubicBezTo>
                    <a:pt x="10" y="0"/>
                    <a:pt x="13" y="2"/>
                    <a:pt x="13" y="6"/>
                  </a:cubicBezTo>
                  <a:cubicBezTo>
                    <a:pt x="13" y="8"/>
                    <a:pt x="12" y="10"/>
                    <a:pt x="9" y="10"/>
                  </a:cubicBezTo>
                  <a:cubicBezTo>
                    <a:pt x="13" y="17"/>
                    <a:pt x="13" y="17"/>
                    <a:pt x="13" y="17"/>
                  </a:cubicBezTo>
                  <a:cubicBezTo>
                    <a:pt x="9" y="17"/>
                    <a:pt x="9" y="17"/>
                    <a:pt x="9" y="17"/>
                  </a:cubicBezTo>
                  <a:cubicBezTo>
                    <a:pt x="6" y="10"/>
                    <a:pt x="6" y="10"/>
                    <a:pt x="6" y="10"/>
                  </a:cubicBezTo>
                  <a:cubicBezTo>
                    <a:pt x="4" y="10"/>
                    <a:pt x="4" y="10"/>
                    <a:pt x="4" y="10"/>
                  </a:cubicBezTo>
                  <a:cubicBezTo>
                    <a:pt x="4" y="17"/>
                    <a:pt x="4" y="17"/>
                    <a:pt x="4" y="17"/>
                  </a:cubicBezTo>
                  <a:cubicBezTo>
                    <a:pt x="0" y="17"/>
                    <a:pt x="0" y="17"/>
                    <a:pt x="0" y="17"/>
                  </a:cubicBezTo>
                  <a:lnTo>
                    <a:pt x="0" y="0"/>
                  </a:lnTo>
                  <a:close/>
                  <a:moveTo>
                    <a:pt x="4" y="7"/>
                  </a:moveTo>
                  <a:cubicBezTo>
                    <a:pt x="6" y="7"/>
                    <a:pt x="6" y="7"/>
                    <a:pt x="6" y="7"/>
                  </a:cubicBezTo>
                  <a:cubicBezTo>
                    <a:pt x="7" y="7"/>
                    <a:pt x="9" y="7"/>
                    <a:pt x="9" y="6"/>
                  </a:cubicBezTo>
                  <a:cubicBezTo>
                    <a:pt x="9" y="4"/>
                    <a:pt x="8" y="4"/>
                    <a:pt x="6" y="4"/>
                  </a:cubicBezTo>
                  <a:cubicBezTo>
                    <a:pt x="4" y="4"/>
                    <a:pt x="4" y="4"/>
                    <a:pt x="4" y="4"/>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0" name="Freeform 29">
              <a:extLst>
                <a:ext uri="{FF2B5EF4-FFF2-40B4-BE49-F238E27FC236}">
                  <a16:creationId xmlns:a16="http://schemas.microsoft.com/office/drawing/2014/main" id="{8F7123D8-C6D2-433F-AD8F-BCEC8F673991}"/>
                </a:ext>
              </a:extLst>
            </p:cNvPr>
            <p:cNvSpPr>
              <a:spLocks/>
            </p:cNvSpPr>
            <p:nvPr/>
          </p:nvSpPr>
          <p:spPr bwMode="auto">
            <a:xfrm>
              <a:off x="9823" y="4089"/>
              <a:ext cx="138" cy="181"/>
            </a:xfrm>
            <a:custGeom>
              <a:avLst/>
              <a:gdLst>
                <a:gd name="T0" fmla="*/ 53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53 w 138"/>
                <a:gd name="T15" fmla="*/ 181 h 181"/>
                <a:gd name="T16" fmla="*/ 53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53" y="42"/>
                  </a:moveTo>
                  <a:lnTo>
                    <a:pt x="0" y="42"/>
                  </a:lnTo>
                  <a:lnTo>
                    <a:pt x="0" y="0"/>
                  </a:lnTo>
                  <a:lnTo>
                    <a:pt x="138" y="0"/>
                  </a:lnTo>
                  <a:lnTo>
                    <a:pt x="138" y="42"/>
                  </a:lnTo>
                  <a:lnTo>
                    <a:pt x="85" y="42"/>
                  </a:lnTo>
                  <a:lnTo>
                    <a:pt x="85" y="181"/>
                  </a:lnTo>
                  <a:lnTo>
                    <a:pt x="53" y="181"/>
                  </a:ln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1" name="Rectangle 30">
              <a:extLst>
                <a:ext uri="{FF2B5EF4-FFF2-40B4-BE49-F238E27FC236}">
                  <a16:creationId xmlns:a16="http://schemas.microsoft.com/office/drawing/2014/main" id="{CBA4818B-BF34-4E6A-BFD4-0AF73091D4F8}"/>
                </a:ext>
              </a:extLst>
            </p:cNvPr>
            <p:cNvSpPr>
              <a:spLocks noChangeArrowheads="1"/>
            </p:cNvSpPr>
            <p:nvPr/>
          </p:nvSpPr>
          <p:spPr bwMode="auto">
            <a:xfrm>
              <a:off x="9993" y="4089"/>
              <a:ext cx="4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2" name="Freeform 31">
              <a:extLst>
                <a:ext uri="{FF2B5EF4-FFF2-40B4-BE49-F238E27FC236}">
                  <a16:creationId xmlns:a16="http://schemas.microsoft.com/office/drawing/2014/main" id="{F2ABA6B3-1D9C-4617-A9C0-3ACAFEBB7514}"/>
                </a:ext>
              </a:extLst>
            </p:cNvPr>
            <p:cNvSpPr>
              <a:spLocks/>
            </p:cNvSpPr>
            <p:nvPr/>
          </p:nvSpPr>
          <p:spPr bwMode="auto">
            <a:xfrm>
              <a:off x="10078" y="4089"/>
              <a:ext cx="116" cy="181"/>
            </a:xfrm>
            <a:custGeom>
              <a:avLst/>
              <a:gdLst>
                <a:gd name="T0" fmla="*/ 0 w 116"/>
                <a:gd name="T1" fmla="*/ 0 h 181"/>
                <a:gd name="T2" fmla="*/ 116 w 116"/>
                <a:gd name="T3" fmla="*/ 0 h 181"/>
                <a:gd name="T4" fmla="*/ 116 w 116"/>
                <a:gd name="T5" fmla="*/ 42 h 181"/>
                <a:gd name="T6" fmla="*/ 42 w 116"/>
                <a:gd name="T7" fmla="*/ 42 h 181"/>
                <a:gd name="T8" fmla="*/ 42 w 116"/>
                <a:gd name="T9" fmla="*/ 74 h 181"/>
                <a:gd name="T10" fmla="*/ 116 w 116"/>
                <a:gd name="T11" fmla="*/ 74 h 181"/>
                <a:gd name="T12" fmla="*/ 116 w 116"/>
                <a:gd name="T13" fmla="*/ 117 h 181"/>
                <a:gd name="T14" fmla="*/ 42 w 116"/>
                <a:gd name="T15" fmla="*/ 117 h 181"/>
                <a:gd name="T16" fmla="*/ 42 w 116"/>
                <a:gd name="T17" fmla="*/ 181 h 181"/>
                <a:gd name="T18" fmla="*/ 0 w 116"/>
                <a:gd name="T19" fmla="*/ 181 h 181"/>
                <a:gd name="T20" fmla="*/ 0 w 116"/>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81">
                  <a:moveTo>
                    <a:pt x="0" y="0"/>
                  </a:moveTo>
                  <a:lnTo>
                    <a:pt x="116" y="0"/>
                  </a:lnTo>
                  <a:lnTo>
                    <a:pt x="116" y="42"/>
                  </a:lnTo>
                  <a:lnTo>
                    <a:pt x="42" y="42"/>
                  </a:lnTo>
                  <a:lnTo>
                    <a:pt x="42" y="74"/>
                  </a:lnTo>
                  <a:lnTo>
                    <a:pt x="116" y="74"/>
                  </a:lnTo>
                  <a:lnTo>
                    <a:pt x="116" y="117"/>
                  </a:lnTo>
                  <a:lnTo>
                    <a:pt x="42" y="117"/>
                  </a:lnTo>
                  <a:lnTo>
                    <a:pt x="42"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3" name="Rectangle 32">
              <a:extLst>
                <a:ext uri="{FF2B5EF4-FFF2-40B4-BE49-F238E27FC236}">
                  <a16:creationId xmlns:a16="http://schemas.microsoft.com/office/drawing/2014/main" id="{A9579739-95A8-4A9F-AAA6-F91B8A51EAB2}"/>
                </a:ext>
              </a:extLst>
            </p:cNvPr>
            <p:cNvSpPr>
              <a:spLocks noChangeArrowheads="1"/>
            </p:cNvSpPr>
            <p:nvPr/>
          </p:nvSpPr>
          <p:spPr bwMode="auto">
            <a:xfrm>
              <a:off x="10226" y="4089"/>
              <a:ext cx="4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4" name="Freeform 33">
              <a:extLst>
                <a:ext uri="{FF2B5EF4-FFF2-40B4-BE49-F238E27FC236}">
                  <a16:creationId xmlns:a16="http://schemas.microsoft.com/office/drawing/2014/main" id="{EC6B6A85-037C-4E9D-B57F-78289BFCC6BB}"/>
                </a:ext>
              </a:extLst>
            </p:cNvPr>
            <p:cNvSpPr>
              <a:spLocks/>
            </p:cNvSpPr>
            <p:nvPr/>
          </p:nvSpPr>
          <p:spPr bwMode="auto">
            <a:xfrm>
              <a:off x="10322" y="4089"/>
              <a:ext cx="116" cy="181"/>
            </a:xfrm>
            <a:custGeom>
              <a:avLst/>
              <a:gdLst>
                <a:gd name="T0" fmla="*/ 0 w 116"/>
                <a:gd name="T1" fmla="*/ 0 h 181"/>
                <a:gd name="T2" fmla="*/ 116 w 116"/>
                <a:gd name="T3" fmla="*/ 0 h 181"/>
                <a:gd name="T4" fmla="*/ 116 w 116"/>
                <a:gd name="T5" fmla="*/ 42 h 181"/>
                <a:gd name="T6" fmla="*/ 31 w 116"/>
                <a:gd name="T7" fmla="*/ 42 h 181"/>
                <a:gd name="T8" fmla="*/ 31 w 116"/>
                <a:gd name="T9" fmla="*/ 74 h 181"/>
                <a:gd name="T10" fmla="*/ 106 w 116"/>
                <a:gd name="T11" fmla="*/ 74 h 181"/>
                <a:gd name="T12" fmla="*/ 106 w 116"/>
                <a:gd name="T13" fmla="*/ 107 h 181"/>
                <a:gd name="T14" fmla="*/ 31 w 116"/>
                <a:gd name="T15" fmla="*/ 107 h 181"/>
                <a:gd name="T16" fmla="*/ 31 w 116"/>
                <a:gd name="T17" fmla="*/ 149 h 181"/>
                <a:gd name="T18" fmla="*/ 116 w 116"/>
                <a:gd name="T19" fmla="*/ 149 h 181"/>
                <a:gd name="T20" fmla="*/ 116 w 116"/>
                <a:gd name="T21" fmla="*/ 181 h 181"/>
                <a:gd name="T22" fmla="*/ 0 w 116"/>
                <a:gd name="T23" fmla="*/ 181 h 181"/>
                <a:gd name="T24" fmla="*/ 0 w 116"/>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81">
                  <a:moveTo>
                    <a:pt x="0" y="0"/>
                  </a:moveTo>
                  <a:lnTo>
                    <a:pt x="116" y="0"/>
                  </a:lnTo>
                  <a:lnTo>
                    <a:pt x="116" y="42"/>
                  </a:lnTo>
                  <a:lnTo>
                    <a:pt x="31" y="42"/>
                  </a:lnTo>
                  <a:lnTo>
                    <a:pt x="31" y="74"/>
                  </a:lnTo>
                  <a:lnTo>
                    <a:pt x="106" y="74"/>
                  </a:lnTo>
                  <a:lnTo>
                    <a:pt x="106" y="107"/>
                  </a:lnTo>
                  <a:lnTo>
                    <a:pt x="31" y="107"/>
                  </a:lnTo>
                  <a:lnTo>
                    <a:pt x="31" y="149"/>
                  </a:lnTo>
                  <a:lnTo>
                    <a:pt x="116" y="149"/>
                  </a:lnTo>
                  <a:lnTo>
                    <a:pt x="116"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5" name="Freeform 34">
              <a:extLst>
                <a:ext uri="{FF2B5EF4-FFF2-40B4-BE49-F238E27FC236}">
                  <a16:creationId xmlns:a16="http://schemas.microsoft.com/office/drawing/2014/main" id="{48ABE11A-62F7-4F36-A2C1-11BFE867C2AE}"/>
                </a:ext>
              </a:extLst>
            </p:cNvPr>
            <p:cNvSpPr>
              <a:spLocks noEditPoints="1"/>
            </p:cNvSpPr>
            <p:nvPr/>
          </p:nvSpPr>
          <p:spPr bwMode="auto">
            <a:xfrm>
              <a:off x="10481" y="4089"/>
              <a:ext cx="159" cy="181"/>
            </a:xfrm>
            <a:custGeom>
              <a:avLst/>
              <a:gdLst>
                <a:gd name="T0" fmla="*/ 0 w 15"/>
                <a:gd name="T1" fmla="*/ 0 h 17"/>
                <a:gd name="T2" fmla="*/ 6 w 15"/>
                <a:gd name="T3" fmla="*/ 0 h 17"/>
                <a:gd name="T4" fmla="*/ 15 w 15"/>
                <a:gd name="T5" fmla="*/ 9 h 17"/>
                <a:gd name="T6" fmla="*/ 6 w 15"/>
                <a:gd name="T7" fmla="*/ 17 h 17"/>
                <a:gd name="T8" fmla="*/ 0 w 15"/>
                <a:gd name="T9" fmla="*/ 17 h 17"/>
                <a:gd name="T10" fmla="*/ 0 w 15"/>
                <a:gd name="T11" fmla="*/ 0 h 17"/>
                <a:gd name="T12" fmla="*/ 4 w 15"/>
                <a:gd name="T13" fmla="*/ 14 h 17"/>
                <a:gd name="T14" fmla="*/ 6 w 15"/>
                <a:gd name="T15" fmla="*/ 14 h 17"/>
                <a:gd name="T16" fmla="*/ 12 w 15"/>
                <a:gd name="T17" fmla="*/ 9 h 17"/>
                <a:gd name="T18" fmla="*/ 6 w 15"/>
                <a:gd name="T19" fmla="*/ 4 h 17"/>
                <a:gd name="T20" fmla="*/ 4 w 15"/>
                <a:gd name="T21" fmla="*/ 4 h 17"/>
                <a:gd name="T22" fmla="*/ 4 w 15"/>
                <a:gd name="T2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0" y="0"/>
                  </a:moveTo>
                  <a:cubicBezTo>
                    <a:pt x="6" y="0"/>
                    <a:pt x="6" y="0"/>
                    <a:pt x="6" y="0"/>
                  </a:cubicBezTo>
                  <a:cubicBezTo>
                    <a:pt x="11" y="0"/>
                    <a:pt x="15" y="3"/>
                    <a:pt x="15" y="9"/>
                  </a:cubicBezTo>
                  <a:cubicBezTo>
                    <a:pt x="15" y="14"/>
                    <a:pt x="11" y="17"/>
                    <a:pt x="6" y="17"/>
                  </a:cubicBezTo>
                  <a:cubicBezTo>
                    <a:pt x="0" y="17"/>
                    <a:pt x="0" y="17"/>
                    <a:pt x="0" y="17"/>
                  </a:cubicBezTo>
                  <a:lnTo>
                    <a:pt x="0" y="0"/>
                  </a:lnTo>
                  <a:close/>
                  <a:moveTo>
                    <a:pt x="4" y="14"/>
                  </a:moveTo>
                  <a:cubicBezTo>
                    <a:pt x="6" y="14"/>
                    <a:pt x="6" y="14"/>
                    <a:pt x="6" y="14"/>
                  </a:cubicBezTo>
                  <a:cubicBezTo>
                    <a:pt x="9" y="14"/>
                    <a:pt x="12" y="12"/>
                    <a:pt x="12" y="9"/>
                  </a:cubicBezTo>
                  <a:cubicBezTo>
                    <a:pt x="12" y="5"/>
                    <a:pt x="9" y="4"/>
                    <a:pt x="6" y="4"/>
                  </a:cubicBezTo>
                  <a:cubicBezTo>
                    <a:pt x="4" y="4"/>
                    <a:pt x="4" y="4"/>
                    <a:pt x="4" y="4"/>
                  </a:cubicBez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6" name="Freeform 35">
              <a:extLst>
                <a:ext uri="{FF2B5EF4-FFF2-40B4-BE49-F238E27FC236}">
                  <a16:creationId xmlns:a16="http://schemas.microsoft.com/office/drawing/2014/main" id="{2539EB4C-E551-43FD-953D-1CBC483B6A03}"/>
                </a:ext>
              </a:extLst>
            </p:cNvPr>
            <p:cNvSpPr>
              <a:spLocks noEditPoints="1"/>
            </p:cNvSpPr>
            <p:nvPr/>
          </p:nvSpPr>
          <p:spPr bwMode="auto">
            <a:xfrm>
              <a:off x="10757" y="4089"/>
              <a:ext cx="137" cy="181"/>
            </a:xfrm>
            <a:custGeom>
              <a:avLst/>
              <a:gdLst>
                <a:gd name="T0" fmla="*/ 0 w 13"/>
                <a:gd name="T1" fmla="*/ 0 h 17"/>
                <a:gd name="T2" fmla="*/ 6 w 13"/>
                <a:gd name="T3" fmla="*/ 0 h 17"/>
                <a:gd name="T4" fmla="*/ 13 w 13"/>
                <a:gd name="T5" fmla="*/ 6 h 17"/>
                <a:gd name="T6" fmla="*/ 6 w 13"/>
                <a:gd name="T7" fmla="*/ 11 h 17"/>
                <a:gd name="T8" fmla="*/ 4 w 13"/>
                <a:gd name="T9" fmla="*/ 11 h 17"/>
                <a:gd name="T10" fmla="*/ 4 w 13"/>
                <a:gd name="T11" fmla="*/ 17 h 17"/>
                <a:gd name="T12" fmla="*/ 0 w 13"/>
                <a:gd name="T13" fmla="*/ 17 h 17"/>
                <a:gd name="T14" fmla="*/ 0 w 13"/>
                <a:gd name="T15" fmla="*/ 0 h 17"/>
                <a:gd name="T16" fmla="*/ 4 w 13"/>
                <a:gd name="T17" fmla="*/ 8 h 17"/>
                <a:gd name="T18" fmla="*/ 6 w 13"/>
                <a:gd name="T19" fmla="*/ 8 h 17"/>
                <a:gd name="T20" fmla="*/ 9 w 13"/>
                <a:gd name="T21" fmla="*/ 6 h 17"/>
                <a:gd name="T22" fmla="*/ 6 w 13"/>
                <a:gd name="T23" fmla="*/ 4 h 17"/>
                <a:gd name="T24" fmla="*/ 4 w 13"/>
                <a:gd name="T25" fmla="*/ 4 h 17"/>
                <a:gd name="T26" fmla="*/ 4 w 13"/>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0" y="0"/>
                  </a:moveTo>
                  <a:cubicBezTo>
                    <a:pt x="6" y="0"/>
                    <a:pt x="6" y="0"/>
                    <a:pt x="6" y="0"/>
                  </a:cubicBezTo>
                  <a:cubicBezTo>
                    <a:pt x="10" y="0"/>
                    <a:pt x="13" y="2"/>
                    <a:pt x="13" y="6"/>
                  </a:cubicBezTo>
                  <a:cubicBezTo>
                    <a:pt x="13" y="9"/>
                    <a:pt x="10" y="11"/>
                    <a:pt x="6" y="11"/>
                  </a:cubicBezTo>
                  <a:cubicBezTo>
                    <a:pt x="4" y="11"/>
                    <a:pt x="4" y="11"/>
                    <a:pt x="4" y="11"/>
                  </a:cubicBezTo>
                  <a:cubicBezTo>
                    <a:pt x="4" y="17"/>
                    <a:pt x="4" y="17"/>
                    <a:pt x="4" y="17"/>
                  </a:cubicBezTo>
                  <a:cubicBezTo>
                    <a:pt x="0" y="17"/>
                    <a:pt x="0" y="17"/>
                    <a:pt x="0" y="17"/>
                  </a:cubicBezTo>
                  <a:lnTo>
                    <a:pt x="0" y="0"/>
                  </a:lnTo>
                  <a:close/>
                  <a:moveTo>
                    <a:pt x="4" y="8"/>
                  </a:moveTo>
                  <a:cubicBezTo>
                    <a:pt x="6" y="8"/>
                    <a:pt x="6" y="8"/>
                    <a:pt x="6" y="8"/>
                  </a:cubicBezTo>
                  <a:cubicBezTo>
                    <a:pt x="7" y="8"/>
                    <a:pt x="9" y="7"/>
                    <a:pt x="9" y="6"/>
                  </a:cubicBezTo>
                  <a:cubicBezTo>
                    <a:pt x="9" y="4"/>
                    <a:pt x="7" y="4"/>
                    <a:pt x="6" y="4"/>
                  </a:cubicBezTo>
                  <a:cubicBezTo>
                    <a:pt x="4" y="4"/>
                    <a:pt x="4" y="4"/>
                    <a:pt x="4" y="4"/>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7" name="Freeform 36">
              <a:extLst>
                <a:ext uri="{FF2B5EF4-FFF2-40B4-BE49-F238E27FC236}">
                  <a16:creationId xmlns:a16="http://schemas.microsoft.com/office/drawing/2014/main" id="{A6FD8BEB-F992-4558-AD4D-E24379944439}"/>
                </a:ext>
              </a:extLst>
            </p:cNvPr>
            <p:cNvSpPr>
              <a:spLocks/>
            </p:cNvSpPr>
            <p:nvPr/>
          </p:nvSpPr>
          <p:spPr bwMode="auto">
            <a:xfrm>
              <a:off x="10926" y="4089"/>
              <a:ext cx="149" cy="192"/>
            </a:xfrm>
            <a:custGeom>
              <a:avLst/>
              <a:gdLst>
                <a:gd name="T0" fmla="*/ 14 w 14"/>
                <a:gd name="T1" fmla="*/ 11 h 18"/>
                <a:gd name="T2" fmla="*/ 7 w 14"/>
                <a:gd name="T3" fmla="*/ 18 h 18"/>
                <a:gd name="T4" fmla="*/ 0 w 14"/>
                <a:gd name="T5" fmla="*/ 11 h 18"/>
                <a:gd name="T6" fmla="*/ 0 w 14"/>
                <a:gd name="T7" fmla="*/ 0 h 18"/>
                <a:gd name="T8" fmla="*/ 3 w 14"/>
                <a:gd name="T9" fmla="*/ 0 h 18"/>
                <a:gd name="T10" fmla="*/ 3 w 14"/>
                <a:gd name="T11" fmla="*/ 11 h 18"/>
                <a:gd name="T12" fmla="*/ 7 w 14"/>
                <a:gd name="T13" fmla="*/ 14 h 18"/>
                <a:gd name="T14" fmla="*/ 10 w 14"/>
                <a:gd name="T15" fmla="*/ 11 h 18"/>
                <a:gd name="T16" fmla="*/ 10 w 14"/>
                <a:gd name="T17" fmla="*/ 0 h 18"/>
                <a:gd name="T18" fmla="*/ 14 w 14"/>
                <a:gd name="T19" fmla="*/ 0 h 18"/>
                <a:gd name="T20" fmla="*/ 14 w 14"/>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4" y="11"/>
                  </a:moveTo>
                  <a:cubicBezTo>
                    <a:pt x="14" y="15"/>
                    <a:pt x="11" y="18"/>
                    <a:pt x="7" y="18"/>
                  </a:cubicBezTo>
                  <a:cubicBezTo>
                    <a:pt x="2" y="18"/>
                    <a:pt x="0" y="15"/>
                    <a:pt x="0" y="11"/>
                  </a:cubicBezTo>
                  <a:cubicBezTo>
                    <a:pt x="0" y="0"/>
                    <a:pt x="0" y="0"/>
                    <a:pt x="0" y="0"/>
                  </a:cubicBezTo>
                  <a:cubicBezTo>
                    <a:pt x="3" y="0"/>
                    <a:pt x="3" y="0"/>
                    <a:pt x="3" y="0"/>
                  </a:cubicBezTo>
                  <a:cubicBezTo>
                    <a:pt x="3" y="11"/>
                    <a:pt x="3" y="11"/>
                    <a:pt x="3" y="11"/>
                  </a:cubicBezTo>
                  <a:cubicBezTo>
                    <a:pt x="3" y="13"/>
                    <a:pt x="5" y="14"/>
                    <a:pt x="7" y="14"/>
                  </a:cubicBezTo>
                  <a:cubicBezTo>
                    <a:pt x="9" y="14"/>
                    <a:pt x="10" y="13"/>
                    <a:pt x="10" y="11"/>
                  </a:cubicBezTo>
                  <a:cubicBezTo>
                    <a:pt x="10" y="0"/>
                    <a:pt x="10" y="0"/>
                    <a:pt x="10" y="0"/>
                  </a:cubicBezTo>
                  <a:cubicBezTo>
                    <a:pt x="14" y="0"/>
                    <a:pt x="14" y="0"/>
                    <a:pt x="14" y="0"/>
                  </a:cubicBezTo>
                  <a:lnTo>
                    <a:pt x="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8" name="Freeform 37">
              <a:extLst>
                <a:ext uri="{FF2B5EF4-FFF2-40B4-BE49-F238E27FC236}">
                  <a16:creationId xmlns:a16="http://schemas.microsoft.com/office/drawing/2014/main" id="{4ED9116D-D360-4C00-90C6-6551FCDA1C77}"/>
                </a:ext>
              </a:extLst>
            </p:cNvPr>
            <p:cNvSpPr>
              <a:spLocks noEditPoints="1"/>
            </p:cNvSpPr>
            <p:nvPr/>
          </p:nvSpPr>
          <p:spPr bwMode="auto">
            <a:xfrm>
              <a:off x="11117" y="4089"/>
              <a:ext cx="138" cy="181"/>
            </a:xfrm>
            <a:custGeom>
              <a:avLst/>
              <a:gdLst>
                <a:gd name="T0" fmla="*/ 0 w 13"/>
                <a:gd name="T1" fmla="*/ 0 h 17"/>
                <a:gd name="T2" fmla="*/ 6 w 13"/>
                <a:gd name="T3" fmla="*/ 0 h 17"/>
                <a:gd name="T4" fmla="*/ 12 w 13"/>
                <a:gd name="T5" fmla="*/ 5 h 17"/>
                <a:gd name="T6" fmla="*/ 9 w 13"/>
                <a:gd name="T7" fmla="*/ 8 h 17"/>
                <a:gd name="T8" fmla="*/ 9 w 13"/>
                <a:gd name="T9" fmla="*/ 8 h 17"/>
                <a:gd name="T10" fmla="*/ 13 w 13"/>
                <a:gd name="T11" fmla="*/ 12 h 17"/>
                <a:gd name="T12" fmla="*/ 7 w 13"/>
                <a:gd name="T13" fmla="*/ 17 h 17"/>
                <a:gd name="T14" fmla="*/ 0 w 13"/>
                <a:gd name="T15" fmla="*/ 17 h 17"/>
                <a:gd name="T16" fmla="*/ 0 w 13"/>
                <a:gd name="T17" fmla="*/ 0 h 17"/>
                <a:gd name="T18" fmla="*/ 4 w 13"/>
                <a:gd name="T19" fmla="*/ 7 h 17"/>
                <a:gd name="T20" fmla="*/ 6 w 13"/>
                <a:gd name="T21" fmla="*/ 7 h 17"/>
                <a:gd name="T22" fmla="*/ 9 w 13"/>
                <a:gd name="T23" fmla="*/ 5 h 17"/>
                <a:gd name="T24" fmla="*/ 6 w 13"/>
                <a:gd name="T25" fmla="*/ 4 h 17"/>
                <a:gd name="T26" fmla="*/ 4 w 13"/>
                <a:gd name="T27" fmla="*/ 4 h 17"/>
                <a:gd name="T28" fmla="*/ 4 w 13"/>
                <a:gd name="T29" fmla="*/ 7 h 17"/>
                <a:gd name="T30" fmla="*/ 4 w 13"/>
                <a:gd name="T31" fmla="*/ 14 h 17"/>
                <a:gd name="T32" fmla="*/ 7 w 13"/>
                <a:gd name="T33" fmla="*/ 14 h 17"/>
                <a:gd name="T34" fmla="*/ 9 w 13"/>
                <a:gd name="T35" fmla="*/ 12 h 17"/>
                <a:gd name="T36" fmla="*/ 6 w 13"/>
                <a:gd name="T37" fmla="*/ 10 h 17"/>
                <a:gd name="T38" fmla="*/ 4 w 13"/>
                <a:gd name="T39" fmla="*/ 10 h 17"/>
                <a:gd name="T40" fmla="*/ 4 w 13"/>
                <a:gd name="T4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7">
                  <a:moveTo>
                    <a:pt x="0" y="0"/>
                  </a:moveTo>
                  <a:cubicBezTo>
                    <a:pt x="6" y="0"/>
                    <a:pt x="6" y="0"/>
                    <a:pt x="6" y="0"/>
                  </a:cubicBezTo>
                  <a:cubicBezTo>
                    <a:pt x="9" y="0"/>
                    <a:pt x="12" y="1"/>
                    <a:pt x="12" y="5"/>
                  </a:cubicBezTo>
                  <a:cubicBezTo>
                    <a:pt x="12" y="7"/>
                    <a:pt x="11" y="8"/>
                    <a:pt x="9" y="8"/>
                  </a:cubicBezTo>
                  <a:cubicBezTo>
                    <a:pt x="9" y="8"/>
                    <a:pt x="9" y="8"/>
                    <a:pt x="9" y="8"/>
                  </a:cubicBezTo>
                  <a:cubicBezTo>
                    <a:pt x="11" y="9"/>
                    <a:pt x="13" y="10"/>
                    <a:pt x="13" y="12"/>
                  </a:cubicBezTo>
                  <a:cubicBezTo>
                    <a:pt x="13" y="16"/>
                    <a:pt x="10" y="17"/>
                    <a:pt x="7" y="17"/>
                  </a:cubicBezTo>
                  <a:cubicBezTo>
                    <a:pt x="0" y="17"/>
                    <a:pt x="0" y="17"/>
                    <a:pt x="0" y="17"/>
                  </a:cubicBezTo>
                  <a:lnTo>
                    <a:pt x="0" y="0"/>
                  </a:lnTo>
                  <a:close/>
                  <a:moveTo>
                    <a:pt x="4" y="7"/>
                  </a:moveTo>
                  <a:cubicBezTo>
                    <a:pt x="6" y="7"/>
                    <a:pt x="6" y="7"/>
                    <a:pt x="6" y="7"/>
                  </a:cubicBezTo>
                  <a:cubicBezTo>
                    <a:pt x="7" y="7"/>
                    <a:pt x="9" y="7"/>
                    <a:pt x="9" y="5"/>
                  </a:cubicBezTo>
                  <a:cubicBezTo>
                    <a:pt x="9" y="4"/>
                    <a:pt x="7" y="4"/>
                    <a:pt x="6" y="4"/>
                  </a:cubicBezTo>
                  <a:cubicBezTo>
                    <a:pt x="4" y="4"/>
                    <a:pt x="4" y="4"/>
                    <a:pt x="4" y="4"/>
                  </a:cubicBezTo>
                  <a:lnTo>
                    <a:pt x="4" y="7"/>
                  </a:lnTo>
                  <a:close/>
                  <a:moveTo>
                    <a:pt x="4" y="14"/>
                  </a:moveTo>
                  <a:cubicBezTo>
                    <a:pt x="7" y="14"/>
                    <a:pt x="7" y="14"/>
                    <a:pt x="7" y="14"/>
                  </a:cubicBezTo>
                  <a:cubicBezTo>
                    <a:pt x="8" y="14"/>
                    <a:pt x="9" y="14"/>
                    <a:pt x="9" y="12"/>
                  </a:cubicBezTo>
                  <a:cubicBezTo>
                    <a:pt x="9" y="10"/>
                    <a:pt x="8" y="10"/>
                    <a:pt x="6" y="10"/>
                  </a:cubicBezTo>
                  <a:cubicBezTo>
                    <a:pt x="4" y="10"/>
                    <a:pt x="4" y="10"/>
                    <a:pt x="4" y="10"/>
                  </a:cubicBez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39" name="Freeform 38">
              <a:extLst>
                <a:ext uri="{FF2B5EF4-FFF2-40B4-BE49-F238E27FC236}">
                  <a16:creationId xmlns:a16="http://schemas.microsoft.com/office/drawing/2014/main" id="{A7B7DBB8-384D-4ACC-8CC0-D20E7B3C80A4}"/>
                </a:ext>
              </a:extLst>
            </p:cNvPr>
            <p:cNvSpPr>
              <a:spLocks/>
            </p:cNvSpPr>
            <p:nvPr/>
          </p:nvSpPr>
          <p:spPr bwMode="auto">
            <a:xfrm>
              <a:off x="11287" y="4089"/>
              <a:ext cx="117" cy="181"/>
            </a:xfrm>
            <a:custGeom>
              <a:avLst/>
              <a:gdLst>
                <a:gd name="T0" fmla="*/ 0 w 117"/>
                <a:gd name="T1" fmla="*/ 0 h 181"/>
                <a:gd name="T2" fmla="*/ 42 w 117"/>
                <a:gd name="T3" fmla="*/ 0 h 181"/>
                <a:gd name="T4" fmla="*/ 42 w 117"/>
                <a:gd name="T5" fmla="*/ 149 h 181"/>
                <a:gd name="T6" fmla="*/ 117 w 117"/>
                <a:gd name="T7" fmla="*/ 149 h 181"/>
                <a:gd name="T8" fmla="*/ 117 w 117"/>
                <a:gd name="T9" fmla="*/ 181 h 181"/>
                <a:gd name="T10" fmla="*/ 0 w 117"/>
                <a:gd name="T11" fmla="*/ 181 h 181"/>
                <a:gd name="T12" fmla="*/ 0 w 117"/>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17" h="181">
                  <a:moveTo>
                    <a:pt x="0" y="0"/>
                  </a:moveTo>
                  <a:lnTo>
                    <a:pt x="42" y="0"/>
                  </a:lnTo>
                  <a:lnTo>
                    <a:pt x="42" y="149"/>
                  </a:lnTo>
                  <a:lnTo>
                    <a:pt x="117" y="149"/>
                  </a:lnTo>
                  <a:lnTo>
                    <a:pt x="117"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0" name="Rectangle 39">
              <a:extLst>
                <a:ext uri="{FF2B5EF4-FFF2-40B4-BE49-F238E27FC236}">
                  <a16:creationId xmlns:a16="http://schemas.microsoft.com/office/drawing/2014/main" id="{B146483A-43FC-4F9C-BF45-F27D6724F550}"/>
                </a:ext>
              </a:extLst>
            </p:cNvPr>
            <p:cNvSpPr>
              <a:spLocks noChangeArrowheads="1"/>
            </p:cNvSpPr>
            <p:nvPr/>
          </p:nvSpPr>
          <p:spPr bwMode="auto">
            <a:xfrm>
              <a:off x="11436" y="4089"/>
              <a:ext cx="31"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1" name="Freeform 40">
              <a:extLst>
                <a:ext uri="{FF2B5EF4-FFF2-40B4-BE49-F238E27FC236}">
                  <a16:creationId xmlns:a16="http://schemas.microsoft.com/office/drawing/2014/main" id="{E34B2F1B-6CB9-4043-B39C-E59852FC5631}"/>
                </a:ext>
              </a:extLst>
            </p:cNvPr>
            <p:cNvSpPr>
              <a:spLocks/>
            </p:cNvSpPr>
            <p:nvPr/>
          </p:nvSpPr>
          <p:spPr bwMode="auto">
            <a:xfrm>
              <a:off x="11510" y="4089"/>
              <a:ext cx="159" cy="192"/>
            </a:xfrm>
            <a:custGeom>
              <a:avLst/>
              <a:gdLst>
                <a:gd name="T0" fmla="*/ 11 w 15"/>
                <a:gd name="T1" fmla="*/ 5 h 18"/>
                <a:gd name="T2" fmla="*/ 8 w 15"/>
                <a:gd name="T3" fmla="*/ 3 h 18"/>
                <a:gd name="T4" fmla="*/ 3 w 15"/>
                <a:gd name="T5" fmla="*/ 9 h 18"/>
                <a:gd name="T6" fmla="*/ 8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4 w 15"/>
                <a:gd name="T19" fmla="*/ 2 h 18"/>
                <a:gd name="T20" fmla="*/ 11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1" y="5"/>
                  </a:moveTo>
                  <a:cubicBezTo>
                    <a:pt x="11" y="4"/>
                    <a:pt x="10" y="3"/>
                    <a:pt x="8" y="3"/>
                  </a:cubicBezTo>
                  <a:cubicBezTo>
                    <a:pt x="5" y="3"/>
                    <a:pt x="3" y="6"/>
                    <a:pt x="3" y="9"/>
                  </a:cubicBezTo>
                  <a:cubicBezTo>
                    <a:pt x="3" y="12"/>
                    <a:pt x="5" y="14"/>
                    <a:pt x="8" y="14"/>
                  </a:cubicBezTo>
                  <a:cubicBezTo>
                    <a:pt x="10" y="14"/>
                    <a:pt x="11" y="13"/>
                    <a:pt x="12" y="12"/>
                  </a:cubicBezTo>
                  <a:cubicBezTo>
                    <a:pt x="15" y="15"/>
                    <a:pt x="15" y="15"/>
                    <a:pt x="15" y="15"/>
                  </a:cubicBezTo>
                  <a:cubicBezTo>
                    <a:pt x="13" y="17"/>
                    <a:pt x="11" y="18"/>
                    <a:pt x="9" y="18"/>
                  </a:cubicBezTo>
                  <a:cubicBezTo>
                    <a:pt x="3" y="18"/>
                    <a:pt x="0" y="14"/>
                    <a:pt x="0" y="9"/>
                  </a:cubicBezTo>
                  <a:cubicBezTo>
                    <a:pt x="0" y="3"/>
                    <a:pt x="3" y="0"/>
                    <a:pt x="9" y="0"/>
                  </a:cubicBezTo>
                  <a:cubicBezTo>
                    <a:pt x="10"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2" name="Freeform 41">
              <a:extLst>
                <a:ext uri="{FF2B5EF4-FFF2-40B4-BE49-F238E27FC236}">
                  <a16:creationId xmlns:a16="http://schemas.microsoft.com/office/drawing/2014/main" id="{2903D21B-01F9-4FBB-AA80-B11A574CF237}"/>
                </a:ext>
              </a:extLst>
            </p:cNvPr>
            <p:cNvSpPr>
              <a:spLocks noEditPoints="1"/>
            </p:cNvSpPr>
            <p:nvPr/>
          </p:nvSpPr>
          <p:spPr bwMode="auto">
            <a:xfrm>
              <a:off x="11754" y="4089"/>
              <a:ext cx="191" cy="181"/>
            </a:xfrm>
            <a:custGeom>
              <a:avLst/>
              <a:gdLst>
                <a:gd name="T0" fmla="*/ 74 w 191"/>
                <a:gd name="T1" fmla="*/ 0 h 181"/>
                <a:gd name="T2" fmla="*/ 106 w 191"/>
                <a:gd name="T3" fmla="*/ 0 h 181"/>
                <a:gd name="T4" fmla="*/ 191 w 191"/>
                <a:gd name="T5" fmla="*/ 181 h 181"/>
                <a:gd name="T6" fmla="*/ 138 w 191"/>
                <a:gd name="T7" fmla="*/ 181 h 181"/>
                <a:gd name="T8" fmla="*/ 127 w 191"/>
                <a:gd name="T9" fmla="*/ 149 h 181"/>
                <a:gd name="T10" fmla="*/ 53 w 191"/>
                <a:gd name="T11" fmla="*/ 149 h 181"/>
                <a:gd name="T12" fmla="*/ 42 w 191"/>
                <a:gd name="T13" fmla="*/ 181 h 181"/>
                <a:gd name="T14" fmla="*/ 0 w 191"/>
                <a:gd name="T15" fmla="*/ 181 h 181"/>
                <a:gd name="T16" fmla="*/ 74 w 191"/>
                <a:gd name="T17" fmla="*/ 0 h 181"/>
                <a:gd name="T18" fmla="*/ 95 w 191"/>
                <a:gd name="T19" fmla="*/ 53 h 181"/>
                <a:gd name="T20" fmla="*/ 74 w 191"/>
                <a:gd name="T21" fmla="*/ 107 h 181"/>
                <a:gd name="T22" fmla="*/ 117 w 191"/>
                <a:gd name="T23" fmla="*/ 107 h 181"/>
                <a:gd name="T24" fmla="*/ 95 w 191"/>
                <a:gd name="T25" fmla="*/ 5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81">
                  <a:moveTo>
                    <a:pt x="74" y="0"/>
                  </a:moveTo>
                  <a:lnTo>
                    <a:pt x="106" y="0"/>
                  </a:lnTo>
                  <a:lnTo>
                    <a:pt x="191" y="181"/>
                  </a:lnTo>
                  <a:lnTo>
                    <a:pt x="138" y="181"/>
                  </a:lnTo>
                  <a:lnTo>
                    <a:pt x="127" y="149"/>
                  </a:lnTo>
                  <a:lnTo>
                    <a:pt x="53" y="149"/>
                  </a:lnTo>
                  <a:lnTo>
                    <a:pt x="42" y="181"/>
                  </a:lnTo>
                  <a:lnTo>
                    <a:pt x="0" y="181"/>
                  </a:lnTo>
                  <a:lnTo>
                    <a:pt x="74" y="0"/>
                  </a:lnTo>
                  <a:close/>
                  <a:moveTo>
                    <a:pt x="95" y="53"/>
                  </a:moveTo>
                  <a:lnTo>
                    <a:pt x="74" y="107"/>
                  </a:lnTo>
                  <a:lnTo>
                    <a:pt x="117" y="107"/>
                  </a:lnTo>
                  <a:lnTo>
                    <a:pt x="95"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3" name="Freeform 42">
              <a:extLst>
                <a:ext uri="{FF2B5EF4-FFF2-40B4-BE49-F238E27FC236}">
                  <a16:creationId xmlns:a16="http://schemas.microsoft.com/office/drawing/2014/main" id="{C28E9711-4B3A-448B-9BD6-96FA7C94B5FD}"/>
                </a:ext>
              </a:extLst>
            </p:cNvPr>
            <p:cNvSpPr>
              <a:spLocks/>
            </p:cNvSpPr>
            <p:nvPr/>
          </p:nvSpPr>
          <p:spPr bwMode="auto">
            <a:xfrm>
              <a:off x="11955" y="4089"/>
              <a:ext cx="149" cy="192"/>
            </a:xfrm>
            <a:custGeom>
              <a:avLst/>
              <a:gdLst>
                <a:gd name="T0" fmla="*/ 11 w 14"/>
                <a:gd name="T1" fmla="*/ 5 h 18"/>
                <a:gd name="T2" fmla="*/ 8 w 14"/>
                <a:gd name="T3" fmla="*/ 3 h 18"/>
                <a:gd name="T4" fmla="*/ 3 w 14"/>
                <a:gd name="T5" fmla="*/ 9 h 18"/>
                <a:gd name="T6" fmla="*/ 8 w 14"/>
                <a:gd name="T7" fmla="*/ 14 h 18"/>
                <a:gd name="T8" fmla="*/ 11 w 14"/>
                <a:gd name="T9" fmla="*/ 12 h 18"/>
                <a:gd name="T10" fmla="*/ 14 w 14"/>
                <a:gd name="T11" fmla="*/ 15 h 18"/>
                <a:gd name="T12" fmla="*/ 8 w 14"/>
                <a:gd name="T13" fmla="*/ 18 h 18"/>
                <a:gd name="T14" fmla="*/ 0 w 14"/>
                <a:gd name="T15" fmla="*/ 9 h 18"/>
                <a:gd name="T16" fmla="*/ 8 w 14"/>
                <a:gd name="T17" fmla="*/ 0 h 18"/>
                <a:gd name="T18" fmla="*/ 14 w 14"/>
                <a:gd name="T19" fmla="*/ 2 h 18"/>
                <a:gd name="T20" fmla="*/ 11 w 14"/>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1" y="5"/>
                  </a:moveTo>
                  <a:cubicBezTo>
                    <a:pt x="11" y="4"/>
                    <a:pt x="9" y="3"/>
                    <a:pt x="8" y="3"/>
                  </a:cubicBezTo>
                  <a:cubicBezTo>
                    <a:pt x="5" y="3"/>
                    <a:pt x="3" y="6"/>
                    <a:pt x="3" y="9"/>
                  </a:cubicBezTo>
                  <a:cubicBezTo>
                    <a:pt x="3" y="12"/>
                    <a:pt x="5" y="14"/>
                    <a:pt x="8" y="14"/>
                  </a:cubicBezTo>
                  <a:cubicBezTo>
                    <a:pt x="9" y="14"/>
                    <a:pt x="11" y="13"/>
                    <a:pt x="11" y="12"/>
                  </a:cubicBezTo>
                  <a:cubicBezTo>
                    <a:pt x="14" y="15"/>
                    <a:pt x="14" y="15"/>
                    <a:pt x="14" y="15"/>
                  </a:cubicBezTo>
                  <a:cubicBezTo>
                    <a:pt x="13" y="17"/>
                    <a:pt x="11" y="18"/>
                    <a:pt x="8" y="18"/>
                  </a:cubicBezTo>
                  <a:cubicBezTo>
                    <a:pt x="3" y="18"/>
                    <a:pt x="0" y="14"/>
                    <a:pt x="0" y="9"/>
                  </a:cubicBezTo>
                  <a:cubicBezTo>
                    <a:pt x="0" y="3"/>
                    <a:pt x="3" y="0"/>
                    <a:pt x="8" y="0"/>
                  </a:cubicBezTo>
                  <a:cubicBezTo>
                    <a:pt x="10" y="0"/>
                    <a:pt x="13" y="1"/>
                    <a:pt x="14" y="2"/>
                  </a:cubicBezTo>
                  <a:lnTo>
                    <a:pt x="1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4" name="Freeform 43">
              <a:extLst>
                <a:ext uri="{FF2B5EF4-FFF2-40B4-BE49-F238E27FC236}">
                  <a16:creationId xmlns:a16="http://schemas.microsoft.com/office/drawing/2014/main" id="{A9A83B8B-AAB6-4786-BB1A-4EF5A3FBDEAD}"/>
                </a:ext>
              </a:extLst>
            </p:cNvPr>
            <p:cNvSpPr>
              <a:spLocks/>
            </p:cNvSpPr>
            <p:nvPr/>
          </p:nvSpPr>
          <p:spPr bwMode="auto">
            <a:xfrm>
              <a:off x="12125" y="4089"/>
              <a:ext cx="159" cy="192"/>
            </a:xfrm>
            <a:custGeom>
              <a:avLst/>
              <a:gdLst>
                <a:gd name="T0" fmla="*/ 12 w 15"/>
                <a:gd name="T1" fmla="*/ 5 h 18"/>
                <a:gd name="T2" fmla="*/ 9 w 15"/>
                <a:gd name="T3" fmla="*/ 3 h 18"/>
                <a:gd name="T4" fmla="*/ 4 w 15"/>
                <a:gd name="T5" fmla="*/ 9 h 18"/>
                <a:gd name="T6" fmla="*/ 9 w 15"/>
                <a:gd name="T7" fmla="*/ 14 h 18"/>
                <a:gd name="T8" fmla="*/ 12 w 15"/>
                <a:gd name="T9" fmla="*/ 12 h 18"/>
                <a:gd name="T10" fmla="*/ 15 w 15"/>
                <a:gd name="T11" fmla="*/ 15 h 18"/>
                <a:gd name="T12" fmla="*/ 9 w 15"/>
                <a:gd name="T13" fmla="*/ 18 h 18"/>
                <a:gd name="T14" fmla="*/ 0 w 15"/>
                <a:gd name="T15" fmla="*/ 9 h 18"/>
                <a:gd name="T16" fmla="*/ 9 w 15"/>
                <a:gd name="T17" fmla="*/ 0 h 18"/>
                <a:gd name="T18" fmla="*/ 15 w 15"/>
                <a:gd name="T19" fmla="*/ 2 h 18"/>
                <a:gd name="T20" fmla="*/ 12 w 15"/>
                <a:gd name="T2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8">
                  <a:moveTo>
                    <a:pt x="12" y="5"/>
                  </a:moveTo>
                  <a:cubicBezTo>
                    <a:pt x="11" y="4"/>
                    <a:pt x="10" y="3"/>
                    <a:pt x="9" y="3"/>
                  </a:cubicBezTo>
                  <a:cubicBezTo>
                    <a:pt x="6" y="3"/>
                    <a:pt x="4" y="6"/>
                    <a:pt x="4" y="9"/>
                  </a:cubicBezTo>
                  <a:cubicBezTo>
                    <a:pt x="4" y="12"/>
                    <a:pt x="6" y="14"/>
                    <a:pt x="9" y="14"/>
                  </a:cubicBezTo>
                  <a:cubicBezTo>
                    <a:pt x="10" y="14"/>
                    <a:pt x="11" y="13"/>
                    <a:pt x="12" y="12"/>
                  </a:cubicBezTo>
                  <a:cubicBezTo>
                    <a:pt x="15" y="15"/>
                    <a:pt x="15" y="15"/>
                    <a:pt x="15" y="15"/>
                  </a:cubicBezTo>
                  <a:cubicBezTo>
                    <a:pt x="14" y="17"/>
                    <a:pt x="11" y="18"/>
                    <a:pt x="9" y="18"/>
                  </a:cubicBezTo>
                  <a:cubicBezTo>
                    <a:pt x="4" y="18"/>
                    <a:pt x="0" y="14"/>
                    <a:pt x="0" y="9"/>
                  </a:cubicBezTo>
                  <a:cubicBezTo>
                    <a:pt x="0" y="3"/>
                    <a:pt x="4" y="0"/>
                    <a:pt x="9" y="0"/>
                  </a:cubicBezTo>
                  <a:cubicBezTo>
                    <a:pt x="11" y="0"/>
                    <a:pt x="13" y="1"/>
                    <a:pt x="15" y="2"/>
                  </a:cubicBezTo>
                  <a:lnTo>
                    <a:pt x="1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5" name="Freeform 44">
              <a:extLst>
                <a:ext uri="{FF2B5EF4-FFF2-40B4-BE49-F238E27FC236}">
                  <a16:creationId xmlns:a16="http://schemas.microsoft.com/office/drawing/2014/main" id="{78471966-99A2-47CC-98E0-40EBBE0FCC53}"/>
                </a:ext>
              </a:extLst>
            </p:cNvPr>
            <p:cNvSpPr>
              <a:spLocks noEditPoints="1"/>
            </p:cNvSpPr>
            <p:nvPr/>
          </p:nvSpPr>
          <p:spPr bwMode="auto">
            <a:xfrm>
              <a:off x="12305" y="4089"/>
              <a:ext cx="181" cy="192"/>
            </a:xfrm>
            <a:custGeom>
              <a:avLst/>
              <a:gdLst>
                <a:gd name="T0" fmla="*/ 9 w 17"/>
                <a:gd name="T1" fmla="*/ 0 h 18"/>
                <a:gd name="T2" fmla="*/ 17 w 17"/>
                <a:gd name="T3" fmla="*/ 9 h 18"/>
                <a:gd name="T4" fmla="*/ 9 w 17"/>
                <a:gd name="T5" fmla="*/ 18 h 18"/>
                <a:gd name="T6" fmla="*/ 0 w 17"/>
                <a:gd name="T7" fmla="*/ 9 h 18"/>
                <a:gd name="T8" fmla="*/ 9 w 17"/>
                <a:gd name="T9" fmla="*/ 0 h 18"/>
                <a:gd name="T10" fmla="*/ 9 w 17"/>
                <a:gd name="T11" fmla="*/ 14 h 18"/>
                <a:gd name="T12" fmla="*/ 14 w 17"/>
                <a:gd name="T13" fmla="*/ 9 h 18"/>
                <a:gd name="T14" fmla="*/ 9 w 17"/>
                <a:gd name="T15" fmla="*/ 3 h 18"/>
                <a:gd name="T16" fmla="*/ 3 w 17"/>
                <a:gd name="T17" fmla="*/ 9 h 18"/>
                <a:gd name="T18" fmla="*/ 9 w 17"/>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0"/>
                  </a:moveTo>
                  <a:cubicBezTo>
                    <a:pt x="14" y="0"/>
                    <a:pt x="17" y="3"/>
                    <a:pt x="17" y="9"/>
                  </a:cubicBezTo>
                  <a:cubicBezTo>
                    <a:pt x="17" y="14"/>
                    <a:pt x="14" y="18"/>
                    <a:pt x="9" y="18"/>
                  </a:cubicBezTo>
                  <a:cubicBezTo>
                    <a:pt x="3" y="18"/>
                    <a:pt x="0" y="14"/>
                    <a:pt x="0" y="9"/>
                  </a:cubicBezTo>
                  <a:cubicBezTo>
                    <a:pt x="0" y="3"/>
                    <a:pt x="3" y="0"/>
                    <a:pt x="9" y="0"/>
                  </a:cubicBezTo>
                  <a:moveTo>
                    <a:pt x="9" y="14"/>
                  </a:moveTo>
                  <a:cubicBezTo>
                    <a:pt x="12" y="14"/>
                    <a:pt x="14" y="12"/>
                    <a:pt x="14" y="9"/>
                  </a:cubicBezTo>
                  <a:cubicBezTo>
                    <a:pt x="14" y="6"/>
                    <a:pt x="12" y="3"/>
                    <a:pt x="9" y="3"/>
                  </a:cubicBezTo>
                  <a:cubicBezTo>
                    <a:pt x="5" y="3"/>
                    <a:pt x="3" y="6"/>
                    <a:pt x="3" y="9"/>
                  </a:cubicBezTo>
                  <a:cubicBezTo>
                    <a:pt x="3" y="12"/>
                    <a:pt x="5" y="14"/>
                    <a:pt x="9"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6" name="Freeform 45">
              <a:extLst>
                <a:ext uri="{FF2B5EF4-FFF2-40B4-BE49-F238E27FC236}">
                  <a16:creationId xmlns:a16="http://schemas.microsoft.com/office/drawing/2014/main" id="{88914477-158F-41DD-A7C8-73C0F4AAEAB5}"/>
                </a:ext>
              </a:extLst>
            </p:cNvPr>
            <p:cNvSpPr>
              <a:spLocks/>
            </p:cNvSpPr>
            <p:nvPr/>
          </p:nvSpPr>
          <p:spPr bwMode="auto">
            <a:xfrm>
              <a:off x="12528" y="4089"/>
              <a:ext cx="149" cy="192"/>
            </a:xfrm>
            <a:custGeom>
              <a:avLst/>
              <a:gdLst>
                <a:gd name="T0" fmla="*/ 14 w 14"/>
                <a:gd name="T1" fmla="*/ 11 h 18"/>
                <a:gd name="T2" fmla="*/ 7 w 14"/>
                <a:gd name="T3" fmla="*/ 18 h 18"/>
                <a:gd name="T4" fmla="*/ 0 w 14"/>
                <a:gd name="T5" fmla="*/ 11 h 18"/>
                <a:gd name="T6" fmla="*/ 0 w 14"/>
                <a:gd name="T7" fmla="*/ 0 h 18"/>
                <a:gd name="T8" fmla="*/ 4 w 14"/>
                <a:gd name="T9" fmla="*/ 0 h 18"/>
                <a:gd name="T10" fmla="*/ 4 w 14"/>
                <a:gd name="T11" fmla="*/ 11 h 18"/>
                <a:gd name="T12" fmla="*/ 7 w 14"/>
                <a:gd name="T13" fmla="*/ 14 h 18"/>
                <a:gd name="T14" fmla="*/ 10 w 14"/>
                <a:gd name="T15" fmla="*/ 11 h 18"/>
                <a:gd name="T16" fmla="*/ 10 w 14"/>
                <a:gd name="T17" fmla="*/ 0 h 18"/>
                <a:gd name="T18" fmla="*/ 14 w 14"/>
                <a:gd name="T19" fmla="*/ 0 h 18"/>
                <a:gd name="T20" fmla="*/ 14 w 14"/>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4" y="11"/>
                  </a:moveTo>
                  <a:cubicBezTo>
                    <a:pt x="14" y="15"/>
                    <a:pt x="11" y="18"/>
                    <a:pt x="7" y="18"/>
                  </a:cubicBezTo>
                  <a:cubicBezTo>
                    <a:pt x="2" y="18"/>
                    <a:pt x="0" y="15"/>
                    <a:pt x="0" y="11"/>
                  </a:cubicBezTo>
                  <a:cubicBezTo>
                    <a:pt x="0" y="0"/>
                    <a:pt x="0" y="0"/>
                    <a:pt x="0" y="0"/>
                  </a:cubicBezTo>
                  <a:cubicBezTo>
                    <a:pt x="4" y="0"/>
                    <a:pt x="4" y="0"/>
                    <a:pt x="4" y="0"/>
                  </a:cubicBezTo>
                  <a:cubicBezTo>
                    <a:pt x="4" y="11"/>
                    <a:pt x="4" y="11"/>
                    <a:pt x="4" y="11"/>
                  </a:cubicBezTo>
                  <a:cubicBezTo>
                    <a:pt x="4" y="13"/>
                    <a:pt x="5" y="14"/>
                    <a:pt x="7" y="14"/>
                  </a:cubicBezTo>
                  <a:cubicBezTo>
                    <a:pt x="9" y="14"/>
                    <a:pt x="10" y="13"/>
                    <a:pt x="10" y="11"/>
                  </a:cubicBezTo>
                  <a:cubicBezTo>
                    <a:pt x="10" y="0"/>
                    <a:pt x="10" y="0"/>
                    <a:pt x="10" y="0"/>
                  </a:cubicBezTo>
                  <a:cubicBezTo>
                    <a:pt x="14" y="0"/>
                    <a:pt x="14" y="0"/>
                    <a:pt x="14" y="0"/>
                  </a:cubicBezTo>
                  <a:lnTo>
                    <a:pt x="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7" name="Freeform 46">
              <a:extLst>
                <a:ext uri="{FF2B5EF4-FFF2-40B4-BE49-F238E27FC236}">
                  <a16:creationId xmlns:a16="http://schemas.microsoft.com/office/drawing/2014/main" id="{02087A0E-6AD6-49C2-87A5-635820062743}"/>
                </a:ext>
              </a:extLst>
            </p:cNvPr>
            <p:cNvSpPr>
              <a:spLocks/>
            </p:cNvSpPr>
            <p:nvPr/>
          </p:nvSpPr>
          <p:spPr bwMode="auto">
            <a:xfrm>
              <a:off x="12719" y="4089"/>
              <a:ext cx="170" cy="181"/>
            </a:xfrm>
            <a:custGeom>
              <a:avLst/>
              <a:gdLst>
                <a:gd name="T0" fmla="*/ 0 w 170"/>
                <a:gd name="T1" fmla="*/ 0 h 181"/>
                <a:gd name="T2" fmla="*/ 53 w 170"/>
                <a:gd name="T3" fmla="*/ 0 h 181"/>
                <a:gd name="T4" fmla="*/ 128 w 170"/>
                <a:gd name="T5" fmla="*/ 128 h 181"/>
                <a:gd name="T6" fmla="*/ 128 w 170"/>
                <a:gd name="T7" fmla="*/ 128 h 181"/>
                <a:gd name="T8" fmla="*/ 128 w 170"/>
                <a:gd name="T9" fmla="*/ 0 h 181"/>
                <a:gd name="T10" fmla="*/ 170 w 170"/>
                <a:gd name="T11" fmla="*/ 0 h 181"/>
                <a:gd name="T12" fmla="*/ 170 w 170"/>
                <a:gd name="T13" fmla="*/ 181 h 181"/>
                <a:gd name="T14" fmla="*/ 117 w 170"/>
                <a:gd name="T15" fmla="*/ 181 h 181"/>
                <a:gd name="T16" fmla="*/ 43 w 170"/>
                <a:gd name="T17" fmla="*/ 53 h 181"/>
                <a:gd name="T18" fmla="*/ 43 w 170"/>
                <a:gd name="T19" fmla="*/ 53 h 181"/>
                <a:gd name="T20" fmla="*/ 43 w 170"/>
                <a:gd name="T21" fmla="*/ 181 h 181"/>
                <a:gd name="T22" fmla="*/ 0 w 170"/>
                <a:gd name="T23" fmla="*/ 181 h 181"/>
                <a:gd name="T24" fmla="*/ 0 w 170"/>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81">
                  <a:moveTo>
                    <a:pt x="0" y="0"/>
                  </a:moveTo>
                  <a:lnTo>
                    <a:pt x="53" y="0"/>
                  </a:lnTo>
                  <a:lnTo>
                    <a:pt x="128" y="128"/>
                  </a:lnTo>
                  <a:lnTo>
                    <a:pt x="128" y="128"/>
                  </a:lnTo>
                  <a:lnTo>
                    <a:pt x="128" y="0"/>
                  </a:lnTo>
                  <a:lnTo>
                    <a:pt x="170" y="0"/>
                  </a:lnTo>
                  <a:lnTo>
                    <a:pt x="170" y="181"/>
                  </a:lnTo>
                  <a:lnTo>
                    <a:pt x="117" y="181"/>
                  </a:lnTo>
                  <a:lnTo>
                    <a:pt x="43" y="53"/>
                  </a:lnTo>
                  <a:lnTo>
                    <a:pt x="43" y="53"/>
                  </a:lnTo>
                  <a:lnTo>
                    <a:pt x="43"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8" name="Freeform 47">
              <a:extLst>
                <a:ext uri="{FF2B5EF4-FFF2-40B4-BE49-F238E27FC236}">
                  <a16:creationId xmlns:a16="http://schemas.microsoft.com/office/drawing/2014/main" id="{91A2CAC0-B15E-419E-BBC5-0A87D8E7B98D}"/>
                </a:ext>
              </a:extLst>
            </p:cNvPr>
            <p:cNvSpPr>
              <a:spLocks/>
            </p:cNvSpPr>
            <p:nvPr/>
          </p:nvSpPr>
          <p:spPr bwMode="auto">
            <a:xfrm>
              <a:off x="12921" y="4089"/>
              <a:ext cx="138" cy="181"/>
            </a:xfrm>
            <a:custGeom>
              <a:avLst/>
              <a:gdLst>
                <a:gd name="T0" fmla="*/ 42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42 w 138"/>
                <a:gd name="T15" fmla="*/ 181 h 181"/>
                <a:gd name="T16" fmla="*/ 42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42" y="42"/>
                  </a:moveTo>
                  <a:lnTo>
                    <a:pt x="0" y="42"/>
                  </a:lnTo>
                  <a:lnTo>
                    <a:pt x="0" y="0"/>
                  </a:lnTo>
                  <a:lnTo>
                    <a:pt x="138" y="0"/>
                  </a:lnTo>
                  <a:lnTo>
                    <a:pt x="138" y="42"/>
                  </a:lnTo>
                  <a:lnTo>
                    <a:pt x="85" y="42"/>
                  </a:lnTo>
                  <a:lnTo>
                    <a:pt x="85" y="181"/>
                  </a:lnTo>
                  <a:lnTo>
                    <a:pt x="42" y="181"/>
                  </a:lnTo>
                  <a:lnTo>
                    <a:pt x="4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49" name="Freeform 48">
              <a:extLst>
                <a:ext uri="{FF2B5EF4-FFF2-40B4-BE49-F238E27FC236}">
                  <a16:creationId xmlns:a16="http://schemas.microsoft.com/office/drawing/2014/main" id="{FD5F68CA-5BCB-4F83-998E-F208FBC06A67}"/>
                </a:ext>
              </a:extLst>
            </p:cNvPr>
            <p:cNvSpPr>
              <a:spLocks noEditPoints="1"/>
            </p:cNvSpPr>
            <p:nvPr/>
          </p:nvSpPr>
          <p:spPr bwMode="auto">
            <a:xfrm>
              <a:off x="13048" y="4089"/>
              <a:ext cx="191" cy="181"/>
            </a:xfrm>
            <a:custGeom>
              <a:avLst/>
              <a:gdLst>
                <a:gd name="T0" fmla="*/ 85 w 191"/>
                <a:gd name="T1" fmla="*/ 0 h 181"/>
                <a:gd name="T2" fmla="*/ 117 w 191"/>
                <a:gd name="T3" fmla="*/ 0 h 181"/>
                <a:gd name="T4" fmla="*/ 191 w 191"/>
                <a:gd name="T5" fmla="*/ 181 h 181"/>
                <a:gd name="T6" fmla="*/ 149 w 191"/>
                <a:gd name="T7" fmla="*/ 181 h 181"/>
                <a:gd name="T8" fmla="*/ 127 w 191"/>
                <a:gd name="T9" fmla="*/ 149 h 181"/>
                <a:gd name="T10" fmla="*/ 64 w 191"/>
                <a:gd name="T11" fmla="*/ 149 h 181"/>
                <a:gd name="T12" fmla="*/ 43 w 191"/>
                <a:gd name="T13" fmla="*/ 181 h 181"/>
                <a:gd name="T14" fmla="*/ 0 w 191"/>
                <a:gd name="T15" fmla="*/ 181 h 181"/>
                <a:gd name="T16" fmla="*/ 85 w 191"/>
                <a:gd name="T17" fmla="*/ 0 h 181"/>
                <a:gd name="T18" fmla="*/ 96 w 191"/>
                <a:gd name="T19" fmla="*/ 53 h 181"/>
                <a:gd name="T20" fmla="*/ 74 w 191"/>
                <a:gd name="T21" fmla="*/ 107 h 181"/>
                <a:gd name="T22" fmla="*/ 117 w 191"/>
                <a:gd name="T23" fmla="*/ 107 h 181"/>
                <a:gd name="T24" fmla="*/ 96 w 191"/>
                <a:gd name="T25" fmla="*/ 5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81">
                  <a:moveTo>
                    <a:pt x="85" y="0"/>
                  </a:moveTo>
                  <a:lnTo>
                    <a:pt x="117" y="0"/>
                  </a:lnTo>
                  <a:lnTo>
                    <a:pt x="191" y="181"/>
                  </a:lnTo>
                  <a:lnTo>
                    <a:pt x="149" y="181"/>
                  </a:lnTo>
                  <a:lnTo>
                    <a:pt x="127" y="149"/>
                  </a:lnTo>
                  <a:lnTo>
                    <a:pt x="64" y="149"/>
                  </a:lnTo>
                  <a:lnTo>
                    <a:pt x="43" y="181"/>
                  </a:lnTo>
                  <a:lnTo>
                    <a:pt x="0" y="181"/>
                  </a:lnTo>
                  <a:lnTo>
                    <a:pt x="85" y="0"/>
                  </a:lnTo>
                  <a:close/>
                  <a:moveTo>
                    <a:pt x="96" y="53"/>
                  </a:moveTo>
                  <a:lnTo>
                    <a:pt x="74" y="107"/>
                  </a:lnTo>
                  <a:lnTo>
                    <a:pt x="117" y="107"/>
                  </a:lnTo>
                  <a:lnTo>
                    <a:pt x="96"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0" name="Freeform 49">
              <a:extLst>
                <a:ext uri="{FF2B5EF4-FFF2-40B4-BE49-F238E27FC236}">
                  <a16:creationId xmlns:a16="http://schemas.microsoft.com/office/drawing/2014/main" id="{5D0B7F8A-4B83-4DFE-92D2-E7877C2EC4CA}"/>
                </a:ext>
              </a:extLst>
            </p:cNvPr>
            <p:cNvSpPr>
              <a:spLocks/>
            </p:cNvSpPr>
            <p:nvPr/>
          </p:nvSpPr>
          <p:spPr bwMode="auto">
            <a:xfrm>
              <a:off x="13271" y="4089"/>
              <a:ext cx="159" cy="181"/>
            </a:xfrm>
            <a:custGeom>
              <a:avLst/>
              <a:gdLst>
                <a:gd name="T0" fmla="*/ 0 w 159"/>
                <a:gd name="T1" fmla="*/ 0 h 181"/>
                <a:gd name="T2" fmla="*/ 42 w 159"/>
                <a:gd name="T3" fmla="*/ 0 h 181"/>
                <a:gd name="T4" fmla="*/ 127 w 159"/>
                <a:gd name="T5" fmla="*/ 128 h 181"/>
                <a:gd name="T6" fmla="*/ 127 w 159"/>
                <a:gd name="T7" fmla="*/ 128 h 181"/>
                <a:gd name="T8" fmla="*/ 127 w 159"/>
                <a:gd name="T9" fmla="*/ 0 h 181"/>
                <a:gd name="T10" fmla="*/ 159 w 159"/>
                <a:gd name="T11" fmla="*/ 0 h 181"/>
                <a:gd name="T12" fmla="*/ 159 w 159"/>
                <a:gd name="T13" fmla="*/ 181 h 181"/>
                <a:gd name="T14" fmla="*/ 106 w 159"/>
                <a:gd name="T15" fmla="*/ 181 h 181"/>
                <a:gd name="T16" fmla="*/ 32 w 159"/>
                <a:gd name="T17" fmla="*/ 53 h 181"/>
                <a:gd name="T18" fmla="*/ 32 w 159"/>
                <a:gd name="T19" fmla="*/ 53 h 181"/>
                <a:gd name="T20" fmla="*/ 32 w 159"/>
                <a:gd name="T21" fmla="*/ 181 h 181"/>
                <a:gd name="T22" fmla="*/ 0 w 159"/>
                <a:gd name="T23" fmla="*/ 181 h 181"/>
                <a:gd name="T24" fmla="*/ 0 w 159"/>
                <a:gd name="T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81">
                  <a:moveTo>
                    <a:pt x="0" y="0"/>
                  </a:moveTo>
                  <a:lnTo>
                    <a:pt x="42" y="0"/>
                  </a:lnTo>
                  <a:lnTo>
                    <a:pt x="127" y="128"/>
                  </a:lnTo>
                  <a:lnTo>
                    <a:pt x="127" y="128"/>
                  </a:lnTo>
                  <a:lnTo>
                    <a:pt x="127" y="0"/>
                  </a:lnTo>
                  <a:lnTo>
                    <a:pt x="159" y="0"/>
                  </a:lnTo>
                  <a:lnTo>
                    <a:pt x="159" y="181"/>
                  </a:lnTo>
                  <a:lnTo>
                    <a:pt x="106" y="181"/>
                  </a:lnTo>
                  <a:lnTo>
                    <a:pt x="32" y="53"/>
                  </a:lnTo>
                  <a:lnTo>
                    <a:pt x="32" y="53"/>
                  </a:lnTo>
                  <a:lnTo>
                    <a:pt x="32" y="181"/>
                  </a:lnTo>
                  <a:lnTo>
                    <a:pt x="0"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1" name="Freeform 50">
              <a:extLst>
                <a:ext uri="{FF2B5EF4-FFF2-40B4-BE49-F238E27FC236}">
                  <a16:creationId xmlns:a16="http://schemas.microsoft.com/office/drawing/2014/main" id="{F5A728EB-B03D-482D-822A-1A1F5B4FFD3D}"/>
                </a:ext>
              </a:extLst>
            </p:cNvPr>
            <p:cNvSpPr>
              <a:spLocks/>
            </p:cNvSpPr>
            <p:nvPr/>
          </p:nvSpPr>
          <p:spPr bwMode="auto">
            <a:xfrm>
              <a:off x="13462" y="4089"/>
              <a:ext cx="138" cy="181"/>
            </a:xfrm>
            <a:custGeom>
              <a:avLst/>
              <a:gdLst>
                <a:gd name="T0" fmla="*/ 53 w 138"/>
                <a:gd name="T1" fmla="*/ 42 h 181"/>
                <a:gd name="T2" fmla="*/ 0 w 138"/>
                <a:gd name="T3" fmla="*/ 42 h 181"/>
                <a:gd name="T4" fmla="*/ 0 w 138"/>
                <a:gd name="T5" fmla="*/ 0 h 181"/>
                <a:gd name="T6" fmla="*/ 138 w 138"/>
                <a:gd name="T7" fmla="*/ 0 h 181"/>
                <a:gd name="T8" fmla="*/ 138 w 138"/>
                <a:gd name="T9" fmla="*/ 42 h 181"/>
                <a:gd name="T10" fmla="*/ 85 w 138"/>
                <a:gd name="T11" fmla="*/ 42 h 181"/>
                <a:gd name="T12" fmla="*/ 85 w 138"/>
                <a:gd name="T13" fmla="*/ 181 h 181"/>
                <a:gd name="T14" fmla="*/ 53 w 138"/>
                <a:gd name="T15" fmla="*/ 181 h 181"/>
                <a:gd name="T16" fmla="*/ 53 w 138"/>
                <a:gd name="T17"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81">
                  <a:moveTo>
                    <a:pt x="53" y="42"/>
                  </a:moveTo>
                  <a:lnTo>
                    <a:pt x="0" y="42"/>
                  </a:lnTo>
                  <a:lnTo>
                    <a:pt x="0" y="0"/>
                  </a:lnTo>
                  <a:lnTo>
                    <a:pt x="138" y="0"/>
                  </a:lnTo>
                  <a:lnTo>
                    <a:pt x="138" y="42"/>
                  </a:lnTo>
                  <a:lnTo>
                    <a:pt x="85" y="42"/>
                  </a:lnTo>
                  <a:lnTo>
                    <a:pt x="85" y="181"/>
                  </a:lnTo>
                  <a:lnTo>
                    <a:pt x="53" y="181"/>
                  </a:ln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2" name="Freeform 51">
              <a:extLst>
                <a:ext uri="{FF2B5EF4-FFF2-40B4-BE49-F238E27FC236}">
                  <a16:creationId xmlns:a16="http://schemas.microsoft.com/office/drawing/2014/main" id="{5E3BB6BB-05A0-4AB3-9FA6-109370AB3BD3}"/>
                </a:ext>
              </a:extLst>
            </p:cNvPr>
            <p:cNvSpPr>
              <a:spLocks/>
            </p:cNvSpPr>
            <p:nvPr/>
          </p:nvSpPr>
          <p:spPr bwMode="auto">
            <a:xfrm>
              <a:off x="13621" y="4089"/>
              <a:ext cx="127" cy="192"/>
            </a:xfrm>
            <a:custGeom>
              <a:avLst/>
              <a:gdLst>
                <a:gd name="T0" fmla="*/ 9 w 12"/>
                <a:gd name="T1" fmla="*/ 5 h 18"/>
                <a:gd name="T2" fmla="*/ 7 w 12"/>
                <a:gd name="T3" fmla="*/ 3 h 18"/>
                <a:gd name="T4" fmla="*/ 4 w 12"/>
                <a:gd name="T5" fmla="*/ 5 h 18"/>
                <a:gd name="T6" fmla="*/ 12 w 12"/>
                <a:gd name="T7" fmla="*/ 12 h 18"/>
                <a:gd name="T8" fmla="*/ 5 w 12"/>
                <a:gd name="T9" fmla="*/ 18 h 18"/>
                <a:gd name="T10" fmla="*/ 0 w 12"/>
                <a:gd name="T11" fmla="*/ 15 h 18"/>
                <a:gd name="T12" fmla="*/ 3 w 12"/>
                <a:gd name="T13" fmla="*/ 13 h 18"/>
                <a:gd name="T14" fmla="*/ 6 w 12"/>
                <a:gd name="T15" fmla="*/ 14 h 18"/>
                <a:gd name="T16" fmla="*/ 8 w 12"/>
                <a:gd name="T17" fmla="*/ 12 h 18"/>
                <a:gd name="T18" fmla="*/ 0 w 12"/>
                <a:gd name="T19" fmla="*/ 5 h 18"/>
                <a:gd name="T20" fmla="*/ 7 w 12"/>
                <a:gd name="T21" fmla="*/ 0 h 18"/>
                <a:gd name="T22" fmla="*/ 12 w 12"/>
                <a:gd name="T23" fmla="*/ 2 h 18"/>
                <a:gd name="T24" fmla="*/ 9 w 12"/>
                <a:gd name="T2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9" y="5"/>
                  </a:moveTo>
                  <a:cubicBezTo>
                    <a:pt x="9" y="4"/>
                    <a:pt x="8" y="3"/>
                    <a:pt x="7" y="3"/>
                  </a:cubicBezTo>
                  <a:cubicBezTo>
                    <a:pt x="6" y="3"/>
                    <a:pt x="4" y="4"/>
                    <a:pt x="4" y="5"/>
                  </a:cubicBezTo>
                  <a:cubicBezTo>
                    <a:pt x="4" y="8"/>
                    <a:pt x="12" y="6"/>
                    <a:pt x="12" y="12"/>
                  </a:cubicBezTo>
                  <a:cubicBezTo>
                    <a:pt x="12" y="16"/>
                    <a:pt x="9" y="18"/>
                    <a:pt x="5" y="18"/>
                  </a:cubicBezTo>
                  <a:cubicBezTo>
                    <a:pt x="3" y="18"/>
                    <a:pt x="1" y="17"/>
                    <a:pt x="0" y="15"/>
                  </a:cubicBezTo>
                  <a:cubicBezTo>
                    <a:pt x="3" y="13"/>
                    <a:pt x="3" y="13"/>
                    <a:pt x="3" y="13"/>
                  </a:cubicBezTo>
                  <a:cubicBezTo>
                    <a:pt x="3" y="14"/>
                    <a:pt x="4" y="14"/>
                    <a:pt x="6" y="14"/>
                  </a:cubicBezTo>
                  <a:cubicBezTo>
                    <a:pt x="7" y="14"/>
                    <a:pt x="8" y="14"/>
                    <a:pt x="8" y="12"/>
                  </a:cubicBezTo>
                  <a:cubicBezTo>
                    <a:pt x="8" y="9"/>
                    <a:pt x="0" y="11"/>
                    <a:pt x="0" y="5"/>
                  </a:cubicBezTo>
                  <a:cubicBezTo>
                    <a:pt x="0" y="2"/>
                    <a:pt x="4" y="0"/>
                    <a:pt x="7" y="0"/>
                  </a:cubicBezTo>
                  <a:cubicBezTo>
                    <a:pt x="9" y="0"/>
                    <a:pt x="10" y="1"/>
                    <a:pt x="12" y="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3" name="Freeform 52">
              <a:extLst>
                <a:ext uri="{FF2B5EF4-FFF2-40B4-BE49-F238E27FC236}">
                  <a16:creationId xmlns:a16="http://schemas.microsoft.com/office/drawing/2014/main" id="{35B6C7F6-DDBB-4552-AC59-6002C89DA939}"/>
                </a:ext>
              </a:extLst>
            </p:cNvPr>
            <p:cNvSpPr>
              <a:spLocks/>
            </p:cNvSpPr>
            <p:nvPr/>
          </p:nvSpPr>
          <p:spPr bwMode="auto">
            <a:xfrm>
              <a:off x="9303" y="3266"/>
              <a:ext cx="435" cy="652"/>
            </a:xfrm>
            <a:custGeom>
              <a:avLst/>
              <a:gdLst>
                <a:gd name="T0" fmla="*/ 5 w 41"/>
                <a:gd name="T1" fmla="*/ 46 h 61"/>
                <a:gd name="T2" fmla="*/ 20 w 41"/>
                <a:gd name="T3" fmla="*/ 52 h 61"/>
                <a:gd name="T4" fmla="*/ 30 w 41"/>
                <a:gd name="T5" fmla="*/ 44 h 61"/>
                <a:gd name="T6" fmla="*/ 19 w 41"/>
                <a:gd name="T7" fmla="*/ 33 h 61"/>
                <a:gd name="T8" fmla="*/ 4 w 41"/>
                <a:gd name="T9" fmla="*/ 15 h 61"/>
                <a:gd name="T10" fmla="*/ 23 w 41"/>
                <a:gd name="T11" fmla="*/ 0 h 61"/>
                <a:gd name="T12" fmla="*/ 39 w 41"/>
                <a:gd name="T13" fmla="*/ 6 h 61"/>
                <a:gd name="T14" fmla="*/ 34 w 41"/>
                <a:gd name="T15" fmla="*/ 14 h 61"/>
                <a:gd name="T16" fmla="*/ 23 w 41"/>
                <a:gd name="T17" fmla="*/ 8 h 61"/>
                <a:gd name="T18" fmla="*/ 14 w 41"/>
                <a:gd name="T19" fmla="*/ 15 h 61"/>
                <a:gd name="T20" fmla="*/ 41 w 41"/>
                <a:gd name="T21" fmla="*/ 44 h 61"/>
                <a:gd name="T22" fmla="*/ 20 w 41"/>
                <a:gd name="T23" fmla="*/ 61 h 61"/>
                <a:gd name="T24" fmla="*/ 0 w 41"/>
                <a:gd name="T25" fmla="*/ 53 h 61"/>
                <a:gd name="T26" fmla="*/ 5 w 41"/>
                <a:gd name="T27"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1">
                  <a:moveTo>
                    <a:pt x="5" y="46"/>
                  </a:moveTo>
                  <a:cubicBezTo>
                    <a:pt x="8" y="49"/>
                    <a:pt x="14" y="52"/>
                    <a:pt x="20" y="52"/>
                  </a:cubicBezTo>
                  <a:cubicBezTo>
                    <a:pt x="27" y="52"/>
                    <a:pt x="30" y="49"/>
                    <a:pt x="30" y="44"/>
                  </a:cubicBezTo>
                  <a:cubicBezTo>
                    <a:pt x="30" y="38"/>
                    <a:pt x="25" y="36"/>
                    <a:pt x="19" y="33"/>
                  </a:cubicBezTo>
                  <a:cubicBezTo>
                    <a:pt x="11" y="29"/>
                    <a:pt x="4" y="25"/>
                    <a:pt x="4" y="15"/>
                  </a:cubicBezTo>
                  <a:cubicBezTo>
                    <a:pt x="4" y="5"/>
                    <a:pt x="13" y="0"/>
                    <a:pt x="23" y="0"/>
                  </a:cubicBezTo>
                  <a:cubicBezTo>
                    <a:pt x="32" y="0"/>
                    <a:pt x="38" y="5"/>
                    <a:pt x="39" y="6"/>
                  </a:cubicBezTo>
                  <a:cubicBezTo>
                    <a:pt x="34" y="14"/>
                    <a:pt x="34" y="14"/>
                    <a:pt x="34" y="14"/>
                  </a:cubicBezTo>
                  <a:cubicBezTo>
                    <a:pt x="31" y="11"/>
                    <a:pt x="27" y="8"/>
                    <a:pt x="23" y="8"/>
                  </a:cubicBezTo>
                  <a:cubicBezTo>
                    <a:pt x="19" y="8"/>
                    <a:pt x="14" y="10"/>
                    <a:pt x="14" y="15"/>
                  </a:cubicBezTo>
                  <a:cubicBezTo>
                    <a:pt x="14" y="26"/>
                    <a:pt x="41" y="23"/>
                    <a:pt x="41" y="44"/>
                  </a:cubicBezTo>
                  <a:cubicBezTo>
                    <a:pt x="41" y="53"/>
                    <a:pt x="33" y="61"/>
                    <a:pt x="20" y="61"/>
                  </a:cubicBezTo>
                  <a:cubicBezTo>
                    <a:pt x="11" y="61"/>
                    <a:pt x="3" y="56"/>
                    <a:pt x="0" y="53"/>
                  </a:cubicBezTo>
                  <a:lnTo>
                    <a:pt x="5"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4" name="Freeform 53">
              <a:extLst>
                <a:ext uri="{FF2B5EF4-FFF2-40B4-BE49-F238E27FC236}">
                  <a16:creationId xmlns:a16="http://schemas.microsoft.com/office/drawing/2014/main" id="{C6EC8C83-A678-40C2-ABD0-528E27BC4349}"/>
                </a:ext>
              </a:extLst>
            </p:cNvPr>
            <p:cNvSpPr>
              <a:spLocks/>
            </p:cNvSpPr>
            <p:nvPr/>
          </p:nvSpPr>
          <p:spPr bwMode="auto">
            <a:xfrm>
              <a:off x="9791" y="3276"/>
              <a:ext cx="467" cy="631"/>
            </a:xfrm>
            <a:custGeom>
              <a:avLst/>
              <a:gdLst>
                <a:gd name="T0" fmla="*/ 180 w 467"/>
                <a:gd name="T1" fmla="*/ 631 h 631"/>
                <a:gd name="T2" fmla="*/ 180 w 467"/>
                <a:gd name="T3" fmla="*/ 97 h 631"/>
                <a:gd name="T4" fmla="*/ 0 w 467"/>
                <a:gd name="T5" fmla="*/ 97 h 631"/>
                <a:gd name="T6" fmla="*/ 0 w 467"/>
                <a:gd name="T7" fmla="*/ 0 h 631"/>
                <a:gd name="T8" fmla="*/ 467 w 467"/>
                <a:gd name="T9" fmla="*/ 0 h 631"/>
                <a:gd name="T10" fmla="*/ 467 w 467"/>
                <a:gd name="T11" fmla="*/ 97 h 631"/>
                <a:gd name="T12" fmla="*/ 287 w 467"/>
                <a:gd name="T13" fmla="*/ 97 h 631"/>
                <a:gd name="T14" fmla="*/ 287 w 467"/>
                <a:gd name="T15" fmla="*/ 631 h 631"/>
                <a:gd name="T16" fmla="*/ 180 w 467"/>
                <a:gd name="T17"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631">
                  <a:moveTo>
                    <a:pt x="180" y="631"/>
                  </a:moveTo>
                  <a:lnTo>
                    <a:pt x="180" y="97"/>
                  </a:lnTo>
                  <a:lnTo>
                    <a:pt x="0" y="97"/>
                  </a:lnTo>
                  <a:lnTo>
                    <a:pt x="0" y="0"/>
                  </a:lnTo>
                  <a:lnTo>
                    <a:pt x="467" y="0"/>
                  </a:lnTo>
                  <a:lnTo>
                    <a:pt x="467" y="97"/>
                  </a:lnTo>
                  <a:lnTo>
                    <a:pt x="287" y="97"/>
                  </a:lnTo>
                  <a:lnTo>
                    <a:pt x="287" y="631"/>
                  </a:lnTo>
                  <a:lnTo>
                    <a:pt x="18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5" name="Freeform 54">
              <a:extLst>
                <a:ext uri="{FF2B5EF4-FFF2-40B4-BE49-F238E27FC236}">
                  <a16:creationId xmlns:a16="http://schemas.microsoft.com/office/drawing/2014/main" id="{240836DE-72C1-4C44-8D1A-D35209F17B46}"/>
                </a:ext>
              </a:extLst>
            </p:cNvPr>
            <p:cNvSpPr>
              <a:spLocks noEditPoints="1"/>
            </p:cNvSpPr>
            <p:nvPr/>
          </p:nvSpPr>
          <p:spPr bwMode="auto">
            <a:xfrm>
              <a:off x="10215" y="3244"/>
              <a:ext cx="637" cy="663"/>
            </a:xfrm>
            <a:custGeom>
              <a:avLst/>
              <a:gdLst>
                <a:gd name="T0" fmla="*/ 30 w 60"/>
                <a:gd name="T1" fmla="*/ 0 h 62"/>
                <a:gd name="T2" fmla="*/ 60 w 60"/>
                <a:gd name="T3" fmla="*/ 62 h 62"/>
                <a:gd name="T4" fmla="*/ 49 w 60"/>
                <a:gd name="T5" fmla="*/ 62 h 62"/>
                <a:gd name="T6" fmla="*/ 44 w 60"/>
                <a:gd name="T7" fmla="*/ 51 h 62"/>
                <a:gd name="T8" fmla="*/ 16 w 60"/>
                <a:gd name="T9" fmla="*/ 51 h 62"/>
                <a:gd name="T10" fmla="*/ 11 w 60"/>
                <a:gd name="T11" fmla="*/ 62 h 62"/>
                <a:gd name="T12" fmla="*/ 0 w 60"/>
                <a:gd name="T13" fmla="*/ 62 h 62"/>
                <a:gd name="T14" fmla="*/ 30 w 60"/>
                <a:gd name="T15" fmla="*/ 0 h 62"/>
                <a:gd name="T16" fmla="*/ 31 w 60"/>
                <a:gd name="T17" fmla="*/ 23 h 62"/>
                <a:gd name="T18" fmla="*/ 30 w 60"/>
                <a:gd name="T19" fmla="*/ 20 h 62"/>
                <a:gd name="T20" fmla="*/ 29 w 60"/>
                <a:gd name="T21" fmla="*/ 23 h 62"/>
                <a:gd name="T22" fmla="*/ 21 w 60"/>
                <a:gd name="T23" fmla="*/ 41 h 62"/>
                <a:gd name="T24" fmla="*/ 40 w 60"/>
                <a:gd name="T25" fmla="*/ 41 h 62"/>
                <a:gd name="T26" fmla="*/ 31 w 60"/>
                <a:gd name="T27"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2">
                  <a:moveTo>
                    <a:pt x="30" y="0"/>
                  </a:moveTo>
                  <a:cubicBezTo>
                    <a:pt x="60" y="62"/>
                    <a:pt x="60" y="62"/>
                    <a:pt x="60" y="62"/>
                  </a:cubicBezTo>
                  <a:cubicBezTo>
                    <a:pt x="49" y="62"/>
                    <a:pt x="49" y="62"/>
                    <a:pt x="49" y="62"/>
                  </a:cubicBezTo>
                  <a:cubicBezTo>
                    <a:pt x="44" y="51"/>
                    <a:pt x="44" y="51"/>
                    <a:pt x="44" y="51"/>
                  </a:cubicBezTo>
                  <a:cubicBezTo>
                    <a:pt x="16" y="51"/>
                    <a:pt x="16" y="51"/>
                    <a:pt x="16" y="51"/>
                  </a:cubicBezTo>
                  <a:cubicBezTo>
                    <a:pt x="11" y="62"/>
                    <a:pt x="11" y="62"/>
                    <a:pt x="11" y="62"/>
                  </a:cubicBezTo>
                  <a:cubicBezTo>
                    <a:pt x="0" y="62"/>
                    <a:pt x="0" y="62"/>
                    <a:pt x="0" y="62"/>
                  </a:cubicBezTo>
                  <a:cubicBezTo>
                    <a:pt x="30" y="0"/>
                    <a:pt x="30" y="0"/>
                    <a:pt x="30" y="0"/>
                  </a:cubicBezTo>
                  <a:moveTo>
                    <a:pt x="31" y="23"/>
                  </a:moveTo>
                  <a:cubicBezTo>
                    <a:pt x="31" y="22"/>
                    <a:pt x="30" y="21"/>
                    <a:pt x="30" y="20"/>
                  </a:cubicBezTo>
                  <a:cubicBezTo>
                    <a:pt x="30" y="21"/>
                    <a:pt x="29" y="22"/>
                    <a:pt x="29" y="23"/>
                  </a:cubicBezTo>
                  <a:cubicBezTo>
                    <a:pt x="21" y="41"/>
                    <a:pt x="21" y="41"/>
                    <a:pt x="21" y="41"/>
                  </a:cubicBezTo>
                  <a:cubicBezTo>
                    <a:pt x="40" y="41"/>
                    <a:pt x="40" y="41"/>
                    <a:pt x="40" y="41"/>
                  </a:cubicBezTo>
                  <a:lnTo>
                    <a:pt x="3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6" name="Freeform 55">
              <a:extLst>
                <a:ext uri="{FF2B5EF4-FFF2-40B4-BE49-F238E27FC236}">
                  <a16:creationId xmlns:a16="http://schemas.microsoft.com/office/drawing/2014/main" id="{AEE7AA0B-BBC9-4E02-89A5-92226DC6891B}"/>
                </a:ext>
              </a:extLst>
            </p:cNvPr>
            <p:cNvSpPr>
              <a:spLocks/>
            </p:cNvSpPr>
            <p:nvPr/>
          </p:nvSpPr>
          <p:spPr bwMode="auto">
            <a:xfrm>
              <a:off x="10894" y="3276"/>
              <a:ext cx="510" cy="642"/>
            </a:xfrm>
            <a:custGeom>
              <a:avLst/>
              <a:gdLst>
                <a:gd name="T0" fmla="*/ 38 w 48"/>
                <a:gd name="T1" fmla="*/ 0 h 60"/>
                <a:gd name="T2" fmla="*/ 48 w 48"/>
                <a:gd name="T3" fmla="*/ 0 h 60"/>
                <a:gd name="T4" fmla="*/ 48 w 48"/>
                <a:gd name="T5" fmla="*/ 52 h 60"/>
                <a:gd name="T6" fmla="*/ 24 w 48"/>
                <a:gd name="T7" fmla="*/ 60 h 60"/>
                <a:gd name="T8" fmla="*/ 0 w 48"/>
                <a:gd name="T9" fmla="*/ 37 h 60"/>
                <a:gd name="T10" fmla="*/ 0 w 48"/>
                <a:gd name="T11" fmla="*/ 0 h 60"/>
                <a:gd name="T12" fmla="*/ 10 w 48"/>
                <a:gd name="T13" fmla="*/ 0 h 60"/>
                <a:gd name="T14" fmla="*/ 10 w 48"/>
                <a:gd name="T15" fmla="*/ 32 h 60"/>
                <a:gd name="T16" fmla="*/ 26 w 48"/>
                <a:gd name="T17" fmla="*/ 52 h 60"/>
                <a:gd name="T18" fmla="*/ 38 w 48"/>
                <a:gd name="T19" fmla="*/ 48 h 60"/>
                <a:gd name="T20" fmla="*/ 38 w 48"/>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0">
                  <a:moveTo>
                    <a:pt x="38" y="0"/>
                  </a:moveTo>
                  <a:cubicBezTo>
                    <a:pt x="48" y="0"/>
                    <a:pt x="48" y="0"/>
                    <a:pt x="48" y="0"/>
                  </a:cubicBezTo>
                  <a:cubicBezTo>
                    <a:pt x="48" y="52"/>
                    <a:pt x="48" y="52"/>
                    <a:pt x="48" y="52"/>
                  </a:cubicBezTo>
                  <a:cubicBezTo>
                    <a:pt x="43" y="57"/>
                    <a:pt x="36" y="60"/>
                    <a:pt x="24" y="60"/>
                  </a:cubicBezTo>
                  <a:cubicBezTo>
                    <a:pt x="9" y="60"/>
                    <a:pt x="0" y="53"/>
                    <a:pt x="0" y="37"/>
                  </a:cubicBezTo>
                  <a:cubicBezTo>
                    <a:pt x="0" y="0"/>
                    <a:pt x="0" y="0"/>
                    <a:pt x="0" y="0"/>
                  </a:cubicBezTo>
                  <a:cubicBezTo>
                    <a:pt x="10" y="0"/>
                    <a:pt x="10" y="0"/>
                    <a:pt x="10" y="0"/>
                  </a:cubicBezTo>
                  <a:cubicBezTo>
                    <a:pt x="10" y="32"/>
                    <a:pt x="10" y="32"/>
                    <a:pt x="10" y="32"/>
                  </a:cubicBezTo>
                  <a:cubicBezTo>
                    <a:pt x="10" y="47"/>
                    <a:pt x="13" y="52"/>
                    <a:pt x="26" y="52"/>
                  </a:cubicBezTo>
                  <a:cubicBezTo>
                    <a:pt x="30" y="52"/>
                    <a:pt x="35" y="50"/>
                    <a:pt x="38" y="48"/>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7" name="Freeform 56">
              <a:extLst>
                <a:ext uri="{FF2B5EF4-FFF2-40B4-BE49-F238E27FC236}">
                  <a16:creationId xmlns:a16="http://schemas.microsoft.com/office/drawing/2014/main" id="{E2579079-03A5-4707-AEAE-A24102CA3B00}"/>
                </a:ext>
              </a:extLst>
            </p:cNvPr>
            <p:cNvSpPr>
              <a:spLocks/>
            </p:cNvSpPr>
            <p:nvPr/>
          </p:nvSpPr>
          <p:spPr bwMode="auto">
            <a:xfrm>
              <a:off x="11542" y="3276"/>
              <a:ext cx="360" cy="631"/>
            </a:xfrm>
            <a:custGeom>
              <a:avLst/>
              <a:gdLst>
                <a:gd name="T0" fmla="*/ 0 w 360"/>
                <a:gd name="T1" fmla="*/ 631 h 631"/>
                <a:gd name="T2" fmla="*/ 0 w 360"/>
                <a:gd name="T3" fmla="*/ 0 h 631"/>
                <a:gd name="T4" fmla="*/ 360 w 360"/>
                <a:gd name="T5" fmla="*/ 0 h 631"/>
                <a:gd name="T6" fmla="*/ 360 w 360"/>
                <a:gd name="T7" fmla="*/ 97 h 631"/>
                <a:gd name="T8" fmla="*/ 106 w 360"/>
                <a:gd name="T9" fmla="*/ 97 h 631"/>
                <a:gd name="T10" fmla="*/ 106 w 360"/>
                <a:gd name="T11" fmla="*/ 246 h 631"/>
                <a:gd name="T12" fmla="*/ 307 w 360"/>
                <a:gd name="T13" fmla="*/ 246 h 631"/>
                <a:gd name="T14" fmla="*/ 307 w 360"/>
                <a:gd name="T15" fmla="*/ 353 h 631"/>
                <a:gd name="T16" fmla="*/ 106 w 360"/>
                <a:gd name="T17" fmla="*/ 353 h 631"/>
                <a:gd name="T18" fmla="*/ 106 w 360"/>
                <a:gd name="T19" fmla="*/ 631 h 631"/>
                <a:gd name="T20" fmla="*/ 0 w 360"/>
                <a:gd name="T2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631">
                  <a:moveTo>
                    <a:pt x="0" y="631"/>
                  </a:moveTo>
                  <a:lnTo>
                    <a:pt x="0" y="0"/>
                  </a:lnTo>
                  <a:lnTo>
                    <a:pt x="360" y="0"/>
                  </a:lnTo>
                  <a:lnTo>
                    <a:pt x="360" y="97"/>
                  </a:lnTo>
                  <a:lnTo>
                    <a:pt x="106" y="97"/>
                  </a:lnTo>
                  <a:lnTo>
                    <a:pt x="106" y="246"/>
                  </a:lnTo>
                  <a:lnTo>
                    <a:pt x="307" y="246"/>
                  </a:lnTo>
                  <a:lnTo>
                    <a:pt x="307" y="353"/>
                  </a:lnTo>
                  <a:lnTo>
                    <a:pt x="106" y="353"/>
                  </a:lnTo>
                  <a:lnTo>
                    <a:pt x="106"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8" name="Freeform 57">
              <a:extLst>
                <a:ext uri="{FF2B5EF4-FFF2-40B4-BE49-F238E27FC236}">
                  <a16:creationId xmlns:a16="http://schemas.microsoft.com/office/drawing/2014/main" id="{745B6981-5E6F-4C93-940E-6F1EE50428E8}"/>
                </a:ext>
              </a:extLst>
            </p:cNvPr>
            <p:cNvSpPr>
              <a:spLocks/>
            </p:cNvSpPr>
            <p:nvPr/>
          </p:nvSpPr>
          <p:spPr bwMode="auto">
            <a:xfrm>
              <a:off x="11987" y="3276"/>
              <a:ext cx="361" cy="631"/>
            </a:xfrm>
            <a:custGeom>
              <a:avLst/>
              <a:gdLst>
                <a:gd name="T0" fmla="*/ 0 w 361"/>
                <a:gd name="T1" fmla="*/ 631 h 631"/>
                <a:gd name="T2" fmla="*/ 0 w 361"/>
                <a:gd name="T3" fmla="*/ 0 h 631"/>
                <a:gd name="T4" fmla="*/ 361 w 361"/>
                <a:gd name="T5" fmla="*/ 0 h 631"/>
                <a:gd name="T6" fmla="*/ 361 w 361"/>
                <a:gd name="T7" fmla="*/ 97 h 631"/>
                <a:gd name="T8" fmla="*/ 106 w 361"/>
                <a:gd name="T9" fmla="*/ 97 h 631"/>
                <a:gd name="T10" fmla="*/ 106 w 361"/>
                <a:gd name="T11" fmla="*/ 246 h 631"/>
                <a:gd name="T12" fmla="*/ 308 w 361"/>
                <a:gd name="T13" fmla="*/ 246 h 631"/>
                <a:gd name="T14" fmla="*/ 308 w 361"/>
                <a:gd name="T15" fmla="*/ 353 h 631"/>
                <a:gd name="T16" fmla="*/ 106 w 361"/>
                <a:gd name="T17" fmla="*/ 353 h 631"/>
                <a:gd name="T18" fmla="*/ 106 w 361"/>
                <a:gd name="T19" fmla="*/ 631 h 631"/>
                <a:gd name="T20" fmla="*/ 0 w 361"/>
                <a:gd name="T2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631">
                  <a:moveTo>
                    <a:pt x="0" y="631"/>
                  </a:moveTo>
                  <a:lnTo>
                    <a:pt x="0" y="0"/>
                  </a:lnTo>
                  <a:lnTo>
                    <a:pt x="361" y="0"/>
                  </a:lnTo>
                  <a:lnTo>
                    <a:pt x="361" y="97"/>
                  </a:lnTo>
                  <a:lnTo>
                    <a:pt x="106" y="97"/>
                  </a:lnTo>
                  <a:lnTo>
                    <a:pt x="106" y="246"/>
                  </a:lnTo>
                  <a:lnTo>
                    <a:pt x="308" y="246"/>
                  </a:lnTo>
                  <a:lnTo>
                    <a:pt x="308" y="353"/>
                  </a:lnTo>
                  <a:lnTo>
                    <a:pt x="106" y="353"/>
                  </a:lnTo>
                  <a:lnTo>
                    <a:pt x="106"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59" name="Freeform 58">
              <a:extLst>
                <a:ext uri="{FF2B5EF4-FFF2-40B4-BE49-F238E27FC236}">
                  <a16:creationId xmlns:a16="http://schemas.microsoft.com/office/drawing/2014/main" id="{06905BD8-DE59-4832-A778-83AEF2E68586}"/>
                </a:ext>
              </a:extLst>
            </p:cNvPr>
            <p:cNvSpPr>
              <a:spLocks/>
            </p:cNvSpPr>
            <p:nvPr/>
          </p:nvSpPr>
          <p:spPr bwMode="auto">
            <a:xfrm>
              <a:off x="12443" y="3276"/>
              <a:ext cx="382" cy="631"/>
            </a:xfrm>
            <a:custGeom>
              <a:avLst/>
              <a:gdLst>
                <a:gd name="T0" fmla="*/ 0 w 382"/>
                <a:gd name="T1" fmla="*/ 631 h 631"/>
                <a:gd name="T2" fmla="*/ 0 w 382"/>
                <a:gd name="T3" fmla="*/ 0 h 631"/>
                <a:gd name="T4" fmla="*/ 361 w 382"/>
                <a:gd name="T5" fmla="*/ 0 h 631"/>
                <a:gd name="T6" fmla="*/ 361 w 382"/>
                <a:gd name="T7" fmla="*/ 97 h 631"/>
                <a:gd name="T8" fmla="*/ 107 w 382"/>
                <a:gd name="T9" fmla="*/ 97 h 631"/>
                <a:gd name="T10" fmla="*/ 107 w 382"/>
                <a:gd name="T11" fmla="*/ 246 h 631"/>
                <a:gd name="T12" fmla="*/ 308 w 382"/>
                <a:gd name="T13" fmla="*/ 246 h 631"/>
                <a:gd name="T14" fmla="*/ 308 w 382"/>
                <a:gd name="T15" fmla="*/ 342 h 631"/>
                <a:gd name="T16" fmla="*/ 107 w 382"/>
                <a:gd name="T17" fmla="*/ 342 h 631"/>
                <a:gd name="T18" fmla="*/ 107 w 382"/>
                <a:gd name="T19" fmla="*/ 535 h 631"/>
                <a:gd name="T20" fmla="*/ 382 w 382"/>
                <a:gd name="T21" fmla="*/ 535 h 631"/>
                <a:gd name="T22" fmla="*/ 382 w 382"/>
                <a:gd name="T23" fmla="*/ 631 h 631"/>
                <a:gd name="T24" fmla="*/ 0 w 382"/>
                <a:gd name="T25"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631">
                  <a:moveTo>
                    <a:pt x="0" y="631"/>
                  </a:moveTo>
                  <a:lnTo>
                    <a:pt x="0" y="0"/>
                  </a:lnTo>
                  <a:lnTo>
                    <a:pt x="361" y="0"/>
                  </a:lnTo>
                  <a:lnTo>
                    <a:pt x="361" y="97"/>
                  </a:lnTo>
                  <a:lnTo>
                    <a:pt x="107" y="97"/>
                  </a:lnTo>
                  <a:lnTo>
                    <a:pt x="107" y="246"/>
                  </a:lnTo>
                  <a:lnTo>
                    <a:pt x="308" y="246"/>
                  </a:lnTo>
                  <a:lnTo>
                    <a:pt x="308" y="342"/>
                  </a:lnTo>
                  <a:lnTo>
                    <a:pt x="107" y="342"/>
                  </a:lnTo>
                  <a:lnTo>
                    <a:pt x="107" y="535"/>
                  </a:lnTo>
                  <a:lnTo>
                    <a:pt x="382" y="535"/>
                  </a:lnTo>
                  <a:lnTo>
                    <a:pt x="382"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sp>
          <p:nvSpPr>
            <p:cNvPr id="60" name="Freeform 59">
              <a:extLst>
                <a:ext uri="{FF2B5EF4-FFF2-40B4-BE49-F238E27FC236}">
                  <a16:creationId xmlns:a16="http://schemas.microsoft.com/office/drawing/2014/main" id="{62184330-069B-4EFD-A1C1-BCC32C9932C9}"/>
                </a:ext>
              </a:extLst>
            </p:cNvPr>
            <p:cNvSpPr>
              <a:spLocks noEditPoints="1"/>
            </p:cNvSpPr>
            <p:nvPr/>
          </p:nvSpPr>
          <p:spPr bwMode="auto">
            <a:xfrm>
              <a:off x="12931" y="3276"/>
              <a:ext cx="488" cy="631"/>
            </a:xfrm>
            <a:custGeom>
              <a:avLst/>
              <a:gdLst>
                <a:gd name="T0" fmla="*/ 32 w 46"/>
                <a:gd name="T1" fmla="*/ 59 h 59"/>
                <a:gd name="T2" fmla="*/ 12 w 46"/>
                <a:gd name="T3" fmla="*/ 37 h 59"/>
                <a:gd name="T4" fmla="*/ 10 w 46"/>
                <a:gd name="T5" fmla="*/ 37 h 59"/>
                <a:gd name="T6" fmla="*/ 10 w 46"/>
                <a:gd name="T7" fmla="*/ 59 h 59"/>
                <a:gd name="T8" fmla="*/ 0 w 46"/>
                <a:gd name="T9" fmla="*/ 59 h 59"/>
                <a:gd name="T10" fmla="*/ 0 w 46"/>
                <a:gd name="T11" fmla="*/ 0 h 59"/>
                <a:gd name="T12" fmla="*/ 13 w 46"/>
                <a:gd name="T13" fmla="*/ 0 h 59"/>
                <a:gd name="T14" fmla="*/ 38 w 46"/>
                <a:gd name="T15" fmla="*/ 18 h 59"/>
                <a:gd name="T16" fmla="*/ 22 w 46"/>
                <a:gd name="T17" fmla="*/ 36 h 59"/>
                <a:gd name="T18" fmla="*/ 46 w 46"/>
                <a:gd name="T19" fmla="*/ 59 h 59"/>
                <a:gd name="T20" fmla="*/ 32 w 46"/>
                <a:gd name="T21" fmla="*/ 59 h 59"/>
                <a:gd name="T22" fmla="*/ 14 w 46"/>
                <a:gd name="T23" fmla="*/ 29 h 59"/>
                <a:gd name="T24" fmla="*/ 27 w 46"/>
                <a:gd name="T25" fmla="*/ 19 h 59"/>
                <a:gd name="T26" fmla="*/ 15 w 46"/>
                <a:gd name="T27" fmla="*/ 9 h 59"/>
                <a:gd name="T28" fmla="*/ 10 w 46"/>
                <a:gd name="T29" fmla="*/ 9 h 59"/>
                <a:gd name="T30" fmla="*/ 10 w 46"/>
                <a:gd name="T31" fmla="*/ 29 h 59"/>
                <a:gd name="T32" fmla="*/ 14 w 46"/>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32" y="59"/>
                  </a:moveTo>
                  <a:cubicBezTo>
                    <a:pt x="12" y="37"/>
                    <a:pt x="12" y="37"/>
                    <a:pt x="12" y="37"/>
                  </a:cubicBezTo>
                  <a:cubicBezTo>
                    <a:pt x="10" y="37"/>
                    <a:pt x="10" y="37"/>
                    <a:pt x="10" y="37"/>
                  </a:cubicBezTo>
                  <a:cubicBezTo>
                    <a:pt x="10" y="59"/>
                    <a:pt x="10" y="59"/>
                    <a:pt x="10" y="59"/>
                  </a:cubicBezTo>
                  <a:cubicBezTo>
                    <a:pt x="0" y="59"/>
                    <a:pt x="0" y="59"/>
                    <a:pt x="0" y="59"/>
                  </a:cubicBezTo>
                  <a:cubicBezTo>
                    <a:pt x="0" y="0"/>
                    <a:pt x="0" y="0"/>
                    <a:pt x="0" y="0"/>
                  </a:cubicBezTo>
                  <a:cubicBezTo>
                    <a:pt x="13" y="0"/>
                    <a:pt x="13" y="0"/>
                    <a:pt x="13" y="0"/>
                  </a:cubicBezTo>
                  <a:cubicBezTo>
                    <a:pt x="24" y="0"/>
                    <a:pt x="38" y="3"/>
                    <a:pt x="38" y="18"/>
                  </a:cubicBezTo>
                  <a:cubicBezTo>
                    <a:pt x="38" y="26"/>
                    <a:pt x="31" y="34"/>
                    <a:pt x="22" y="36"/>
                  </a:cubicBezTo>
                  <a:cubicBezTo>
                    <a:pt x="46" y="59"/>
                    <a:pt x="46" y="59"/>
                    <a:pt x="46" y="59"/>
                  </a:cubicBezTo>
                  <a:lnTo>
                    <a:pt x="32" y="59"/>
                  </a:lnTo>
                  <a:close/>
                  <a:moveTo>
                    <a:pt x="14" y="29"/>
                  </a:moveTo>
                  <a:cubicBezTo>
                    <a:pt x="23" y="29"/>
                    <a:pt x="27" y="24"/>
                    <a:pt x="27" y="19"/>
                  </a:cubicBezTo>
                  <a:cubicBezTo>
                    <a:pt x="27" y="12"/>
                    <a:pt x="23" y="9"/>
                    <a:pt x="15" y="9"/>
                  </a:cubicBezTo>
                  <a:cubicBezTo>
                    <a:pt x="10" y="9"/>
                    <a:pt x="10" y="9"/>
                    <a:pt x="10" y="9"/>
                  </a:cubicBezTo>
                  <a:cubicBezTo>
                    <a:pt x="10" y="29"/>
                    <a:pt x="10" y="29"/>
                    <a:pt x="10"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dirty="0"/>
            </a:p>
          </p:txBody>
        </p:sp>
      </p:grpSp>
    </p:spTree>
    <p:extLst>
      <p:ext uri="{BB962C8B-B14F-4D97-AF65-F5344CB8AC3E}">
        <p14:creationId xmlns:p14="http://schemas.microsoft.com/office/powerpoint/2010/main" val="185857169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8970" t="6874" r="8970" b="6874"/>
          <a:stretch/>
        </p:blipFill>
        <p:spPr>
          <a:xfrm>
            <a:off x="13285694" y="0"/>
            <a:ext cx="10004612" cy="13716000"/>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521151" y="1205688"/>
            <a:ext cx="11805898" cy="1956296"/>
          </a:xfrm>
        </p:spPr>
        <p:txBody>
          <a:bodyPr/>
          <a:lstStyle/>
          <a:p>
            <a:pPr algn="ctr"/>
            <a:r>
              <a:rPr lang="en-GB" sz="6800" dirty="0" smtClean="0">
                <a:solidFill>
                  <a:srgbClr val="92D050"/>
                </a:solidFill>
              </a:rPr>
              <a:t>GENERAL INFORMATION </a:t>
            </a:r>
            <a:br>
              <a:rPr lang="en-GB" sz="6800" dirty="0" smtClean="0">
                <a:solidFill>
                  <a:srgbClr val="92D050"/>
                </a:solidFill>
              </a:rPr>
            </a:br>
            <a:r>
              <a:rPr lang="en-GB" sz="6800" dirty="0" smtClean="0">
                <a:solidFill>
                  <a:srgbClr val="92D050"/>
                </a:solidFill>
              </a:rPr>
              <a:t>AND CERTIFICATION</a:t>
            </a:r>
            <a:endParaRPr lang="en-GB" sz="6800" dirty="0">
              <a:solidFill>
                <a:srgbClr val="92D050"/>
              </a:solidFill>
            </a:endParaRPr>
          </a:p>
        </p:txBody>
      </p:sp>
      <p:sp>
        <p:nvSpPr>
          <p:cNvPr id="9" name="TextBox 8">
            <a:extLst>
              <a:ext uri="{FF2B5EF4-FFF2-40B4-BE49-F238E27FC236}">
                <a16:creationId xmlns:a16="http://schemas.microsoft.com/office/drawing/2014/main" id="{EE2765F7-4B27-4EB8-93C3-62F8820E8430}"/>
              </a:ext>
            </a:extLst>
          </p:cNvPr>
          <p:cNvSpPr txBox="1"/>
          <p:nvPr/>
        </p:nvSpPr>
        <p:spPr>
          <a:xfrm>
            <a:off x="1624099" y="4237798"/>
            <a:ext cx="4943982" cy="830997"/>
          </a:xfrm>
          <a:prstGeom prst="rect">
            <a:avLst/>
          </a:prstGeom>
          <a:noFill/>
        </p:spPr>
        <p:txBody>
          <a:bodyPr wrap="none" rtlCol="0" anchor="ctr" anchorCtr="0">
            <a:spAutoFit/>
          </a:bodyPr>
          <a:lstStyle/>
          <a:p>
            <a:r>
              <a:rPr lang="en-US" sz="4800" b="1" dirty="0" smtClean="0">
                <a:solidFill>
                  <a:schemeClr val="bg2"/>
                </a:solidFill>
                <a:latin typeface="Arial" panose="020B0604020202020204" pitchFamily="34" charset="0"/>
                <a:ea typeface="League Spartan" charset="0"/>
                <a:cs typeface="Arial" panose="020B0604020202020204" pitchFamily="34" charset="0"/>
              </a:rPr>
              <a:t>Common Issues</a:t>
            </a:r>
            <a:endParaRPr lang="en-US" sz="4800" b="1" dirty="0">
              <a:solidFill>
                <a:schemeClr val="bg2"/>
              </a:solidFill>
              <a:latin typeface="Arial" panose="020B0604020202020204" pitchFamily="34" charset="0"/>
              <a:ea typeface="League Spartan" charset="0"/>
              <a:cs typeface="Arial" panose="020B0604020202020204" pitchFamily="34" charset="0"/>
            </a:endParaRPr>
          </a:p>
        </p:txBody>
      </p:sp>
      <p:sp>
        <p:nvSpPr>
          <p:cNvPr id="10" name="Subtitle 2">
            <a:extLst>
              <a:ext uri="{FF2B5EF4-FFF2-40B4-BE49-F238E27FC236}">
                <a16:creationId xmlns:a16="http://schemas.microsoft.com/office/drawing/2014/main" id="{920F5B60-527E-4A4F-91D3-F3C8F07957C2}"/>
              </a:ext>
            </a:extLst>
          </p:cNvPr>
          <p:cNvSpPr txBox="1">
            <a:spLocks/>
          </p:cNvSpPr>
          <p:nvPr/>
        </p:nvSpPr>
        <p:spPr>
          <a:xfrm>
            <a:off x="2374164" y="5068795"/>
            <a:ext cx="9703536" cy="351051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chemeClr val="bg2"/>
                </a:solidFill>
                <a:latin typeface="+mj-lt"/>
              </a:rPr>
              <a:t>PDF of </a:t>
            </a:r>
            <a:r>
              <a:rPr lang="en-GB" sz="3400" b="1" dirty="0" smtClean="0">
                <a:solidFill>
                  <a:schemeClr val="bg2"/>
                </a:solidFill>
                <a:latin typeface="+mj-lt"/>
              </a:rPr>
              <a:t>signed certification </a:t>
            </a:r>
            <a:r>
              <a:rPr lang="en-GB" sz="3400" dirty="0" smtClean="0">
                <a:solidFill>
                  <a:schemeClr val="bg2"/>
                </a:solidFill>
                <a:latin typeface="+mj-lt"/>
              </a:rPr>
              <a:t>is not submitted.</a:t>
            </a:r>
          </a:p>
          <a:p>
            <a:pPr marL="342900" indent="-342900" algn="l">
              <a:buFont typeface="Arial" panose="020B0604020202020204" pitchFamily="34" charset="0"/>
              <a:buChar char="•"/>
            </a:pPr>
            <a:r>
              <a:rPr lang="en-GB" sz="3400" b="1" dirty="0" smtClean="0">
                <a:solidFill>
                  <a:schemeClr val="bg2"/>
                </a:solidFill>
                <a:latin typeface="+mj-lt"/>
              </a:rPr>
              <a:t>Question 21</a:t>
            </a:r>
            <a:r>
              <a:rPr lang="en-GB" sz="3400" dirty="0" smtClean="0">
                <a:solidFill>
                  <a:schemeClr val="bg2"/>
                </a:solidFill>
                <a:latin typeface="+mj-lt"/>
              </a:rPr>
              <a:t> regarding other entities providing ambulance services </a:t>
            </a:r>
            <a:r>
              <a:rPr lang="en-GB" sz="3400" b="1" dirty="0" smtClean="0">
                <a:solidFill>
                  <a:schemeClr val="bg2"/>
                </a:solidFill>
                <a:latin typeface="+mj-lt"/>
              </a:rPr>
              <a:t>left blank</a:t>
            </a:r>
            <a:r>
              <a:rPr lang="en-GB" sz="3400" dirty="0" smtClean="0">
                <a:solidFill>
                  <a:schemeClr val="bg2"/>
                </a:solidFill>
                <a:latin typeface="+mj-lt"/>
              </a:rPr>
              <a:t>.</a:t>
            </a:r>
          </a:p>
          <a:p>
            <a:pPr marL="342900" indent="-342900" algn="l">
              <a:buFont typeface="Arial" panose="020B0604020202020204" pitchFamily="34" charset="0"/>
              <a:buChar char="•"/>
            </a:pPr>
            <a:r>
              <a:rPr lang="en-GB" sz="3400" b="1" dirty="0" smtClean="0">
                <a:solidFill>
                  <a:schemeClr val="bg2"/>
                </a:solidFill>
                <a:latin typeface="+mj-lt"/>
              </a:rPr>
              <a:t>Questions 23 and/or 24 </a:t>
            </a:r>
            <a:r>
              <a:rPr lang="en-GB" sz="3400" dirty="0" smtClean="0">
                <a:solidFill>
                  <a:schemeClr val="bg2"/>
                </a:solidFill>
                <a:latin typeface="+mj-lt"/>
              </a:rPr>
              <a:t>regarding ambulance billing services </a:t>
            </a:r>
            <a:r>
              <a:rPr lang="en-GB" sz="3400" b="1" dirty="0" smtClean="0">
                <a:solidFill>
                  <a:schemeClr val="bg2"/>
                </a:solidFill>
                <a:latin typeface="+mj-lt"/>
              </a:rPr>
              <a:t>left blank</a:t>
            </a:r>
            <a:r>
              <a:rPr lang="en-GB" sz="3400" dirty="0" smtClean="0">
                <a:solidFill>
                  <a:schemeClr val="bg2"/>
                </a:solidFill>
                <a:latin typeface="+mj-lt"/>
              </a:rPr>
              <a:t>.</a:t>
            </a:r>
          </a:p>
        </p:txBody>
      </p:sp>
      <p:sp>
        <p:nvSpPr>
          <p:cNvPr id="8" name="TextBox 7">
            <a:extLst>
              <a:ext uri="{FF2B5EF4-FFF2-40B4-BE49-F238E27FC236}">
                <a16:creationId xmlns:a16="http://schemas.microsoft.com/office/drawing/2014/main" id="{EE2765F7-4B27-4EB8-93C3-62F8820E8430}"/>
              </a:ext>
            </a:extLst>
          </p:cNvPr>
          <p:cNvSpPr txBox="1"/>
          <p:nvPr/>
        </p:nvSpPr>
        <p:spPr>
          <a:xfrm>
            <a:off x="1624099" y="9446470"/>
            <a:ext cx="4089581" cy="830997"/>
          </a:xfrm>
          <a:prstGeom prst="rect">
            <a:avLst/>
          </a:prstGeom>
          <a:noFill/>
        </p:spPr>
        <p:txBody>
          <a:bodyPr wrap="none" rtlCol="0" anchor="ctr" anchorCtr="0">
            <a:spAutoFit/>
          </a:bodyPr>
          <a:lstStyle/>
          <a:p>
            <a:r>
              <a:rPr lang="en-US" sz="48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8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Subtitle 2">
            <a:extLst>
              <a:ext uri="{FF2B5EF4-FFF2-40B4-BE49-F238E27FC236}">
                <a16:creationId xmlns:a16="http://schemas.microsoft.com/office/drawing/2014/main" id="{920F5B60-527E-4A4F-91D3-F3C8F07957C2}"/>
              </a:ext>
            </a:extLst>
          </p:cNvPr>
          <p:cNvSpPr txBox="1">
            <a:spLocks/>
          </p:cNvSpPr>
          <p:nvPr/>
        </p:nvSpPr>
        <p:spPr>
          <a:xfrm>
            <a:off x="2374164" y="10277467"/>
            <a:ext cx="9322536" cy="33012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chemeClr val="bg2"/>
                </a:solidFill>
                <a:latin typeface="+mj-lt"/>
              </a:rPr>
              <a:t>Be sure to complete </a:t>
            </a:r>
            <a:r>
              <a:rPr lang="en-GB" sz="3400" b="1" dirty="0" smtClean="0">
                <a:solidFill>
                  <a:schemeClr val="bg2"/>
                </a:solidFill>
                <a:latin typeface="+mj-lt"/>
              </a:rPr>
              <a:t>all</a:t>
            </a:r>
            <a:r>
              <a:rPr lang="en-GB" sz="3400" dirty="0" smtClean="0">
                <a:solidFill>
                  <a:schemeClr val="bg2"/>
                </a:solidFill>
                <a:latin typeface="+mj-lt"/>
              </a:rPr>
              <a:t> requested fields to avoid requests/inquiries, and to submit PDF of signed page to avoid additional information requests/inquiries from accountants.</a:t>
            </a:r>
          </a:p>
        </p:txBody>
      </p:sp>
    </p:spTree>
    <p:extLst>
      <p:ext uri="{BB962C8B-B14F-4D97-AF65-F5344CB8AC3E}">
        <p14:creationId xmlns:p14="http://schemas.microsoft.com/office/powerpoint/2010/main" val="193289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3235" t="6068" r="3456" b="12286"/>
          <a:stretch/>
        </p:blipFill>
        <p:spPr>
          <a:xfrm>
            <a:off x="12586448" y="295835"/>
            <a:ext cx="11376212" cy="12983649"/>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272571" y="425570"/>
            <a:ext cx="12285837" cy="1568497"/>
          </a:xfrm>
        </p:spPr>
        <p:txBody>
          <a:bodyPr/>
          <a:lstStyle/>
          <a:p>
            <a:pPr algn="ctr"/>
            <a:r>
              <a:rPr lang="en-GB" sz="5400" dirty="0" smtClean="0">
                <a:solidFill>
                  <a:srgbClr val="92D050"/>
                </a:solidFill>
              </a:rPr>
              <a:t>SCHEDULE 2 – EMERGENCY </a:t>
            </a:r>
            <a:br>
              <a:rPr lang="en-GB" sz="5400" dirty="0" smtClean="0">
                <a:solidFill>
                  <a:srgbClr val="92D050"/>
                </a:solidFill>
              </a:rPr>
            </a:br>
            <a:r>
              <a:rPr lang="en-GB" sz="5400" dirty="0" smtClean="0">
                <a:solidFill>
                  <a:srgbClr val="92D050"/>
                </a:solidFill>
              </a:rPr>
              <a:t>MEDICAL RESPONSE EXPENSES</a:t>
            </a:r>
            <a:endParaRPr lang="en-GB" sz="5400" dirty="0">
              <a:solidFill>
                <a:srgbClr val="92D050"/>
              </a:solidFill>
            </a:endParaRPr>
          </a:p>
        </p:txBody>
      </p:sp>
      <p:sp>
        <p:nvSpPr>
          <p:cNvPr id="12" name="TextBox 11">
            <a:extLst>
              <a:ext uri="{FF2B5EF4-FFF2-40B4-BE49-F238E27FC236}">
                <a16:creationId xmlns:a16="http://schemas.microsoft.com/office/drawing/2014/main" id="{EE2765F7-4B27-4EB8-93C3-62F8820E8430}"/>
              </a:ext>
            </a:extLst>
          </p:cNvPr>
          <p:cNvSpPr txBox="1"/>
          <p:nvPr/>
        </p:nvSpPr>
        <p:spPr>
          <a:xfrm>
            <a:off x="562779" y="2454739"/>
            <a:ext cx="5859296"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Regulation Definition</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3" name="Subtitle 2">
            <a:extLst>
              <a:ext uri="{FF2B5EF4-FFF2-40B4-BE49-F238E27FC236}">
                <a16:creationId xmlns:a16="http://schemas.microsoft.com/office/drawing/2014/main" id="{920F5B60-527E-4A4F-91D3-F3C8F07957C2}"/>
              </a:ext>
            </a:extLst>
          </p:cNvPr>
          <p:cNvSpPr txBox="1">
            <a:spLocks/>
          </p:cNvSpPr>
          <p:nvPr/>
        </p:nvSpPr>
        <p:spPr>
          <a:xfrm>
            <a:off x="562779" y="3241793"/>
            <a:ext cx="11705420" cy="94019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000" dirty="0" smtClean="0">
                <a:solidFill>
                  <a:srgbClr val="001334"/>
                </a:solidFill>
                <a:latin typeface="+mj-lt"/>
              </a:rPr>
              <a:t>“A cost objective that includes all expenditures for GEMT services.”</a:t>
            </a:r>
          </a:p>
          <a:p>
            <a:pPr marL="342900" indent="-342900" algn="l">
              <a:buFont typeface="Arial" panose="020B0604020202020204" pitchFamily="34" charset="0"/>
              <a:buChar char="•"/>
            </a:pPr>
            <a:endParaRPr lang="en-GB" sz="3000" dirty="0" smtClean="0">
              <a:solidFill>
                <a:srgbClr val="001334"/>
              </a:solidFill>
              <a:latin typeface="+mj-lt"/>
            </a:endParaRPr>
          </a:p>
          <a:p>
            <a:pPr marL="342900" indent="-342900" algn="l">
              <a:buFont typeface="Arial" panose="020B0604020202020204" pitchFamily="34" charset="0"/>
              <a:buChar char="•"/>
            </a:pPr>
            <a:r>
              <a:rPr lang="en-GB" sz="3000" dirty="0" smtClean="0">
                <a:solidFill>
                  <a:srgbClr val="001334"/>
                </a:solidFill>
                <a:latin typeface="+mj-lt"/>
              </a:rPr>
              <a:t>GEMT services are “</a:t>
            </a:r>
            <a:r>
              <a:rPr lang="en-GB" sz="3000" dirty="0" smtClean="0">
                <a:solidFill>
                  <a:schemeClr val="bg2"/>
                </a:solidFill>
                <a:latin typeface="+mj-lt"/>
              </a:rPr>
              <a:t>both the act of transporting an individual from any point of origin to the nearest medical facility </a:t>
            </a:r>
            <a:r>
              <a:rPr lang="en-GB" sz="3000" dirty="0">
                <a:solidFill>
                  <a:schemeClr val="bg2"/>
                </a:solidFill>
                <a:latin typeface="+mj-lt"/>
              </a:rPr>
              <a:t>capable of meeting the emergency medical needs of the patient, as well as the advanced, limited-advanced, and basic life support services provided to an individual by eligible GEMT providers before or during the act of </a:t>
            </a:r>
            <a:r>
              <a:rPr lang="en-GB" sz="3000" dirty="0" smtClean="0">
                <a:solidFill>
                  <a:schemeClr val="bg2"/>
                </a:solidFill>
                <a:latin typeface="+mj-lt"/>
              </a:rPr>
              <a:t>transportation….</a:t>
            </a:r>
            <a:r>
              <a:rPr lang="en-US" sz="3000" dirty="0" smtClean="0">
                <a:solidFill>
                  <a:schemeClr val="bg2"/>
                </a:solidFill>
                <a:latin typeface="+mj-lt"/>
              </a:rPr>
              <a:t>GEMT services </a:t>
            </a:r>
            <a:r>
              <a:rPr lang="en-US" sz="3000" dirty="0">
                <a:solidFill>
                  <a:schemeClr val="bg2"/>
                </a:solidFill>
                <a:latin typeface="+mj-lt"/>
              </a:rPr>
              <a:t>also include advanced, limited-advanced, and basic life support services provided to an individual who is released on the scene without transportation by ambulance to a medical </a:t>
            </a:r>
            <a:r>
              <a:rPr lang="en-US" sz="3000" dirty="0" smtClean="0">
                <a:solidFill>
                  <a:schemeClr val="bg2"/>
                </a:solidFill>
                <a:latin typeface="+mj-lt"/>
              </a:rPr>
              <a:t>facility.”</a:t>
            </a:r>
          </a:p>
          <a:p>
            <a:pPr marL="342900" indent="-342900" algn="l">
              <a:buFont typeface="Arial" panose="020B0604020202020204" pitchFamily="34" charset="0"/>
              <a:buChar char="•"/>
            </a:pPr>
            <a:endParaRPr lang="en-US" sz="3000" dirty="0" smtClean="0">
              <a:solidFill>
                <a:srgbClr val="001334"/>
              </a:solidFill>
              <a:latin typeface="+mj-lt"/>
            </a:endParaRPr>
          </a:p>
          <a:p>
            <a:pPr marL="342900" indent="-342900" algn="l">
              <a:buFont typeface="Arial" panose="020B0604020202020204" pitchFamily="34" charset="0"/>
              <a:buChar char="•"/>
            </a:pPr>
            <a:r>
              <a:rPr lang="en-US" sz="3000" dirty="0" smtClean="0">
                <a:solidFill>
                  <a:srgbClr val="001334"/>
                </a:solidFill>
                <a:latin typeface="+mj-lt"/>
              </a:rPr>
              <a:t>Eligible GEMT providers that do not provide fire services would not have costs on Schedules 4 and 5. The cost report would only reflect EMR direct costs.</a:t>
            </a:r>
            <a:endParaRPr lang="en-GB" sz="3000" dirty="0">
              <a:solidFill>
                <a:srgbClr val="001334"/>
              </a:solidFill>
              <a:latin typeface="+mj-lt"/>
            </a:endParaRPr>
          </a:p>
        </p:txBody>
      </p:sp>
    </p:spTree>
    <p:extLst>
      <p:ext uri="{BB962C8B-B14F-4D97-AF65-F5344CB8AC3E}">
        <p14:creationId xmlns:p14="http://schemas.microsoft.com/office/powerpoint/2010/main" val="42101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3235" t="6068" r="3456" b="12286"/>
          <a:stretch/>
        </p:blipFill>
        <p:spPr>
          <a:xfrm>
            <a:off x="12586448" y="295835"/>
            <a:ext cx="11376212" cy="12983649"/>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272570" y="1515540"/>
            <a:ext cx="12285837" cy="1568497"/>
          </a:xfrm>
        </p:spPr>
        <p:txBody>
          <a:bodyPr/>
          <a:lstStyle/>
          <a:p>
            <a:pPr algn="ctr"/>
            <a:r>
              <a:rPr lang="en-GB" sz="5400" dirty="0" smtClean="0">
                <a:solidFill>
                  <a:srgbClr val="92D050"/>
                </a:solidFill>
              </a:rPr>
              <a:t>SCHEDULE 2 – EMERGENCY </a:t>
            </a:r>
            <a:br>
              <a:rPr lang="en-GB" sz="5400" dirty="0" smtClean="0">
                <a:solidFill>
                  <a:srgbClr val="92D050"/>
                </a:solidFill>
              </a:rPr>
            </a:br>
            <a:r>
              <a:rPr lang="en-GB" sz="5400" dirty="0" smtClean="0">
                <a:solidFill>
                  <a:srgbClr val="92D050"/>
                </a:solidFill>
              </a:rPr>
              <a:t>MEDICAL RESPONSE EXPENSES</a:t>
            </a:r>
            <a:endParaRPr lang="en-GB" sz="5400" dirty="0">
              <a:solidFill>
                <a:srgbClr val="92D050"/>
              </a:solidFill>
            </a:endParaRPr>
          </a:p>
        </p:txBody>
      </p:sp>
      <p:sp>
        <p:nvSpPr>
          <p:cNvPr id="10" name="Subtitle 2">
            <a:extLst>
              <a:ext uri="{FF2B5EF4-FFF2-40B4-BE49-F238E27FC236}">
                <a16:creationId xmlns:a16="http://schemas.microsoft.com/office/drawing/2014/main" id="{920F5B60-527E-4A4F-91D3-F3C8F07957C2}"/>
              </a:ext>
            </a:extLst>
          </p:cNvPr>
          <p:cNvSpPr txBox="1">
            <a:spLocks/>
          </p:cNvSpPr>
          <p:nvPr/>
        </p:nvSpPr>
        <p:spPr>
          <a:xfrm>
            <a:off x="562780" y="4314206"/>
            <a:ext cx="11705420" cy="210320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Costs were reported as direct after an allocation statistic was used to manually calculate the split between EMR and non-EMR outside of the cost report.</a:t>
            </a:r>
          </a:p>
        </p:txBody>
      </p:sp>
      <p:sp>
        <p:nvSpPr>
          <p:cNvPr id="8" name="TextBox 7">
            <a:extLst>
              <a:ext uri="{FF2B5EF4-FFF2-40B4-BE49-F238E27FC236}">
                <a16:creationId xmlns:a16="http://schemas.microsoft.com/office/drawing/2014/main" id="{EE2765F7-4B27-4EB8-93C3-62F8820E8430}"/>
              </a:ext>
            </a:extLst>
          </p:cNvPr>
          <p:cNvSpPr txBox="1"/>
          <p:nvPr/>
        </p:nvSpPr>
        <p:spPr>
          <a:xfrm>
            <a:off x="562780" y="3543516"/>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6" name="TextBox 5">
            <a:extLst>
              <a:ext uri="{FF2B5EF4-FFF2-40B4-BE49-F238E27FC236}">
                <a16:creationId xmlns:a16="http://schemas.microsoft.com/office/drawing/2014/main" id="{EE2765F7-4B27-4EB8-93C3-62F8820E8430}"/>
              </a:ext>
            </a:extLst>
          </p:cNvPr>
          <p:cNvSpPr txBox="1"/>
          <p:nvPr/>
        </p:nvSpPr>
        <p:spPr>
          <a:xfrm>
            <a:off x="562780" y="6659307"/>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7" name="Subtitle 2">
            <a:extLst>
              <a:ext uri="{FF2B5EF4-FFF2-40B4-BE49-F238E27FC236}">
                <a16:creationId xmlns:a16="http://schemas.microsoft.com/office/drawing/2014/main" id="{920F5B60-527E-4A4F-91D3-F3C8F07957C2}"/>
              </a:ext>
            </a:extLst>
          </p:cNvPr>
          <p:cNvSpPr txBox="1">
            <a:spLocks/>
          </p:cNvSpPr>
          <p:nvPr/>
        </p:nvSpPr>
        <p:spPr>
          <a:xfrm>
            <a:off x="562778" y="7449997"/>
            <a:ext cx="11705420" cy="273107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Provider identified accounts in general ledger and applied a time-on-task ratio of 87% EMR and 13% non-EMR to accounts, then reported those splits on Schedules 2 and 3.</a:t>
            </a:r>
          </a:p>
        </p:txBody>
      </p:sp>
      <p:sp>
        <p:nvSpPr>
          <p:cNvPr id="9" name="TextBox 8">
            <a:extLst>
              <a:ext uri="{FF2B5EF4-FFF2-40B4-BE49-F238E27FC236}">
                <a16:creationId xmlns:a16="http://schemas.microsoft.com/office/drawing/2014/main" id="{EE2765F7-4B27-4EB8-93C3-62F8820E8430}"/>
              </a:ext>
            </a:extLst>
          </p:cNvPr>
          <p:cNvSpPr txBox="1"/>
          <p:nvPr/>
        </p:nvSpPr>
        <p:spPr>
          <a:xfrm>
            <a:off x="562780" y="10445855"/>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Subtitle 2">
            <a:extLst>
              <a:ext uri="{FF2B5EF4-FFF2-40B4-BE49-F238E27FC236}">
                <a16:creationId xmlns:a16="http://schemas.microsoft.com/office/drawing/2014/main" id="{920F5B60-527E-4A4F-91D3-F3C8F07957C2}"/>
              </a:ext>
            </a:extLst>
          </p:cNvPr>
          <p:cNvSpPr txBox="1">
            <a:spLocks/>
          </p:cNvSpPr>
          <p:nvPr/>
        </p:nvSpPr>
        <p:spPr>
          <a:xfrm>
            <a:off x="562779" y="11176278"/>
            <a:ext cx="11705420" cy="273107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Report amounts from general ledger that include both EMR and non-EMR costs on Schedules 4 and 5 and allow cost report mechanics to perform direct cost allocation. </a:t>
            </a:r>
          </a:p>
        </p:txBody>
      </p:sp>
    </p:spTree>
    <p:extLst>
      <p:ext uri="{BB962C8B-B14F-4D97-AF65-F5344CB8AC3E}">
        <p14:creationId xmlns:p14="http://schemas.microsoft.com/office/powerpoint/2010/main" val="29456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3235" t="6068" r="3456" b="12286"/>
          <a:stretch/>
        </p:blipFill>
        <p:spPr>
          <a:xfrm>
            <a:off x="12586448" y="295835"/>
            <a:ext cx="11376212" cy="12983649"/>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240371" y="1811051"/>
            <a:ext cx="12285837" cy="1568497"/>
          </a:xfrm>
        </p:spPr>
        <p:txBody>
          <a:bodyPr/>
          <a:lstStyle/>
          <a:p>
            <a:pPr algn="ctr"/>
            <a:r>
              <a:rPr lang="en-GB" sz="5400" dirty="0" smtClean="0">
                <a:solidFill>
                  <a:srgbClr val="92D050"/>
                </a:solidFill>
              </a:rPr>
              <a:t>SCHEDULE 2 – EMERGENCY </a:t>
            </a:r>
            <a:br>
              <a:rPr lang="en-GB" sz="5400" dirty="0" smtClean="0">
                <a:solidFill>
                  <a:srgbClr val="92D050"/>
                </a:solidFill>
              </a:rPr>
            </a:br>
            <a:r>
              <a:rPr lang="en-GB" sz="5400" dirty="0" smtClean="0">
                <a:solidFill>
                  <a:srgbClr val="92D050"/>
                </a:solidFill>
              </a:rPr>
              <a:t>MEDICAL RESPONSE EXPENSES</a:t>
            </a:r>
            <a:endParaRPr lang="en-GB" sz="5400" dirty="0">
              <a:solidFill>
                <a:srgbClr val="92D050"/>
              </a:solidFill>
            </a:endParaRPr>
          </a:p>
        </p:txBody>
      </p:sp>
      <p:sp>
        <p:nvSpPr>
          <p:cNvPr id="10" name="Subtitle 2">
            <a:extLst>
              <a:ext uri="{FF2B5EF4-FFF2-40B4-BE49-F238E27FC236}">
                <a16:creationId xmlns:a16="http://schemas.microsoft.com/office/drawing/2014/main" id="{920F5B60-527E-4A4F-91D3-F3C8F07957C2}"/>
              </a:ext>
            </a:extLst>
          </p:cNvPr>
          <p:cNvSpPr txBox="1">
            <a:spLocks/>
          </p:cNvSpPr>
          <p:nvPr/>
        </p:nvSpPr>
        <p:spPr>
          <a:xfrm>
            <a:off x="562780" y="5449538"/>
            <a:ext cx="11705420" cy="14753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Amounts reported on the cost report did not reconcile to supporting documentation.</a:t>
            </a:r>
          </a:p>
        </p:txBody>
      </p:sp>
      <p:sp>
        <p:nvSpPr>
          <p:cNvPr id="8" name="TextBox 7">
            <a:extLst>
              <a:ext uri="{FF2B5EF4-FFF2-40B4-BE49-F238E27FC236}">
                <a16:creationId xmlns:a16="http://schemas.microsoft.com/office/drawing/2014/main" id="{EE2765F7-4B27-4EB8-93C3-62F8820E8430}"/>
              </a:ext>
            </a:extLst>
          </p:cNvPr>
          <p:cNvSpPr txBox="1"/>
          <p:nvPr/>
        </p:nvSpPr>
        <p:spPr>
          <a:xfrm>
            <a:off x="562780" y="4631015"/>
            <a:ext cx="4230645" cy="769441"/>
          </a:xfrm>
          <a:prstGeom prst="rect">
            <a:avLst/>
          </a:prstGeom>
          <a:noFill/>
        </p:spPr>
        <p:txBody>
          <a:bodyPr wrap="none" rtlCol="0" anchor="ctr" anchorCtr="0">
            <a:spAutoFit/>
          </a:bodyPr>
          <a:lstStyle/>
          <a:p>
            <a:r>
              <a:rPr lang="en-US" sz="4400" b="1" dirty="0">
                <a:solidFill>
                  <a:schemeClr val="bg2"/>
                </a:solidFill>
                <a:latin typeface="Arial" panose="020B0604020202020204" pitchFamily="34" charset="0"/>
                <a:ea typeface="League Spartan" charset="0"/>
                <a:cs typeface="Arial" panose="020B0604020202020204" pitchFamily="34" charset="0"/>
              </a:rPr>
              <a:t>Common </a:t>
            </a:r>
            <a:r>
              <a:rPr lang="en-US" sz="4400" b="1" dirty="0" smtClean="0">
                <a:solidFill>
                  <a:schemeClr val="bg2"/>
                </a:solidFill>
                <a:latin typeface="Arial" panose="020B0604020202020204" pitchFamily="34" charset="0"/>
                <a:ea typeface="League Spartan" charset="0"/>
                <a:cs typeface="Arial" panose="020B0604020202020204" pitchFamily="34" charset="0"/>
              </a:rPr>
              <a:t>Issue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6" name="TextBox 5">
            <a:extLst>
              <a:ext uri="{FF2B5EF4-FFF2-40B4-BE49-F238E27FC236}">
                <a16:creationId xmlns:a16="http://schemas.microsoft.com/office/drawing/2014/main" id="{EE2765F7-4B27-4EB8-93C3-62F8820E8430}"/>
              </a:ext>
            </a:extLst>
          </p:cNvPr>
          <p:cNvSpPr txBox="1"/>
          <p:nvPr/>
        </p:nvSpPr>
        <p:spPr>
          <a:xfrm>
            <a:off x="562780" y="7517804"/>
            <a:ext cx="3196709"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Example(s)</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7" name="Subtitle 2">
            <a:extLst>
              <a:ext uri="{FF2B5EF4-FFF2-40B4-BE49-F238E27FC236}">
                <a16:creationId xmlns:a16="http://schemas.microsoft.com/office/drawing/2014/main" id="{920F5B60-527E-4A4F-91D3-F3C8F07957C2}"/>
              </a:ext>
            </a:extLst>
          </p:cNvPr>
          <p:cNvSpPr txBox="1">
            <a:spLocks/>
          </p:cNvSpPr>
          <p:nvPr/>
        </p:nvSpPr>
        <p:spPr>
          <a:xfrm>
            <a:off x="562780" y="8389645"/>
            <a:ext cx="11705420" cy="157998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Several providers reported budgeted amounts.</a:t>
            </a:r>
          </a:p>
          <a:p>
            <a:pPr marL="342900" indent="-342900" algn="l">
              <a:buFont typeface="Arial" panose="020B0604020202020204" pitchFamily="34" charset="0"/>
              <a:buChar char="•"/>
            </a:pPr>
            <a:endParaRPr lang="en-GB" sz="3400" dirty="0" smtClean="0">
              <a:solidFill>
                <a:srgbClr val="001334"/>
              </a:solidFill>
              <a:latin typeface="+mj-lt"/>
            </a:endParaRPr>
          </a:p>
        </p:txBody>
      </p:sp>
      <p:sp>
        <p:nvSpPr>
          <p:cNvPr id="9" name="TextBox 8">
            <a:extLst>
              <a:ext uri="{FF2B5EF4-FFF2-40B4-BE49-F238E27FC236}">
                <a16:creationId xmlns:a16="http://schemas.microsoft.com/office/drawing/2014/main" id="{EE2765F7-4B27-4EB8-93C3-62F8820E8430}"/>
              </a:ext>
            </a:extLst>
          </p:cNvPr>
          <p:cNvSpPr txBox="1"/>
          <p:nvPr/>
        </p:nvSpPr>
        <p:spPr>
          <a:xfrm>
            <a:off x="562780" y="10255817"/>
            <a:ext cx="3762568"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Best Practice</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1" name="Subtitle 2">
            <a:extLst>
              <a:ext uri="{FF2B5EF4-FFF2-40B4-BE49-F238E27FC236}">
                <a16:creationId xmlns:a16="http://schemas.microsoft.com/office/drawing/2014/main" id="{920F5B60-527E-4A4F-91D3-F3C8F07957C2}"/>
              </a:ext>
            </a:extLst>
          </p:cNvPr>
          <p:cNvSpPr txBox="1">
            <a:spLocks/>
          </p:cNvSpPr>
          <p:nvPr/>
        </p:nvSpPr>
        <p:spPr>
          <a:xfrm>
            <a:off x="562780" y="11025258"/>
            <a:ext cx="11705420" cy="141763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latin typeface="+mj-lt"/>
              </a:rPr>
              <a:t>Report actual costs incurred from the general ledger, working trial balance, and/or fund accounting report.</a:t>
            </a:r>
          </a:p>
        </p:txBody>
      </p:sp>
    </p:spTree>
    <p:extLst>
      <p:ext uri="{BB962C8B-B14F-4D97-AF65-F5344CB8AC3E}">
        <p14:creationId xmlns:p14="http://schemas.microsoft.com/office/powerpoint/2010/main" val="65686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2960" t="6535" r="2794" b="10763"/>
          <a:stretch/>
        </p:blipFill>
        <p:spPr>
          <a:xfrm>
            <a:off x="12667129" y="349624"/>
            <a:ext cx="11490647" cy="13151223"/>
          </a:xfrm>
          <a:ln w="38100">
            <a:solidFill>
              <a:srgbClr val="000000"/>
            </a:solidFill>
          </a:ln>
        </p:spPr>
      </p:pic>
      <p:sp>
        <p:nvSpPr>
          <p:cNvPr id="3" name="Title 2">
            <a:extLst>
              <a:ext uri="{FF2B5EF4-FFF2-40B4-BE49-F238E27FC236}">
                <a16:creationId xmlns:a16="http://schemas.microsoft.com/office/drawing/2014/main" id="{2FB5DF17-695E-4F2B-BC47-A45B457C147A}"/>
              </a:ext>
            </a:extLst>
          </p:cNvPr>
          <p:cNvSpPr>
            <a:spLocks noGrp="1"/>
          </p:cNvSpPr>
          <p:nvPr>
            <p:ph type="title"/>
          </p:nvPr>
        </p:nvSpPr>
        <p:spPr>
          <a:xfrm>
            <a:off x="61012" y="1471260"/>
            <a:ext cx="12606117" cy="1568497"/>
          </a:xfrm>
        </p:spPr>
        <p:txBody>
          <a:bodyPr/>
          <a:lstStyle/>
          <a:p>
            <a:pPr algn="ctr"/>
            <a:r>
              <a:rPr lang="en-GB" sz="5400" dirty="0" smtClean="0">
                <a:solidFill>
                  <a:srgbClr val="92D050"/>
                </a:solidFill>
              </a:rPr>
              <a:t>SCHEDULE 3 – NON-EMERGENCY</a:t>
            </a:r>
            <a:br>
              <a:rPr lang="en-GB" sz="5400" dirty="0" smtClean="0">
                <a:solidFill>
                  <a:srgbClr val="92D050"/>
                </a:solidFill>
              </a:rPr>
            </a:br>
            <a:r>
              <a:rPr lang="en-GB" sz="5400" dirty="0" smtClean="0">
                <a:solidFill>
                  <a:srgbClr val="92D050"/>
                </a:solidFill>
              </a:rPr>
              <a:t>MEDICAL RESPONSE EXPENSES</a:t>
            </a:r>
            <a:endParaRPr lang="en-GB" sz="5400" dirty="0">
              <a:solidFill>
                <a:srgbClr val="92D050"/>
              </a:solidFill>
            </a:endParaRPr>
          </a:p>
        </p:txBody>
      </p:sp>
      <p:sp>
        <p:nvSpPr>
          <p:cNvPr id="10" name="TextBox 9">
            <a:extLst>
              <a:ext uri="{FF2B5EF4-FFF2-40B4-BE49-F238E27FC236}">
                <a16:creationId xmlns:a16="http://schemas.microsoft.com/office/drawing/2014/main" id="{EE2765F7-4B27-4EB8-93C3-62F8820E8430}"/>
              </a:ext>
            </a:extLst>
          </p:cNvPr>
          <p:cNvSpPr txBox="1"/>
          <p:nvPr/>
        </p:nvSpPr>
        <p:spPr>
          <a:xfrm>
            <a:off x="834049" y="3902275"/>
            <a:ext cx="5859296" cy="769441"/>
          </a:xfrm>
          <a:prstGeom prst="rect">
            <a:avLst/>
          </a:prstGeom>
          <a:noFill/>
        </p:spPr>
        <p:txBody>
          <a:bodyPr wrap="none" rtlCol="0" anchor="ctr" anchorCtr="0">
            <a:spAutoFit/>
          </a:bodyPr>
          <a:lstStyle/>
          <a:p>
            <a:r>
              <a:rPr lang="en-US" sz="4400" b="1" dirty="0" smtClean="0">
                <a:solidFill>
                  <a:schemeClr val="bg2"/>
                </a:solidFill>
                <a:latin typeface="Arial" panose="020B0604020202020204" pitchFamily="34" charset="0"/>
                <a:ea typeface="League Spartan" charset="0"/>
                <a:cs typeface="Arial" panose="020B0604020202020204" pitchFamily="34" charset="0"/>
              </a:rPr>
              <a:t>Regulation Definition</a:t>
            </a:r>
            <a:endParaRPr lang="en-US" sz="4400" b="1" dirty="0">
              <a:solidFill>
                <a:schemeClr val="bg2"/>
              </a:solidFill>
              <a:latin typeface="Arial" panose="020B0604020202020204" pitchFamily="34" charset="0"/>
              <a:ea typeface="League Spartan" charset="0"/>
              <a:cs typeface="Arial" panose="020B0604020202020204" pitchFamily="34" charset="0"/>
            </a:endParaRPr>
          </a:p>
        </p:txBody>
      </p:sp>
      <p:sp>
        <p:nvSpPr>
          <p:cNvPr id="15" name="Subtitle 2">
            <a:extLst>
              <a:ext uri="{FF2B5EF4-FFF2-40B4-BE49-F238E27FC236}">
                <a16:creationId xmlns:a16="http://schemas.microsoft.com/office/drawing/2014/main" id="{920F5B60-527E-4A4F-91D3-F3C8F07957C2}"/>
              </a:ext>
            </a:extLst>
          </p:cNvPr>
          <p:cNvSpPr txBox="1">
            <a:spLocks/>
          </p:cNvSpPr>
          <p:nvPr/>
        </p:nvSpPr>
        <p:spPr>
          <a:xfrm>
            <a:off x="834049" y="5534234"/>
            <a:ext cx="11705420" cy="5242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3400" dirty="0" smtClean="0">
                <a:solidFill>
                  <a:srgbClr val="001334"/>
                </a:solidFill>
              </a:rPr>
              <a:t>“A cost objective that includes expenditures for non-medical emergency services, such as fire suppression not including medical services, and non-emergency ancillary services, such as fire prevention and fire permit issuance that are performed in the absence of an emergency in order to support preparedness, mitigate the need for emergency response, or lessen the severity of an emergency that might occur.”</a:t>
            </a:r>
            <a:endParaRPr lang="en-GB" sz="3400" dirty="0" smtClean="0">
              <a:solidFill>
                <a:srgbClr val="001334"/>
              </a:solidFill>
              <a:latin typeface="+mj-lt"/>
            </a:endParaRPr>
          </a:p>
        </p:txBody>
      </p:sp>
    </p:spTree>
    <p:extLst>
      <p:ext uri="{BB962C8B-B14F-4D97-AF65-F5344CB8AC3E}">
        <p14:creationId xmlns:p14="http://schemas.microsoft.com/office/powerpoint/2010/main" val="242028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yers &amp; Stauffer 01">
  <a:themeElements>
    <a:clrScheme name="Myers and Stauffer">
      <a:dk1>
        <a:srgbClr val="FFFFFF"/>
      </a:dk1>
      <a:lt1>
        <a:srgbClr val="999999"/>
      </a:lt1>
      <a:dk2>
        <a:srgbClr val="FFFFFF"/>
      </a:dk2>
      <a:lt2>
        <a:srgbClr val="333333"/>
      </a:lt2>
      <a:accent1>
        <a:srgbClr val="7AC142"/>
      </a:accent1>
      <a:accent2>
        <a:srgbClr val="54852B"/>
      </a:accent2>
      <a:accent3>
        <a:srgbClr val="9BC5CA"/>
      </a:accent3>
      <a:accent4>
        <a:srgbClr val="38939B"/>
      </a:accent4>
      <a:accent5>
        <a:srgbClr val="F8971D"/>
      </a:accent5>
      <a:accent6>
        <a:srgbClr val="7F7F7F"/>
      </a:accent6>
      <a:hlink>
        <a:srgbClr val="7AC142"/>
      </a:hlink>
      <a:folHlink>
        <a:srgbClr val="F897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3200" dirty="0" err="1" smtClean="0"/>
        </a:defPPr>
      </a:lstStyle>
    </a:txDef>
  </a:objectDefaults>
  <a:extraClrSchemeLst/>
  <a:extLst>
    <a:ext uri="{05A4C25C-085E-4340-85A3-A5531E510DB2}">
      <thm15:themeFamily xmlns:thm15="http://schemas.microsoft.com/office/thememl/2012/main" name="MSLC PPT Template_2018" id="{FF2258A4-70F0-47BF-B10B-C4CB49B2A853}" vid="{A4627628-BBEB-400A-A842-5574F4DFA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 Provider Training_White</Template>
  <TotalTime>48864</TotalTime>
  <Words>3976</Words>
  <Application>Microsoft Office PowerPoint</Application>
  <PresentationFormat>Custom</PresentationFormat>
  <Paragraphs>456</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Cambria</vt:lpstr>
      <vt:lpstr>Gill Sans</vt:lpstr>
      <vt:lpstr>League Spartan</vt:lpstr>
      <vt:lpstr>Open Sans</vt:lpstr>
      <vt:lpstr>Open Sans Light</vt:lpstr>
      <vt:lpstr>Open Sans Regular</vt:lpstr>
      <vt:lpstr>Wingdings</vt:lpstr>
      <vt:lpstr>Myers &amp; Stauffer 01</vt:lpstr>
      <vt:lpstr>MO HealthNet Ground Emergency Medical Transportation (GEMT) Cost Report Review</vt:lpstr>
      <vt:lpstr>INTRODUCTIONS</vt:lpstr>
      <vt:lpstr>MO HEALTHNET PROGRAM POLICY CONTACTS</vt:lpstr>
      <vt:lpstr>PowerPoint Presentation</vt:lpstr>
      <vt:lpstr>GENERAL INFORMATION  AND CERTIFICATION</vt:lpstr>
      <vt:lpstr>SCHEDULE 2 – EMERGENCY  MEDICAL RESPONSE EXPENSES</vt:lpstr>
      <vt:lpstr>SCHEDULE 2 – EMERGENCY  MEDICAL RESPONSE EXPENSES</vt:lpstr>
      <vt:lpstr>SCHEDULE 2 – EMERGENCY  MEDICAL RESPONSE EXPENSES</vt:lpstr>
      <vt:lpstr>SCHEDULE 3 – NON-EMERGENCY MEDICAL RESPONSE EXPENSES</vt:lpstr>
      <vt:lpstr>SCHEDULE 3 – NON-EMERGENCY MEDICAL RESPONSE EXPENSES</vt:lpstr>
      <vt:lpstr>SCHEDULE 4 – ALLOCATION OF  CAPITAL RELATED AND  SALARIES &amp; BENEFITS  EXPENSES</vt:lpstr>
      <vt:lpstr>SCHEDULE 4 – ALLOCATION OF  CAPITAL RELATED AND  SALARIES &amp; BENEFITS  EXPENSES</vt:lpstr>
      <vt:lpstr>SCHEDULE 4 – ALLOCATION OF  CAPITAL RELATED AND  SALARIES &amp; BENEFITS  EXPENSES</vt:lpstr>
      <vt:lpstr>SCHEDULE 5 – ALLOCATION OF ADMINISTRATIVE &amp; GENERAL</vt:lpstr>
      <vt:lpstr>SCHEDULE 5 – ALLOCATION OF ADMINISTRATIVE &amp; GENERAL</vt:lpstr>
      <vt:lpstr>ALLOCATION METHODOLOGIES  FOR DIRECT COSTS</vt:lpstr>
      <vt:lpstr>CMCS INFORMATIONAL BULLETIN – AUGUST 17, 2022</vt:lpstr>
      <vt:lpstr>COMMON NON-ALLOWABLE COST ADJUSTMENTS</vt:lpstr>
      <vt:lpstr>COMMON NON-ALLOWABLE COST ADJUSTMENTS</vt:lpstr>
      <vt:lpstr>SCHEDULE 8 – REVENUE/ FUNDING SOURCES</vt:lpstr>
      <vt:lpstr>SCHEDULE 8 – REVENUE/ FUNDING SOURCES</vt:lpstr>
      <vt:lpstr>SCHEDULE 9 – SETTLEMENT CALCULATION</vt:lpstr>
      <vt:lpstr>SCHEDULE 9 – SETTLEMENT CALCULATION</vt:lpstr>
      <vt:lpstr>ISSUES TO CONSIDER</vt:lpstr>
      <vt:lpstr>PowerPoint Presentation</vt:lpstr>
      <vt:lpstr>PowerPoint Presentation</vt:lpstr>
      <vt:lpstr>GEMT PROJECT TIMELINE</vt:lpstr>
      <vt:lpstr>PowerPoint Presentation</vt:lpstr>
      <vt:lpstr>AGREED UPON PROCEDURES</vt:lpstr>
      <vt:lpstr>COST REPORT DRAFT PROCESS</vt:lpstr>
      <vt:lpstr>COST REPORT DRAFT PROCESS</vt:lpstr>
      <vt:lpstr>COST REPORT DRAFT PROCESS</vt:lpstr>
      <vt:lpstr>PowerPoint Presentation</vt:lpstr>
      <vt:lpstr>LETTER COMMUNICATION</vt:lpstr>
      <vt:lpstr>PowerPoint Presentation</vt:lpstr>
      <vt:lpstr>PowerPoint Presentation</vt:lpstr>
      <vt:lpstr>COST REPORT WEB PORTAL</vt:lpstr>
      <vt:lpstr>COST REPORT WEB PORTAL</vt:lpstr>
      <vt:lpstr>SUBMISSION TIPS</vt:lpstr>
      <vt:lpstr>WEB PORTAL EVENT LINE CROSSWALK FOR  REQUIRED DOCUMENTATION</vt:lpstr>
      <vt:lpstr>WEB PORTAL EVENT LINE CROSSWALK FOR  REQUIRED DOCUMENTATION</vt:lpstr>
      <vt:lpstr>WEB PORTAL EVENT LINE CROSSWALK FOR  REQUIRED DOCUMENTATION</vt:lpstr>
      <vt:lpstr>WEB PORTAL EVENT LINE CROSSWALK FOR  REQUIRED DOCUMENTATION</vt:lpstr>
      <vt:lpstr>WEB PORTAL EVENT LINE CROSSWALK FOR  REQUIRED DOCUMENTATION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Myers &amp; Stauffer toolkit</dc:title>
  <dc:subject/>
  <dc:creator>BrightCarbon</dc:creator>
  <cp:keywords/>
  <dc:description/>
  <cp:lastModifiedBy>Peanick, Julie</cp:lastModifiedBy>
  <cp:revision>6894</cp:revision>
  <cp:lastPrinted>2021-04-20T15:24:12Z</cp:lastPrinted>
  <dcterms:created xsi:type="dcterms:W3CDTF">2014-11-12T21:47:38Z</dcterms:created>
  <dcterms:modified xsi:type="dcterms:W3CDTF">2023-10-03T18:22:39Z</dcterms:modified>
  <cp:category/>
</cp:coreProperties>
</file>