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7" r:id="rId4"/>
    <p:sldId id="266" r:id="rId5"/>
    <p:sldId id="268" r:id="rId6"/>
    <p:sldId id="269" r:id="rId7"/>
    <p:sldId id="270" r:id="rId8"/>
    <p:sldId id="262" r:id="rId9"/>
    <p:sldId id="271" r:id="rId10"/>
    <p:sldId id="257" r:id="rId11"/>
    <p:sldId id="25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  <p:cmAuthor id="1" name="Rush, Olivia" initials="RO" lastIdx="9" clrIdx="1">
    <p:extLst>
      <p:ext uri="{19B8F6BF-5375-455C-9EA6-DF929625EA0E}">
        <p15:presenceInfo xmlns:p15="http://schemas.microsoft.com/office/powerpoint/2012/main" userId="Rush, Oliv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4"/>
    <a:srgbClr val="0075B0"/>
    <a:srgbClr val="005782"/>
    <a:srgbClr val="0099CC"/>
    <a:srgbClr val="004568"/>
    <a:srgbClr val="006699"/>
    <a:srgbClr val="004D74"/>
    <a:srgbClr val="0033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86376" autoAdjust="0"/>
  </p:normalViewPr>
  <p:slideViewPr>
    <p:cSldViewPr>
      <p:cViewPr varScale="1">
        <p:scale>
          <a:sx n="99" d="100"/>
          <a:sy n="99" d="100"/>
        </p:scale>
        <p:origin x="1902" y="90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12/4/2023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12/4/2023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819400"/>
            <a:ext cx="8534400" cy="22860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MO </a:t>
            </a:r>
            <a:r>
              <a:rPr lang="en-US" altLang="en-US" b="1" dirty="0"/>
              <a:t>HealthNet </a:t>
            </a:r>
            <a:r>
              <a:rPr lang="en-US" altLang="en-US" b="1" dirty="0" smtClean="0"/>
              <a:t>Pharmacy Program</a:t>
            </a:r>
            <a:br>
              <a:rPr lang="en-US" altLang="en-US" b="1" dirty="0" smtClean="0"/>
            </a:br>
            <a:r>
              <a:rPr lang="en-US" altLang="en-US" b="1" dirty="0" smtClean="0"/>
              <a:t>New Drugs and Edits with no annual Changes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/>
              <a:t>MHD </a:t>
            </a:r>
            <a:r>
              <a:rPr lang="en-US" altLang="en-US" sz="2400" b="1" dirty="0" smtClean="0"/>
              <a:t>DUR BOARD </a:t>
            </a:r>
            <a:r>
              <a:rPr lang="en-US" altLang="en-US" sz="2400" b="1" smtClean="0"/>
              <a:t>January 20, 2021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2400" b="1" dirty="0"/>
              <a:t>Josh Moore, Pharm d-director of pharmacy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&amp; Fiscal Edits with no annual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15 </a:t>
            </a:r>
            <a:r>
              <a:rPr lang="en-US" dirty="0"/>
              <a:t>Day Supply – Oral Oncology Fiscal Edit</a:t>
            </a:r>
          </a:p>
          <a:p>
            <a:pPr lvl="0"/>
            <a:r>
              <a:rPr lang="en-US" dirty="0" smtClean="0"/>
              <a:t>Acetaminophen </a:t>
            </a:r>
            <a:r>
              <a:rPr lang="en-US" dirty="0"/>
              <a:t>Cumulative Dose Clinical Edit </a:t>
            </a:r>
          </a:p>
          <a:p>
            <a:pPr lvl="0"/>
            <a:r>
              <a:rPr lang="en-US" dirty="0" err="1" smtClean="0"/>
              <a:t>BiDil</a:t>
            </a:r>
            <a:r>
              <a:rPr lang="en-US" dirty="0" smtClean="0"/>
              <a:t> </a:t>
            </a:r>
            <a:r>
              <a:rPr lang="en-US" dirty="0"/>
              <a:t>Clinical Edit </a:t>
            </a:r>
          </a:p>
          <a:p>
            <a:pPr lvl="0"/>
            <a:r>
              <a:rPr lang="en-US" dirty="0" err="1" smtClean="0"/>
              <a:t>Butalbital</a:t>
            </a:r>
            <a:r>
              <a:rPr lang="en-US" dirty="0" smtClean="0"/>
              <a:t> </a:t>
            </a:r>
            <a:r>
              <a:rPr lang="en-US" dirty="0"/>
              <a:t>Combinations Excessive Therapy Edit</a:t>
            </a:r>
          </a:p>
          <a:p>
            <a:pPr lvl="0"/>
            <a:r>
              <a:rPr lang="en-US" dirty="0" err="1" smtClean="0"/>
              <a:t>Butalbital</a:t>
            </a:r>
            <a:r>
              <a:rPr lang="en-US" dirty="0" smtClean="0"/>
              <a:t> </a:t>
            </a:r>
            <a:r>
              <a:rPr lang="en-US" dirty="0"/>
              <a:t>Combinations without Codeine Clinical Edit </a:t>
            </a:r>
          </a:p>
          <a:p>
            <a:pPr lvl="0"/>
            <a:r>
              <a:rPr lang="en-US" dirty="0" err="1" smtClean="0"/>
              <a:t>Corlanor</a:t>
            </a:r>
            <a:r>
              <a:rPr lang="en-US" dirty="0" smtClean="0"/>
              <a:t> </a:t>
            </a:r>
            <a:r>
              <a:rPr lang="en-US" dirty="0"/>
              <a:t>Clinical Edit </a:t>
            </a:r>
          </a:p>
          <a:p>
            <a:pPr lvl="0"/>
            <a:r>
              <a:rPr lang="en-US" dirty="0" err="1" smtClean="0"/>
              <a:t>Entresto</a:t>
            </a:r>
            <a:r>
              <a:rPr lang="en-US" dirty="0" smtClean="0"/>
              <a:t> </a:t>
            </a:r>
            <a:r>
              <a:rPr lang="en-US" dirty="0"/>
              <a:t>Clinical Edit </a:t>
            </a:r>
          </a:p>
          <a:p>
            <a:pPr lvl="0"/>
            <a:r>
              <a:rPr lang="en-US" dirty="0" err="1" smtClean="0"/>
              <a:t>Selzentry</a:t>
            </a:r>
            <a:r>
              <a:rPr lang="en-US" dirty="0" smtClean="0"/>
              <a:t> </a:t>
            </a:r>
            <a:r>
              <a:rPr lang="en-US" dirty="0"/>
              <a:t>Clinical Edit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13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Preferred Drug List Edits with no annual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Alzheimer’s </a:t>
            </a:r>
            <a:r>
              <a:rPr lang="en-US" dirty="0"/>
              <a:t>Agents</a:t>
            </a:r>
          </a:p>
          <a:p>
            <a:pPr lvl="0"/>
            <a:r>
              <a:rPr lang="en-US" dirty="0" err="1" smtClean="0"/>
              <a:t>Antiandrogenic</a:t>
            </a:r>
            <a:r>
              <a:rPr lang="en-US" dirty="0" smtClean="0"/>
              <a:t> </a:t>
            </a:r>
            <a:r>
              <a:rPr lang="en-US" dirty="0"/>
              <a:t>Agents</a:t>
            </a:r>
          </a:p>
          <a:p>
            <a:pPr lvl="0"/>
            <a:r>
              <a:rPr lang="en-US" dirty="0" smtClean="0"/>
              <a:t>Antiemetic </a:t>
            </a:r>
            <a:r>
              <a:rPr lang="en-US" dirty="0"/>
              <a:t>5-HT3, NK1 and Other Select Agents, Non-Injectable</a:t>
            </a:r>
          </a:p>
          <a:p>
            <a:pPr lvl="0"/>
            <a:r>
              <a:rPr lang="en-US" dirty="0" smtClean="0"/>
              <a:t>Antiemetic</a:t>
            </a:r>
            <a:r>
              <a:rPr lang="en-US" dirty="0"/>
              <a:t>, THC Derivatives</a:t>
            </a:r>
          </a:p>
          <a:p>
            <a:pPr lvl="0"/>
            <a:r>
              <a:rPr lang="en-US" dirty="0" smtClean="0"/>
              <a:t>Anti-Parkinsonism </a:t>
            </a:r>
            <a:r>
              <a:rPr lang="en-US" dirty="0"/>
              <a:t>MAO-B Inhibitor Agents</a:t>
            </a:r>
          </a:p>
          <a:p>
            <a:pPr lvl="0"/>
            <a:r>
              <a:rPr lang="en-US" dirty="0" smtClean="0"/>
              <a:t>Hereditary </a:t>
            </a:r>
            <a:r>
              <a:rPr lang="en-US" dirty="0"/>
              <a:t>Angioedema Agents</a:t>
            </a:r>
          </a:p>
          <a:p>
            <a:pPr lvl="0"/>
            <a:r>
              <a:rPr lang="en-US" dirty="0" smtClean="0"/>
              <a:t>Opiate </a:t>
            </a:r>
            <a:r>
              <a:rPr lang="en-US" dirty="0"/>
              <a:t>Emergency Reversal Agents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6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drugs – Clinical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403879"/>
              </p:ext>
            </p:extLst>
          </p:nvPr>
        </p:nvGraphicFramePr>
        <p:xfrm>
          <a:off x="152400" y="1219201"/>
          <a:ext cx="8839200" cy="493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221760"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r>
                        <a:rPr lang="en-US" baseline="0" dirty="0" smtClean="0"/>
                        <a:t> Trade</a:t>
                      </a:r>
                      <a:r>
                        <a:rPr lang="en-US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1073639">
                <a:tc>
                  <a:txBody>
                    <a:bodyPr/>
                    <a:lstStyle/>
                    <a:p>
                      <a:r>
                        <a:rPr lang="en-US" sz="11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Enspryng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120mg/ml Syringe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Satralizumab-Mwge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neuromyelitis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optica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spectrum disorder (NMOSD) in adult patients who are anti-aquaporin-4 (AQP4) antibody positive.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NMOSD Clinical</a:t>
                      </a:r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Edit 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be reviewed today</a:t>
                      </a:r>
                      <a:endParaRPr lang="en-US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683311"/>
                  </a:ext>
                </a:extLst>
              </a:tr>
              <a:tr h="1073639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Evrysdi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0.75mg/ml Solution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Risdiplam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spinal muscular atrophy (SMA) in patients 2 months of age and older.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 Clinical Edit 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be reviewed today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723866"/>
                  </a:ext>
                </a:extLst>
              </a:tr>
              <a:tr h="1073639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Tecartus</a:t>
                      </a:r>
                      <a:r>
                        <a:rPr lang="fr-F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2X10EXP8 Infusion Bag &amp; Cassette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Brexucabtagene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Autoleucel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adult patients with relapsed or refractory mantle cell lymphoma (MCL).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 T Cell Clinical Edit 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be reviewed today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648560"/>
                  </a:ext>
                </a:extLst>
              </a:tr>
              <a:tr h="1073639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Viltepso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250mg/5ml Vial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Viltolarsen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Duchenne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muscular dystrophy (DMD) in patients who have a confirmed mutation of the DMD gene that is amenable to exon 53 skipping.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DMD Clinical Edit 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be reviewed today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93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7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drugs – Clinical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654685"/>
              </p:ext>
            </p:extLst>
          </p:nvPr>
        </p:nvGraphicFramePr>
        <p:xfrm>
          <a:off x="152400" y="1219201"/>
          <a:ext cx="8839200" cy="1713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221760"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r>
                        <a:rPr lang="en-US" baseline="0" dirty="0" smtClean="0"/>
                        <a:t> Trade</a:t>
                      </a:r>
                      <a:r>
                        <a:rPr lang="en-US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1073639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Xywav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0.5gm/ml Solution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Sodium,Calcium,Mag,Pot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Oxybate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cataplexy or excessive daytime sleepiness (EDS) in patients 7 years of age and older with narcolepsy.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Narcolepsy Inhibitors Clinical Edit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Must be approved by MHD Clinical Pharmacist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Documentation of why participant cannot use 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Xyrem</a:t>
                      </a:r>
                      <a:endParaRPr lang="en-US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68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628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531731"/>
              </p:ext>
            </p:extLst>
          </p:nvPr>
        </p:nvGraphicFramePr>
        <p:xfrm>
          <a:off x="152400" y="1219201"/>
          <a:ext cx="8839200" cy="3681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208715"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r>
                        <a:rPr lang="en-US" baseline="0" dirty="0" smtClean="0"/>
                        <a:t> Trade</a:t>
                      </a:r>
                      <a:r>
                        <a:rPr lang="en-US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1010484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Airduo Digihaler 55-14mcg Inhaler </a:t>
                      </a:r>
                    </a:p>
                    <a:p>
                      <a:pPr algn="l" fontAlgn="t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Airduo Digihaler 113-14mcg Inhaler </a:t>
                      </a:r>
                    </a:p>
                    <a:p>
                      <a:pPr algn="l" fontAlgn="t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Airduo Digihaler 232-14mcg Inhaler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Fluticasone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Propion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Salmeterol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treatment of asthma in patients aged 12 years and older.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Corticosteroids Oral – Inhaled PDL - Non-preferred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46943510"/>
                  </a:ext>
                </a:extLst>
              </a:tr>
              <a:tr h="1010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Akynzeo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235-0.25mg/20ml Vial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Fosnetupitant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Palonosetron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in combination with dexamethasone in adults for the prevention of acute and delayed nausea and vomiting associated with initial and repeat courses of highly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emetogenic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cancer chemotherapy.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Antiemetic 5-HT3, NK1 and Other Select Agents PDL - Non-Preferred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62383602"/>
                  </a:ext>
                </a:extLst>
              </a:tr>
              <a:tr h="1010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Armonair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Digihaler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55mcg Inhaler </a:t>
                      </a:r>
                    </a:p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Armonair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Digihaler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113mcg Inhaler </a:t>
                      </a:r>
                    </a:p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Armonair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Digihaler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232mcg Inhaler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Fluticasone Propionate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maintenance treatment of asthma as prophylactic therapy in patients 12 years of age and older.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Corticosteroids Oral – Inhaled PDL - Non-Preferred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61894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03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277311"/>
              </p:ext>
            </p:extLst>
          </p:nvPr>
        </p:nvGraphicFramePr>
        <p:xfrm>
          <a:off x="152400" y="1219201"/>
          <a:ext cx="8839200" cy="5246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208715"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r>
                        <a:rPr lang="en-US" baseline="0" dirty="0" smtClean="0"/>
                        <a:t> Trade</a:t>
                      </a:r>
                      <a:r>
                        <a:rPr lang="en-US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1010484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Bafiertam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95mg Capsule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Monomethyl Fumarate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relapsing forms of multiple sclerosis (MS), to include clinically isolated syndrome, relapsing-remitting disease, and active secondary progressive disease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 adults.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Multiple Sclerosis Agents PDL - Non-Preferred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 criteria:  Must follow PDL guideline AND t/f of 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Tecfidera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first.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683311"/>
                  </a:ext>
                </a:extLst>
              </a:tr>
              <a:tr h="55923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Breztri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Aerosphere 160-9-4.8mcg Inhaler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Budesonide/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Glycopyr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Formoterol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maintenance treatment of patients with chronic obstructive pulmonary disease (COPD).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COPD Anticholinergic Agents PDL - Non-Preferred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46943510"/>
                  </a:ext>
                </a:extLst>
              </a:tr>
              <a:tr h="1010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Dupixent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300mg/2ml Pen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Dupilumab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Indications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include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for the treatment of patients aged 6 years and older with moderate-to-severe atopic dermatitis whose disease is not adequately controlled with topical prescription therapies or when those therapies are not advisable.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DUPIXENT can be used with or without topical corticosteroids. 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as an add-on maintenance treatment in patients with moderate-to-severe asthma aged 12 years and older with an eosinophilic phenotype or with oral corticosteroid dependent asthma.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as an add-on maintenance treatment in adult patients with inadequately controlled chronic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rhinosinusitis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nasal polyposis 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CRSwNP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Respiratory Monoclonal Antibodies PDL - Non-Preferred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62383602"/>
                  </a:ext>
                </a:extLst>
              </a:tr>
              <a:tr h="1010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Enbrel 25mg/0.5ml Vial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Etanercept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of: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Rheumatoid Arthritis (RA) 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Polyarticular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Juvenile Idiopathic Arthritis (JIA) in patients aged 2 years or older 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Psoriatic Arthritis 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Ankylosing Spondylitis (AS) 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Plaque Psoriasis 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PsO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in patients 4 years or older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TIMS PDL - Preferred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61894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13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430996"/>
              </p:ext>
            </p:extLst>
          </p:nvPr>
        </p:nvGraphicFramePr>
        <p:xfrm>
          <a:off x="152400" y="1219201"/>
          <a:ext cx="8839200" cy="4686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208715"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r>
                        <a:rPr lang="en-US" baseline="0" dirty="0" smtClean="0"/>
                        <a:t> Trade</a:t>
                      </a:r>
                      <a:r>
                        <a:rPr lang="en-US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1010484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Fintepla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2.2mg/ml Solution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Fenfluramine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Hcl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seizures associated with 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Dravet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syndrome in patients 2 years of age and older.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Anticonvulsants,</a:t>
                      </a:r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Dravet</a:t>
                      </a:r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Syndrome PDL Edit to be discussed today</a:t>
                      </a:r>
                      <a:endParaRPr lang="en-US" sz="11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683311"/>
                  </a:ext>
                </a:extLst>
              </a:tr>
              <a:tr h="1010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Kesimpta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20mg/0.4ml Pen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Ofatumumab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relapsing forms of multiple sclerosis (MS), to include clinically isolated syndrome, relapsing-remitting disease, and active secondary progressive disease, in adults.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 Sclerosis PDL - Non-Preferred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46943510"/>
                  </a:ext>
                </a:extLst>
              </a:tr>
              <a:tr h="1010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Natesto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5.5mg/0.122gm Nasal Spray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Testosterone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replacement therapy in males for conditions associated with a deficiency or absence of endogenous testosterone: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Primary hypogonadism (congenital or acquired) 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Hypogonadotropic hypogonadism (congenital or acquired)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Androgenic Agents PDL - Non-Preferred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62383602"/>
                  </a:ext>
                </a:extLst>
              </a:tr>
              <a:tr h="1010484">
                <a:tc>
                  <a:txBody>
                    <a:bodyPr/>
                    <a:lstStyle/>
                    <a:p>
                      <a:pPr algn="l" fontAlgn="t"/>
                      <a:r>
                        <a:rPr lang="nn-N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Ortikos ER 6mg Capsule</a:t>
                      </a:r>
                    </a:p>
                    <a:p>
                      <a:pPr algn="l" fontAlgn="t"/>
                      <a:r>
                        <a:rPr lang="nn-N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Ortikos ER 9mg Capsule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Budesonide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for: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Treatment of mild to moderate active Crohn’s disease involving the ileum and/or the ascending colon, in patients 8 years and older.  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Maintenance of clinical remission of mild to moderate Crohn’s disease involving the ileum and/or the ascending colon for up to 3 months in adults.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Ulcerative Colitis Agents, Oral PDL - Non-Preferred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61894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99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328517"/>
              </p:ext>
            </p:extLst>
          </p:nvPr>
        </p:nvGraphicFramePr>
        <p:xfrm>
          <a:off x="152400" y="1219201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208715"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r>
                        <a:rPr lang="en-US" baseline="0" dirty="0" smtClean="0"/>
                        <a:t> Trade</a:t>
                      </a:r>
                      <a:r>
                        <a:rPr lang="en-US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1010484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Trulicity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3mg/0.5ml Pen</a:t>
                      </a:r>
                    </a:p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Trulicity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4.5mg/0.5ml Pen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Dulaglutide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as an adjunct to diet and exercise to improve glycemic control in adults with type 2 diabetes mellitus.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to reduce the risk of major adverse cardiovascular events in adults with type 2 diabetes mellitus who have established cardiovascular disease or multiple cardiovascular risk factors.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GLP-1 Receptor Agonists PDL - Non-Preferred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68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86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drugs – Open Access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15307"/>
              </p:ext>
            </p:extLst>
          </p:nvPr>
        </p:nvGraphicFramePr>
        <p:xfrm>
          <a:off x="304800" y="1371601"/>
          <a:ext cx="8610600" cy="502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279277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670617"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r>
                        <a:rPr lang="en-US" baseline="0" dirty="0" smtClean="0"/>
                        <a:t> Trade</a:t>
                      </a:r>
                      <a:r>
                        <a:rPr lang="en-US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38853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Cystadrops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0.37% Drops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Cysteamine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corneal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cystine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crystal deposits in adults and children with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cystinosis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33683311"/>
                  </a:ext>
                </a:extLst>
              </a:tr>
              <a:tr h="536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Dojolvi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8.3KCAL/ml Liquid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Triheptanoin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as a source of calories and fatty acids for the treatment of pediatric and adult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patientswith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molecularly confirmed long-chain fatty acid oxidation disorders (LC-FAOD).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22262394"/>
                  </a:ext>
                </a:extLst>
              </a:tr>
              <a:tr h="536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Lampit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30mg Tablet </a:t>
                      </a:r>
                    </a:p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Lampit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120mg Tablet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Nifurtimox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in pediatric patients (birth to less than 18 years of age and weighing at least 2.5 kg) for the treatment of Chagas disease (American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Trypanosomiasis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), caused by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Trypanosoma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97448666"/>
                  </a:ext>
                </a:extLst>
              </a:tr>
              <a:tr h="536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Mycapssa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DR 20mg Capsule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Octreotide Acetate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long-term maintenance treatment in acromegaly patients who have responded to and tolerated treatment with octreotide or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lanreotide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84469188"/>
                  </a:ext>
                </a:extLst>
              </a:tr>
              <a:tr h="38853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Ongentys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50mg Capsule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Opicapone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as adjunctive treatment to levodopa/carbidopa in patients with Parkinson’s disease (PD) experiencing “off” episodes.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75131555"/>
                  </a:ext>
                </a:extLst>
              </a:tr>
              <a:tr h="536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Phexxi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1.8-1-0.4% Vaginal Gel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Lactic Acid/Citric/Potassium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prevention of pregnancy in females of reproductive potential for use as an on-demand method of contraception.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96943078"/>
                  </a:ext>
                </a:extLst>
              </a:tr>
              <a:tr h="88816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Sirturo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20mg Tablet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Bedaquiline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Fumarate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as part of combination therapy in adult and pediatric patients (5 years and older and weighing at least 15 kg) with pulmonary multi-drug resistant tuberculosis (MDR-TB). Reserve SIRTURO for use when an effective treatment regimen cannot otherwise be provided.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70885839"/>
                  </a:ext>
                </a:extLst>
              </a:tr>
              <a:tr h="536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Vancomycin 750mg/150ml Bag 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Vancomycin 1.25gm/250ml Bag 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Vancomycin 1.75gm/350ml Bag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Vancomycin/Water for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(PEG)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serious or severe infections caused by susceptible strains of methicillin-resistant (beta-lactam-resistant) staphylococci.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859473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98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drugs – PA Continued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688334"/>
              </p:ext>
            </p:extLst>
          </p:nvPr>
        </p:nvGraphicFramePr>
        <p:xfrm>
          <a:off x="304800" y="1371601"/>
          <a:ext cx="8610600" cy="135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279277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670617"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r>
                        <a:rPr lang="en-US" baseline="0" dirty="0" smtClean="0"/>
                        <a:t> Trade</a:t>
                      </a:r>
                      <a:r>
                        <a:rPr lang="en-US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38853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Hemady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20mg Tablet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Dexamethasone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in combination with other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antimyeloma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products for the treatment of adults with multiple myeloma.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provide a reason why the participant is unable to utilize the lower strengths of dexamethasone.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336833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50618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11739</TotalTime>
  <Words>1304</Words>
  <Application>Microsoft Office PowerPoint</Application>
  <PresentationFormat>On-screen Show (4:3)</PresentationFormat>
  <Paragraphs>183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Franklin Gothic Medium</vt:lpstr>
      <vt:lpstr>Palatino Linotype</vt:lpstr>
      <vt:lpstr>Wingdings 3</vt:lpstr>
      <vt:lpstr>Urban Pop</vt:lpstr>
      <vt:lpstr> MO HealthNet Pharmacy Program New Drugs and Edits with no annual Changes  MHD DUR BOARD January 20, 2021 Josh Moore, Pharm d-director of pharmacy </vt:lpstr>
      <vt:lpstr>New drugs – Clinical Edits</vt:lpstr>
      <vt:lpstr>New drugs – Clinical Edits</vt:lpstr>
      <vt:lpstr>New drugs – PDL Edits</vt:lpstr>
      <vt:lpstr>New drugs – PDL Edits</vt:lpstr>
      <vt:lpstr>New drugs – PDL Edits</vt:lpstr>
      <vt:lpstr>New drugs – PDL Edits</vt:lpstr>
      <vt:lpstr>New drugs – Open Access</vt:lpstr>
      <vt:lpstr>New drugs – PA Continued</vt:lpstr>
      <vt:lpstr>Clinical &amp; Fiscal Edits with no annual changes</vt:lpstr>
      <vt:lpstr>Preferred Drug List Edits with no annual changes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Peanick, Julie</cp:lastModifiedBy>
  <cp:revision>432</cp:revision>
  <cp:lastPrinted>2018-09-20T12:28:42Z</cp:lastPrinted>
  <dcterms:created xsi:type="dcterms:W3CDTF">2014-11-30T21:45:23Z</dcterms:created>
  <dcterms:modified xsi:type="dcterms:W3CDTF">2023-12-04T14:45:11Z</dcterms:modified>
</cp:coreProperties>
</file>