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81" r:id="rId5"/>
    <p:sldId id="282" r:id="rId6"/>
    <p:sldId id="257" r:id="rId7"/>
    <p:sldId id="279" r:id="rId8"/>
    <p:sldId id="286" r:id="rId9"/>
    <p:sldId id="287" r:id="rId10"/>
    <p:sldId id="283" r:id="rId11"/>
    <p:sldId id="270" r:id="rId12"/>
    <p:sldId id="274" r:id="rId13"/>
    <p:sldId id="273" r:id="rId14"/>
    <p:sldId id="264" r:id="rId15"/>
    <p:sldId id="276" r:id="rId16"/>
    <p:sldId id="284" r:id="rId17"/>
    <p:sldId id="289" r:id="rId18"/>
    <p:sldId id="290" r:id="rId19"/>
    <p:sldId id="285" r:id="rId20"/>
    <p:sldId id="288" r:id="rId21"/>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4ED9214-7F8C-9F9A-1333-DADB3A1E358E}" name="Habeck, Timothy" initials="HT" userId="S::timothy.habeck@conduent.com::81558d5a-5d0a-4fd8-920e-c70dfdee6704" providerId="AD"/>
  <p188:author id="{AC2D952E-A47E-1242-954E-B08FD8F81FFA}" name="Colozza, Jennifer" initials="JC" userId="S::colo0cc@cds.state.mo.us::29179fbc-d7fb-40e7-b278-9618a17111aa" providerId="AD"/>
  <p188:author id="{6A6FB431-8538-B580-08B6-94F92701AEAE}" name="Morsches, Phuonglinh" initials="PM" userId="S::phuonglinh.morsches@conduent.com::5a007aa2-3475-4cb0-8a03-3638cd6ed46a" providerId="AD"/>
  <p188:author id="{B1F3F4AF-1A16-3B16-2747-3699EC451725}" name="Dolan, John" initials="JD" userId="S::John.Dolan@conduent.com::64a1a883-52e9-4422-a159-0891ccec8813" providerId="AD"/>
  <p188:author id="{87294FC1-8DE7-9C82-6A56-833FCEA233BF}" name="Jennifer Colozza" initials="JC" userId="S::jennifer.l.colozza_dss.mo.gov#ext#@conduent.onmicrosoft.com::d67cc42d-a403-4824-81c7-c20b1d123f1a" providerId="AD"/>
  <p188:author id="{03598ED6-B9A7-1A7B-4EDF-0451CAEFA88C}" name="Crowley, John" initials="JC" userId="S::john.crowley@conduent.com::61e7dacf-e51b-4128-995b-c9c75c2d0f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D7E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117DDA-64A4-46E3-9F0A-68351F453E1A}" v="501" dt="2026-03-24T20:58:38.0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61" autoAdjust="0"/>
  </p:normalViewPr>
  <p:slideViewPr>
    <p:cSldViewPr snapToGrid="0">
      <p:cViewPr varScale="1">
        <p:scale>
          <a:sx n="72" d="100"/>
          <a:sy n="72" d="100"/>
        </p:scale>
        <p:origin x="41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lan, John" userId="64a1a883-52e9-4422-a159-0891ccec8813" providerId="ADAL" clId="{8AC35EFD-E3E5-4F79-8102-9FD3106DA5B6}"/>
    <pc:docChg chg="undo custSel addSld delSld modSld sldOrd">
      <pc:chgData name="Dolan, John" userId="64a1a883-52e9-4422-a159-0891ccec8813" providerId="ADAL" clId="{8AC35EFD-E3E5-4F79-8102-9FD3106DA5B6}" dt="2026-03-24T21:00:30.255" v="4541" actId="1076"/>
      <pc:docMkLst>
        <pc:docMk/>
      </pc:docMkLst>
      <pc:sldChg chg="addSp delSp modSp mod modNotesTx">
        <pc:chgData name="Dolan, John" userId="64a1a883-52e9-4422-a159-0891ccec8813" providerId="ADAL" clId="{8AC35EFD-E3E5-4F79-8102-9FD3106DA5B6}" dt="2026-03-20T17:19:32.094" v="1163" actId="14100"/>
        <pc:sldMkLst>
          <pc:docMk/>
          <pc:sldMk cId="924314261" sldId="257"/>
        </pc:sldMkLst>
        <pc:spChg chg="mod">
          <ac:chgData name="Dolan, John" userId="64a1a883-52e9-4422-a159-0891ccec8813" providerId="ADAL" clId="{8AC35EFD-E3E5-4F79-8102-9FD3106DA5B6}" dt="2026-03-11T20:46:13.171" v="70" actId="14100"/>
          <ac:spMkLst>
            <pc:docMk/>
            <pc:sldMk cId="924314261" sldId="257"/>
            <ac:spMk id="7" creationId="{897CB003-B22E-B678-FCCD-4B85B91EE265}"/>
          </ac:spMkLst>
        </pc:spChg>
        <pc:spChg chg="add mod">
          <ac:chgData name="Dolan, John" userId="64a1a883-52e9-4422-a159-0891ccec8813" providerId="ADAL" clId="{8AC35EFD-E3E5-4F79-8102-9FD3106DA5B6}" dt="2026-03-20T17:19:32.094" v="1163" actId="14100"/>
          <ac:spMkLst>
            <pc:docMk/>
            <pc:sldMk cId="924314261" sldId="257"/>
            <ac:spMk id="8" creationId="{584A5175-F802-5AAF-218F-B593E86A6F16}"/>
          </ac:spMkLst>
        </pc:spChg>
        <pc:picChg chg="add mod ord modCrop">
          <ac:chgData name="Dolan, John" userId="64a1a883-52e9-4422-a159-0891ccec8813" providerId="ADAL" clId="{8AC35EFD-E3E5-4F79-8102-9FD3106DA5B6}" dt="2026-03-20T17:19:27.420" v="1161" actId="14100"/>
          <ac:picMkLst>
            <pc:docMk/>
            <pc:sldMk cId="924314261" sldId="257"/>
            <ac:picMk id="6" creationId="{93AB8D7C-A370-A412-471D-87E8FBAA570C}"/>
          </ac:picMkLst>
        </pc:picChg>
      </pc:sldChg>
      <pc:sldChg chg="delSp modSp mod modClrScheme delDesignElem chgLayout modNotesTx">
        <pc:chgData name="Dolan, John" userId="64a1a883-52e9-4422-a159-0891ccec8813" providerId="ADAL" clId="{8AC35EFD-E3E5-4F79-8102-9FD3106DA5B6}" dt="2026-03-24T20:59:03.969" v="4526" actId="1076"/>
        <pc:sldMkLst>
          <pc:docMk/>
          <pc:sldMk cId="618205871" sldId="264"/>
        </pc:sldMkLst>
        <pc:spChg chg="mod ord">
          <ac:chgData name="Dolan, John" userId="64a1a883-52e9-4422-a159-0891ccec8813" providerId="ADAL" clId="{8AC35EFD-E3E5-4F79-8102-9FD3106DA5B6}" dt="2026-03-24T20:59:03.969" v="4526" actId="1076"/>
          <ac:spMkLst>
            <pc:docMk/>
            <pc:sldMk cId="618205871" sldId="264"/>
            <ac:spMk id="2" creationId="{CADE084F-1B47-EB05-DA60-D711650F44AC}"/>
          </ac:spMkLst>
        </pc:spChg>
        <pc:spChg chg="del">
          <ac:chgData name="Dolan, John" userId="64a1a883-52e9-4422-a159-0891ccec8813" providerId="ADAL" clId="{8AC35EFD-E3E5-4F79-8102-9FD3106DA5B6}" dt="2026-03-24T20:41:00.061" v="4505" actId="700"/>
          <ac:spMkLst>
            <pc:docMk/>
            <pc:sldMk cId="618205871" sldId="264"/>
            <ac:spMk id="17" creationId="{5105D448-4A6C-48A3-8C3C-71AF58F3E506}"/>
          </ac:spMkLst>
        </pc:spChg>
        <pc:spChg chg="del">
          <ac:chgData name="Dolan, John" userId="64a1a883-52e9-4422-a159-0891ccec8813" providerId="ADAL" clId="{8AC35EFD-E3E5-4F79-8102-9FD3106DA5B6}" dt="2026-03-24T20:41:00.061" v="4505" actId="700"/>
          <ac:spMkLst>
            <pc:docMk/>
            <pc:sldMk cId="618205871" sldId="264"/>
            <ac:spMk id="18" creationId="{4025579F-C5D8-43BE-AF84-3E66A482C567}"/>
          </ac:spMkLst>
        </pc:spChg>
        <pc:graphicFrameChg chg="mod ord modGraphic">
          <ac:chgData name="Dolan, John" userId="64a1a883-52e9-4422-a159-0891ccec8813" providerId="ADAL" clId="{8AC35EFD-E3E5-4F79-8102-9FD3106DA5B6}" dt="2026-03-24T20:58:52.735" v="4523" actId="1076"/>
          <ac:graphicFrameMkLst>
            <pc:docMk/>
            <pc:sldMk cId="618205871" sldId="264"/>
            <ac:graphicFrameMk id="8" creationId="{A59F759E-05FA-B82A-CD05-682432F41BF9}"/>
          </ac:graphicFrameMkLst>
        </pc:graphicFrameChg>
      </pc:sldChg>
      <pc:sldChg chg="delSp modSp mod modClrScheme delDesignElem chgLayout modNotesTx">
        <pc:chgData name="Dolan, John" userId="64a1a883-52e9-4422-a159-0891ccec8813" providerId="ADAL" clId="{8AC35EFD-E3E5-4F79-8102-9FD3106DA5B6}" dt="2026-03-24T20:58:38.033" v="4521" actId="20577"/>
        <pc:sldMkLst>
          <pc:docMk/>
          <pc:sldMk cId="4256711918" sldId="270"/>
        </pc:sldMkLst>
        <pc:spChg chg="mod ord">
          <ac:chgData name="Dolan, John" userId="64a1a883-52e9-4422-a159-0891ccec8813" providerId="ADAL" clId="{8AC35EFD-E3E5-4F79-8102-9FD3106DA5B6}" dt="2026-03-24T20:58:38.033" v="4521" actId="20577"/>
          <ac:spMkLst>
            <pc:docMk/>
            <pc:sldMk cId="4256711918" sldId="270"/>
            <ac:spMk id="2" creationId="{4DEA9B25-A5F2-BCC0-9435-50F231863623}"/>
          </ac:spMkLst>
        </pc:spChg>
        <pc:spChg chg="del">
          <ac:chgData name="Dolan, John" userId="64a1a883-52e9-4422-a159-0891ccec8813" providerId="ADAL" clId="{8AC35EFD-E3E5-4F79-8102-9FD3106DA5B6}" dt="2026-03-24T20:58:16.255" v="4518" actId="700"/>
          <ac:spMkLst>
            <pc:docMk/>
            <pc:sldMk cId="4256711918" sldId="270"/>
            <ac:spMk id="123" creationId="{5105D448-4A6C-48A3-8C3C-71AF58F3E506}"/>
          </ac:spMkLst>
        </pc:spChg>
        <pc:spChg chg="del">
          <ac:chgData name="Dolan, John" userId="64a1a883-52e9-4422-a159-0891ccec8813" providerId="ADAL" clId="{8AC35EFD-E3E5-4F79-8102-9FD3106DA5B6}" dt="2026-03-24T20:58:16.255" v="4518" actId="700"/>
          <ac:spMkLst>
            <pc:docMk/>
            <pc:sldMk cId="4256711918" sldId="270"/>
            <ac:spMk id="125" creationId="{4025579F-C5D8-43BE-AF84-3E66A482C567}"/>
          </ac:spMkLst>
        </pc:spChg>
        <pc:graphicFrameChg chg="mod ord modGraphic">
          <ac:chgData name="Dolan, John" userId="64a1a883-52e9-4422-a159-0891ccec8813" providerId="ADAL" clId="{8AC35EFD-E3E5-4F79-8102-9FD3106DA5B6}" dt="2026-03-24T20:58:23.078" v="4520" actId="1076"/>
          <ac:graphicFrameMkLst>
            <pc:docMk/>
            <pc:sldMk cId="4256711918" sldId="270"/>
            <ac:graphicFrameMk id="118" creationId="{F889CDB4-8FD0-03E8-1730-5FC4D0CA4EA1}"/>
          </ac:graphicFrameMkLst>
        </pc:graphicFrameChg>
      </pc:sldChg>
      <pc:sldChg chg="modSp mod modNotesTx">
        <pc:chgData name="Dolan, John" userId="64a1a883-52e9-4422-a159-0891ccec8813" providerId="ADAL" clId="{8AC35EFD-E3E5-4F79-8102-9FD3106DA5B6}" dt="2026-03-24T20:59:45.566" v="4537" actId="1076"/>
        <pc:sldMkLst>
          <pc:docMk/>
          <pc:sldMk cId="3938189128" sldId="273"/>
        </pc:sldMkLst>
        <pc:spChg chg="mod">
          <ac:chgData name="Dolan, John" userId="64a1a883-52e9-4422-a159-0891ccec8813" providerId="ADAL" clId="{8AC35EFD-E3E5-4F79-8102-9FD3106DA5B6}" dt="2026-03-24T20:59:45.566" v="4537" actId="1076"/>
          <ac:spMkLst>
            <pc:docMk/>
            <pc:sldMk cId="3938189128" sldId="273"/>
            <ac:spMk id="2" creationId="{FA94DC70-1027-4CA8-3B3F-954EF62F559F}"/>
          </ac:spMkLst>
        </pc:spChg>
        <pc:graphicFrameChg chg="mod modGraphic">
          <ac:chgData name="Dolan, John" userId="64a1a883-52e9-4422-a159-0891ccec8813" providerId="ADAL" clId="{8AC35EFD-E3E5-4F79-8102-9FD3106DA5B6}" dt="2026-03-24T20:59:25.953" v="4532" actId="1076"/>
          <ac:graphicFrameMkLst>
            <pc:docMk/>
            <pc:sldMk cId="3938189128" sldId="273"/>
            <ac:graphicFrameMk id="4" creationId="{BFFB380D-6831-CE4A-EDC6-E9DE3A9D202F}"/>
          </ac:graphicFrameMkLst>
        </pc:graphicFrameChg>
      </pc:sldChg>
      <pc:sldChg chg="modSp mod modNotesTx">
        <pc:chgData name="Dolan, John" userId="64a1a883-52e9-4422-a159-0891ccec8813" providerId="ADAL" clId="{8AC35EFD-E3E5-4F79-8102-9FD3106DA5B6}" dt="2026-03-24T20:59:38.148" v="4535" actId="1076"/>
        <pc:sldMkLst>
          <pc:docMk/>
          <pc:sldMk cId="2404843839" sldId="274"/>
        </pc:sldMkLst>
        <pc:spChg chg="mod">
          <ac:chgData name="Dolan, John" userId="64a1a883-52e9-4422-a159-0891ccec8813" providerId="ADAL" clId="{8AC35EFD-E3E5-4F79-8102-9FD3106DA5B6}" dt="2026-03-24T20:59:38.148" v="4535" actId="1076"/>
          <ac:spMkLst>
            <pc:docMk/>
            <pc:sldMk cId="2404843839" sldId="274"/>
            <ac:spMk id="2" creationId="{AC9F0445-9A6B-1655-C4C4-27665DFBF219}"/>
          </ac:spMkLst>
        </pc:spChg>
        <pc:graphicFrameChg chg="mod modGraphic">
          <ac:chgData name="Dolan, John" userId="64a1a883-52e9-4422-a159-0891ccec8813" providerId="ADAL" clId="{8AC35EFD-E3E5-4F79-8102-9FD3106DA5B6}" dt="2026-03-24T20:59:31.142" v="4533" actId="1076"/>
          <ac:graphicFrameMkLst>
            <pc:docMk/>
            <pc:sldMk cId="2404843839" sldId="274"/>
            <ac:graphicFrameMk id="4" creationId="{12C4E05A-7A44-B8DD-A04A-D1E862D0230B}"/>
          </ac:graphicFrameMkLst>
        </pc:graphicFrameChg>
      </pc:sldChg>
      <pc:sldChg chg="modSp mod modNotesTx">
        <pc:chgData name="Dolan, John" userId="64a1a883-52e9-4422-a159-0891ccec8813" providerId="ADAL" clId="{8AC35EFD-E3E5-4F79-8102-9FD3106DA5B6}" dt="2026-03-24T20:59:55.038" v="4538" actId="1076"/>
        <pc:sldMkLst>
          <pc:docMk/>
          <pc:sldMk cId="3731453852" sldId="276"/>
        </pc:sldMkLst>
        <pc:graphicFrameChg chg="mod modGraphic">
          <ac:chgData name="Dolan, John" userId="64a1a883-52e9-4422-a159-0891ccec8813" providerId="ADAL" clId="{8AC35EFD-E3E5-4F79-8102-9FD3106DA5B6}" dt="2026-03-24T20:59:55.038" v="4538" actId="1076"/>
          <ac:graphicFrameMkLst>
            <pc:docMk/>
            <pc:sldMk cId="3731453852" sldId="276"/>
            <ac:graphicFrameMk id="4" creationId="{BC134E2D-71B3-E4EB-BCD7-85459DBA6931}"/>
          </ac:graphicFrameMkLst>
        </pc:graphicFrameChg>
      </pc:sldChg>
      <pc:sldChg chg="modSp mod ord modNotesTx">
        <pc:chgData name="Dolan, John" userId="64a1a883-52e9-4422-a159-0891ccec8813" providerId="ADAL" clId="{8AC35EFD-E3E5-4F79-8102-9FD3106DA5B6}" dt="2026-03-24T19:29:49.404" v="4418" actId="20577"/>
        <pc:sldMkLst>
          <pc:docMk/>
          <pc:sldMk cId="1141600218" sldId="279"/>
        </pc:sldMkLst>
        <pc:spChg chg="mod">
          <ac:chgData name="Dolan, John" userId="64a1a883-52e9-4422-a159-0891ccec8813" providerId="ADAL" clId="{8AC35EFD-E3E5-4F79-8102-9FD3106DA5B6}" dt="2026-03-20T17:27:49.014" v="1432" actId="20577"/>
          <ac:spMkLst>
            <pc:docMk/>
            <pc:sldMk cId="1141600218" sldId="279"/>
            <ac:spMk id="6" creationId="{E2C19C1B-1041-48D7-5967-BFACF07F4EAC}"/>
          </ac:spMkLst>
        </pc:spChg>
      </pc:sldChg>
      <pc:sldChg chg="modSp mod">
        <pc:chgData name="Dolan, John" userId="64a1a883-52e9-4422-a159-0891ccec8813" providerId="ADAL" clId="{8AC35EFD-E3E5-4F79-8102-9FD3106DA5B6}" dt="2026-03-11T20:45:40.247" v="60" actId="20577"/>
        <pc:sldMkLst>
          <pc:docMk/>
          <pc:sldMk cId="3938783351" sldId="282"/>
        </pc:sldMkLst>
        <pc:spChg chg="mod">
          <ac:chgData name="Dolan, John" userId="64a1a883-52e9-4422-a159-0891ccec8813" providerId="ADAL" clId="{8AC35EFD-E3E5-4F79-8102-9FD3106DA5B6}" dt="2026-03-11T20:45:40.247" v="60" actId="20577"/>
          <ac:spMkLst>
            <pc:docMk/>
            <pc:sldMk cId="3938783351" sldId="282"/>
            <ac:spMk id="3" creationId="{11DB8E48-9974-DE8B-B982-0248BC1CD37C}"/>
          </ac:spMkLst>
        </pc:spChg>
      </pc:sldChg>
      <pc:sldChg chg="modSp add mod modNotesTx">
        <pc:chgData name="Dolan, John" userId="64a1a883-52e9-4422-a159-0891ccec8813" providerId="ADAL" clId="{8AC35EFD-E3E5-4F79-8102-9FD3106DA5B6}" dt="2026-03-24T18:29:21.228" v="4411" actId="14734"/>
        <pc:sldMkLst>
          <pc:docMk/>
          <pc:sldMk cId="4192713798" sldId="286"/>
        </pc:sldMkLst>
        <pc:spChg chg="mod">
          <ac:chgData name="Dolan, John" userId="64a1a883-52e9-4422-a159-0891ccec8813" providerId="ADAL" clId="{8AC35EFD-E3E5-4F79-8102-9FD3106DA5B6}" dt="2026-03-11T20:55:31.819" v="725" actId="20577"/>
          <ac:spMkLst>
            <pc:docMk/>
            <pc:sldMk cId="4192713798" sldId="286"/>
            <ac:spMk id="2" creationId="{483E5F47-B18C-E116-D058-5C04CD80FD73}"/>
          </ac:spMkLst>
        </pc:spChg>
        <pc:graphicFrameChg chg="mod modGraphic">
          <ac:chgData name="Dolan, John" userId="64a1a883-52e9-4422-a159-0891ccec8813" providerId="ADAL" clId="{8AC35EFD-E3E5-4F79-8102-9FD3106DA5B6}" dt="2026-03-24T18:29:21.228" v="4411" actId="14734"/>
          <ac:graphicFrameMkLst>
            <pc:docMk/>
            <pc:sldMk cId="4192713798" sldId="286"/>
            <ac:graphicFrameMk id="4" creationId="{98940AED-00D8-CC3C-72F8-53C01DDB2C76}"/>
          </ac:graphicFrameMkLst>
        </pc:graphicFrameChg>
      </pc:sldChg>
      <pc:sldChg chg="modSp add mod modNotesTx">
        <pc:chgData name="Dolan, John" userId="64a1a883-52e9-4422-a159-0891ccec8813" providerId="ADAL" clId="{8AC35EFD-E3E5-4F79-8102-9FD3106DA5B6}" dt="2026-03-24T21:00:30.255" v="4541" actId="1076"/>
        <pc:sldMkLst>
          <pc:docMk/>
          <pc:sldMk cId="2857453922" sldId="287"/>
        </pc:sldMkLst>
        <pc:spChg chg="mod">
          <ac:chgData name="Dolan, John" userId="64a1a883-52e9-4422-a159-0891ccec8813" providerId="ADAL" clId="{8AC35EFD-E3E5-4F79-8102-9FD3106DA5B6}" dt="2026-03-11T20:58:33.016" v="753" actId="20577"/>
          <ac:spMkLst>
            <pc:docMk/>
            <pc:sldMk cId="2857453922" sldId="287"/>
            <ac:spMk id="2" creationId="{420B9B6A-8CEC-1971-B853-CB7E692ACD54}"/>
          </ac:spMkLst>
        </pc:spChg>
        <pc:graphicFrameChg chg="mod modGraphic">
          <ac:chgData name="Dolan, John" userId="64a1a883-52e9-4422-a159-0891ccec8813" providerId="ADAL" clId="{8AC35EFD-E3E5-4F79-8102-9FD3106DA5B6}" dt="2026-03-24T21:00:30.255" v="4541" actId="1076"/>
          <ac:graphicFrameMkLst>
            <pc:docMk/>
            <pc:sldMk cId="2857453922" sldId="287"/>
            <ac:graphicFrameMk id="4" creationId="{2D4AEF4D-F53E-71A5-62F9-B6741396FFD3}"/>
          </ac:graphicFrameMkLst>
        </pc:graphicFrameChg>
      </pc:sldChg>
      <pc:sldChg chg="delSp modSp mod modNotesTx">
        <pc:chgData name="Dolan, John" userId="64a1a883-52e9-4422-a159-0891ccec8813" providerId="ADAL" clId="{8AC35EFD-E3E5-4F79-8102-9FD3106DA5B6}" dt="2026-03-24T20:57:35.699" v="4516" actId="20577"/>
        <pc:sldMkLst>
          <pc:docMk/>
          <pc:sldMk cId="1946661647" sldId="288"/>
        </pc:sldMkLst>
        <pc:spChg chg="mod">
          <ac:chgData name="Dolan, John" userId="64a1a883-52e9-4422-a159-0891ccec8813" providerId="ADAL" clId="{8AC35EFD-E3E5-4F79-8102-9FD3106DA5B6}" dt="2026-03-24T18:12:41.437" v="3613" actId="20577"/>
          <ac:spMkLst>
            <pc:docMk/>
            <pc:sldMk cId="1946661647" sldId="288"/>
            <ac:spMk id="8" creationId="{9A7E429E-E595-5190-DED9-43094E0D685F}"/>
          </ac:spMkLst>
        </pc:spChg>
        <pc:graphicFrameChg chg="mod modGraphic">
          <ac:chgData name="Dolan, John" userId="64a1a883-52e9-4422-a159-0891ccec8813" providerId="ADAL" clId="{8AC35EFD-E3E5-4F79-8102-9FD3106DA5B6}" dt="2026-03-20T17:49:25.948" v="3057" actId="1076"/>
          <ac:graphicFrameMkLst>
            <pc:docMk/>
            <pc:sldMk cId="1946661647" sldId="288"/>
            <ac:graphicFrameMk id="3" creationId="{CA2A5E18-CF31-DAA6-6DEF-32BE075B386C}"/>
          </ac:graphicFrameMkLst>
        </pc:graphicFrameChg>
        <pc:picChg chg="mod">
          <ac:chgData name="Dolan, John" userId="64a1a883-52e9-4422-a159-0891ccec8813" providerId="ADAL" clId="{8AC35EFD-E3E5-4F79-8102-9FD3106DA5B6}" dt="2026-03-20T17:49:28.363" v="3058" actId="1076"/>
          <ac:picMkLst>
            <pc:docMk/>
            <pc:sldMk cId="1946661647" sldId="288"/>
            <ac:picMk id="7" creationId="{DA22FFBC-5F81-AAF4-B266-2B1C13D4F71A}"/>
          </ac:picMkLst>
        </pc:picChg>
      </pc:sldChg>
      <pc:sldChg chg="delSp modSp mod modNotesTx">
        <pc:chgData name="Dolan, John" userId="64a1a883-52e9-4422-a159-0891ccec8813" providerId="ADAL" clId="{8AC35EFD-E3E5-4F79-8102-9FD3106DA5B6}" dt="2026-03-24T18:15:00.875" v="3636" actId="20577"/>
        <pc:sldMkLst>
          <pc:docMk/>
          <pc:sldMk cId="3318373719" sldId="289"/>
        </pc:sldMkLst>
        <pc:spChg chg="mod">
          <ac:chgData name="Dolan, John" userId="64a1a883-52e9-4422-a159-0891ccec8813" providerId="ADAL" clId="{8AC35EFD-E3E5-4F79-8102-9FD3106DA5B6}" dt="2026-03-24T18:15:00.875" v="3636" actId="20577"/>
          <ac:spMkLst>
            <pc:docMk/>
            <pc:sldMk cId="3318373719" sldId="289"/>
            <ac:spMk id="8" creationId="{D22C8E87-77DF-B0B6-0674-E494614FC037}"/>
          </ac:spMkLst>
        </pc:spChg>
        <pc:graphicFrameChg chg="mod modGraphic">
          <ac:chgData name="Dolan, John" userId="64a1a883-52e9-4422-a159-0891ccec8813" providerId="ADAL" clId="{8AC35EFD-E3E5-4F79-8102-9FD3106DA5B6}" dt="2026-03-20T17:50:09.539" v="3068" actId="14100"/>
          <ac:graphicFrameMkLst>
            <pc:docMk/>
            <pc:sldMk cId="3318373719" sldId="289"/>
            <ac:graphicFrameMk id="3" creationId="{2548FE72-E6A0-4C8A-8D11-2399FD1F8A1C}"/>
          </ac:graphicFrameMkLst>
        </pc:graphicFrameChg>
        <pc:picChg chg="mod">
          <ac:chgData name="Dolan, John" userId="64a1a883-52e9-4422-a159-0891ccec8813" providerId="ADAL" clId="{8AC35EFD-E3E5-4F79-8102-9FD3106DA5B6}" dt="2026-03-20T17:50:13.733" v="3069" actId="1076"/>
          <ac:picMkLst>
            <pc:docMk/>
            <pc:sldMk cId="3318373719" sldId="289"/>
            <ac:picMk id="7" creationId="{08C93228-3893-7DC6-9030-DF8AB359C9E7}"/>
          </ac:picMkLst>
        </pc:picChg>
      </pc:sldChg>
      <pc:sldChg chg="delSp modSp mod modNotesTx">
        <pc:chgData name="Dolan, John" userId="64a1a883-52e9-4422-a159-0891ccec8813" providerId="ADAL" clId="{8AC35EFD-E3E5-4F79-8102-9FD3106DA5B6}" dt="2026-03-24T18:20:41.188" v="4020" actId="20577"/>
        <pc:sldMkLst>
          <pc:docMk/>
          <pc:sldMk cId="1428321707" sldId="290"/>
        </pc:sldMkLst>
        <pc:spChg chg="mod">
          <ac:chgData name="Dolan, John" userId="64a1a883-52e9-4422-a159-0891ccec8813" providerId="ADAL" clId="{8AC35EFD-E3E5-4F79-8102-9FD3106DA5B6}" dt="2026-03-24T18:18:25.149" v="3747" actId="20577"/>
          <ac:spMkLst>
            <pc:docMk/>
            <pc:sldMk cId="1428321707" sldId="290"/>
            <ac:spMk id="8" creationId="{376E538C-467A-D69F-DE97-BCE20743ACDC}"/>
          </ac:spMkLst>
        </pc:spChg>
        <pc:graphicFrameChg chg="mod modGraphic">
          <ac:chgData name="Dolan, John" userId="64a1a883-52e9-4422-a159-0891ccec8813" providerId="ADAL" clId="{8AC35EFD-E3E5-4F79-8102-9FD3106DA5B6}" dt="2026-03-24T18:17:02.881" v="3729"/>
          <ac:graphicFrameMkLst>
            <pc:docMk/>
            <pc:sldMk cId="1428321707" sldId="290"/>
            <ac:graphicFrameMk id="3" creationId="{F2033B09-04C6-A5AF-D39C-1FDD0A69E097}"/>
          </ac:graphicFrameMkLst>
        </pc:graphicFrameChg>
      </pc:sldChg>
      <pc:sldChg chg="delSp modSp del mod modNotesTx">
        <pc:chgData name="Dolan, John" userId="64a1a883-52e9-4422-a159-0891ccec8813" providerId="ADAL" clId="{8AC35EFD-E3E5-4F79-8102-9FD3106DA5B6}" dt="2026-03-24T18:20:48.041" v="4021" actId="47"/>
        <pc:sldMkLst>
          <pc:docMk/>
          <pc:sldMk cId="4014770573" sldId="291"/>
        </pc:sldMkLst>
        <pc:spChg chg="mod">
          <ac:chgData name="Dolan, John" userId="64a1a883-52e9-4422-a159-0891ccec8813" providerId="ADAL" clId="{8AC35EFD-E3E5-4F79-8102-9FD3106DA5B6}" dt="2026-03-24T18:15:34.967" v="3657" actId="20577"/>
          <ac:spMkLst>
            <pc:docMk/>
            <pc:sldMk cId="4014770573" sldId="291"/>
            <ac:spMk id="8" creationId="{6EA6B197-575E-F9D9-5BA9-332B478E31CE}"/>
          </ac:spMkLst>
        </pc:spChg>
      </pc:sldChg>
    </pc:docChg>
  </pc:docChgLst>
  <pc:docChgLst>
    <pc:chgData name="Morsches, Phuonglinh" userId="5a007aa2-3475-4cb0-8a03-3638cd6ed46a" providerId="ADAL" clId="{9CD07DE8-A04E-4214-BDFF-F72D6F989CB0}"/>
    <pc:docChg chg="undo custSel addSld modSld sldOrd">
      <pc:chgData name="Morsches, Phuonglinh" userId="5a007aa2-3475-4cb0-8a03-3638cd6ed46a" providerId="ADAL" clId="{9CD07DE8-A04E-4214-BDFF-F72D6F989CB0}" dt="2026-03-13T16:47:54.199" v="335" actId="14734"/>
      <pc:docMkLst>
        <pc:docMk/>
      </pc:docMkLst>
      <pc:sldChg chg="modSp mod">
        <pc:chgData name="Morsches, Phuonglinh" userId="5a007aa2-3475-4cb0-8a03-3638cd6ed46a" providerId="ADAL" clId="{9CD07DE8-A04E-4214-BDFF-F72D6F989CB0}" dt="2026-03-12T02:03:37.975" v="18" actId="207"/>
        <pc:sldMkLst>
          <pc:docMk/>
          <pc:sldMk cId="3731453852" sldId="276"/>
        </pc:sldMkLst>
        <pc:graphicFrameChg chg="modGraphic">
          <ac:chgData name="Morsches, Phuonglinh" userId="5a007aa2-3475-4cb0-8a03-3638cd6ed46a" providerId="ADAL" clId="{9CD07DE8-A04E-4214-BDFF-F72D6F989CB0}" dt="2026-03-12T02:03:37.975" v="18" actId="207"/>
          <ac:graphicFrameMkLst>
            <pc:docMk/>
            <pc:sldMk cId="3731453852" sldId="276"/>
            <ac:graphicFrameMk id="4" creationId="{BC134E2D-71B3-E4EB-BCD7-85459DBA6931}"/>
          </ac:graphicFrameMkLst>
        </pc:graphicFrameChg>
      </pc:sldChg>
      <pc:sldChg chg="addSp delSp modSp add mod ord setBg">
        <pc:chgData name="Morsches, Phuonglinh" userId="5a007aa2-3475-4cb0-8a03-3638cd6ed46a" providerId="ADAL" clId="{9CD07DE8-A04E-4214-BDFF-F72D6F989CB0}" dt="2026-03-13T16:47:54.199" v="335" actId="14734"/>
        <pc:sldMkLst>
          <pc:docMk/>
          <pc:sldMk cId="1946661647" sldId="288"/>
        </pc:sldMkLst>
        <pc:graphicFrameChg chg="add mod modGraphic">
          <ac:chgData name="Morsches, Phuonglinh" userId="5a007aa2-3475-4cb0-8a03-3638cd6ed46a" providerId="ADAL" clId="{9CD07DE8-A04E-4214-BDFF-F72D6F989CB0}" dt="2026-03-13T16:47:54.199" v="335" actId="14734"/>
          <ac:graphicFrameMkLst>
            <pc:docMk/>
            <pc:sldMk cId="1946661647" sldId="288"/>
            <ac:graphicFrameMk id="3" creationId="{CA2A5E18-CF31-DAA6-6DEF-32BE075B386C}"/>
          </ac:graphicFrameMkLst>
        </pc:graphicFrameChg>
        <pc:picChg chg="mod">
          <ac:chgData name="Morsches, Phuonglinh" userId="5a007aa2-3475-4cb0-8a03-3638cd6ed46a" providerId="ADAL" clId="{9CD07DE8-A04E-4214-BDFF-F72D6F989CB0}" dt="2026-03-12T02:21:58.732" v="92" actId="166"/>
          <ac:picMkLst>
            <pc:docMk/>
            <pc:sldMk cId="1946661647" sldId="288"/>
            <ac:picMk id="7" creationId="{DA22FFBC-5F81-AAF4-B266-2B1C13D4F71A}"/>
          </ac:picMkLst>
        </pc:picChg>
      </pc:sldChg>
      <pc:sldChg chg="modSp add mod ord modNotesTx">
        <pc:chgData name="Morsches, Phuonglinh" userId="5a007aa2-3475-4cb0-8a03-3638cd6ed46a" providerId="ADAL" clId="{9CD07DE8-A04E-4214-BDFF-F72D6F989CB0}" dt="2026-03-13T16:47:19.682" v="331" actId="1076"/>
        <pc:sldMkLst>
          <pc:docMk/>
          <pc:sldMk cId="3318373719" sldId="289"/>
        </pc:sldMkLst>
        <pc:graphicFrameChg chg="mod modGraphic">
          <ac:chgData name="Morsches, Phuonglinh" userId="5a007aa2-3475-4cb0-8a03-3638cd6ed46a" providerId="ADAL" clId="{9CD07DE8-A04E-4214-BDFF-F72D6F989CB0}" dt="2026-03-13T16:47:19.682" v="331" actId="1076"/>
          <ac:graphicFrameMkLst>
            <pc:docMk/>
            <pc:sldMk cId="3318373719" sldId="289"/>
            <ac:graphicFrameMk id="3" creationId="{2548FE72-E6A0-4C8A-8D11-2399FD1F8A1C}"/>
          </ac:graphicFrameMkLst>
        </pc:graphicFrameChg>
        <pc:picChg chg="mod">
          <ac:chgData name="Morsches, Phuonglinh" userId="5a007aa2-3475-4cb0-8a03-3638cd6ed46a" providerId="ADAL" clId="{9CD07DE8-A04E-4214-BDFF-F72D6F989CB0}" dt="2026-03-12T02:21:52.303" v="91" actId="166"/>
          <ac:picMkLst>
            <pc:docMk/>
            <pc:sldMk cId="3318373719" sldId="289"/>
            <ac:picMk id="7" creationId="{08C93228-3893-7DC6-9030-DF8AB359C9E7}"/>
          </ac:picMkLst>
        </pc:picChg>
      </pc:sldChg>
      <pc:sldChg chg="modSp add mod modNotesTx">
        <pc:chgData name="Morsches, Phuonglinh" userId="5a007aa2-3475-4cb0-8a03-3638cd6ed46a" providerId="ADAL" clId="{9CD07DE8-A04E-4214-BDFF-F72D6F989CB0}" dt="2026-03-13T16:19:49.174" v="254" actId="1076"/>
        <pc:sldMkLst>
          <pc:docMk/>
          <pc:sldMk cId="1428321707" sldId="290"/>
        </pc:sldMkLst>
        <pc:graphicFrameChg chg="mod modGraphic">
          <ac:chgData name="Morsches, Phuonglinh" userId="5a007aa2-3475-4cb0-8a03-3638cd6ed46a" providerId="ADAL" clId="{9CD07DE8-A04E-4214-BDFF-F72D6F989CB0}" dt="2026-03-13T16:19:49.174" v="254" actId="1076"/>
          <ac:graphicFrameMkLst>
            <pc:docMk/>
            <pc:sldMk cId="1428321707" sldId="290"/>
            <ac:graphicFrameMk id="3" creationId="{F2033B09-04C6-A5AF-D39C-1FDD0A69E097}"/>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575"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1138" y="0"/>
            <a:ext cx="3076575" cy="469900"/>
          </a:xfrm>
          <a:prstGeom prst="rect">
            <a:avLst/>
          </a:prstGeom>
        </p:spPr>
        <p:txBody>
          <a:bodyPr vert="horz" lIns="91440" tIns="45720" rIns="91440" bIns="45720" rtlCol="0"/>
          <a:lstStyle>
            <a:lvl1pPr algn="r">
              <a:defRPr sz="1200"/>
            </a:lvl1pPr>
          </a:lstStyle>
          <a:p>
            <a:fld id="{44DE19C1-983F-4A39-B785-5899814D092F}" type="datetimeFigureOut">
              <a:rPr lang="en-US" smtClean="0"/>
              <a:t>4/2/2026</a:t>
            </a:fld>
            <a:endParaRPr lang="en-US"/>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6438"/>
            <a:ext cx="5680075" cy="3695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5400"/>
            <a:ext cx="3076575"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1138" y="8915400"/>
            <a:ext cx="3076575" cy="469900"/>
          </a:xfrm>
          <a:prstGeom prst="rect">
            <a:avLst/>
          </a:prstGeom>
        </p:spPr>
        <p:txBody>
          <a:bodyPr vert="horz" lIns="91440" tIns="45720" rIns="91440" bIns="45720" rtlCol="0" anchor="b"/>
          <a:lstStyle>
            <a:lvl1pPr algn="r">
              <a:defRPr sz="1200"/>
            </a:lvl1pPr>
          </a:lstStyle>
          <a:p>
            <a:fld id="{32E64B8A-A89B-4890-BABF-4E52E2C0760E}" type="slidenum">
              <a:rPr lang="en-US" smtClean="0"/>
              <a:t>‹#›</a:t>
            </a:fld>
            <a:endParaRPr lang="en-US"/>
          </a:p>
        </p:txBody>
      </p:sp>
    </p:spTree>
    <p:extLst>
      <p:ext uri="{BB962C8B-B14F-4D97-AF65-F5344CB8AC3E}">
        <p14:creationId xmlns:p14="http://schemas.microsoft.com/office/powerpoint/2010/main" val="3712149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Total Helpdesk Transactions for the month of February in 2026 was 8,271</a:t>
            </a:r>
          </a:p>
          <a:p>
            <a:pPr marL="171450" indent="-171450">
              <a:buFont typeface="Arial" panose="020B0604020202020204" pitchFamily="34" charset="0"/>
              <a:buChar char="•"/>
            </a:pPr>
            <a:r>
              <a:rPr lang="en-US"/>
              <a:t>There were a total of 9 denied claims</a:t>
            </a:r>
          </a:p>
        </p:txBody>
      </p:sp>
      <p:sp>
        <p:nvSpPr>
          <p:cNvPr id="4" name="Slide Number Placeholder 3"/>
          <p:cNvSpPr>
            <a:spLocks noGrp="1"/>
          </p:cNvSpPr>
          <p:nvPr>
            <p:ph type="sldNum" sz="quarter" idx="5"/>
          </p:nvPr>
        </p:nvSpPr>
        <p:spPr/>
        <p:txBody>
          <a:bodyPr/>
          <a:lstStyle/>
          <a:p>
            <a:fld id="{32E64B8A-A89B-4890-BABF-4E52E2C0760E}" type="slidenum">
              <a:rPr lang="en-US" smtClean="0"/>
              <a:t>3</a:t>
            </a:fld>
            <a:endParaRPr lang="en-US"/>
          </a:p>
        </p:txBody>
      </p:sp>
    </p:spTree>
    <p:extLst>
      <p:ext uri="{BB962C8B-B14F-4D97-AF65-F5344CB8AC3E}">
        <p14:creationId xmlns:p14="http://schemas.microsoft.com/office/powerpoint/2010/main" val="2692021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51258-796C-3E4C-1738-E564013642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EE894-DA5F-DFFA-2448-7222BBECD0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D1C44C-9558-8CB7-EEFB-06A1C3F288A0}"/>
              </a:ext>
            </a:extLst>
          </p:cNvPr>
          <p:cNvSpPr>
            <a:spLocks noGrp="1"/>
          </p:cNvSpPr>
          <p:nvPr>
            <p:ph type="body" idx="1"/>
          </p:nvPr>
        </p:nvSpPr>
        <p:spPr/>
        <p:txBody>
          <a:bodyPr/>
          <a:lstStyle/>
          <a:p>
            <a:pPr marL="171450" indent="-171450">
              <a:buFont typeface="Arial" panose="020B0604020202020204" pitchFamily="34" charset="0"/>
              <a:buChar char="•"/>
            </a:pPr>
            <a:r>
              <a:rPr lang="en-US"/>
              <a:t>Tirzepatide remains atop the total Paid Top 25 list. The overall paid amount increased from $48 million to $66 million.</a:t>
            </a:r>
          </a:p>
          <a:p>
            <a:pPr marL="171450" indent="-171450">
              <a:buFont typeface="Arial" panose="020B0604020202020204" pitchFamily="34" charset="0"/>
              <a:buChar char="•"/>
            </a:pPr>
            <a:r>
              <a:rPr lang="en-US"/>
              <a:t>Notably, paid amounts for Dupixent and Tremfya jumped up several spots respectively on the list.</a:t>
            </a:r>
          </a:p>
        </p:txBody>
      </p:sp>
      <p:sp>
        <p:nvSpPr>
          <p:cNvPr id="4" name="Slide Number Placeholder 3">
            <a:extLst>
              <a:ext uri="{FF2B5EF4-FFF2-40B4-BE49-F238E27FC236}">
                <a16:creationId xmlns:a16="http://schemas.microsoft.com/office/drawing/2014/main" id="{8B54F297-97F3-585D-E0C6-8DA547775DCD}"/>
              </a:ext>
            </a:extLst>
          </p:cNvPr>
          <p:cNvSpPr>
            <a:spLocks noGrp="1"/>
          </p:cNvSpPr>
          <p:nvPr>
            <p:ph type="sldNum" sz="quarter" idx="5"/>
          </p:nvPr>
        </p:nvSpPr>
        <p:spPr/>
        <p:txBody>
          <a:bodyPr/>
          <a:lstStyle/>
          <a:p>
            <a:fld id="{32E64B8A-A89B-4890-BABF-4E52E2C0760E}" type="slidenum">
              <a:rPr lang="en-US" smtClean="0"/>
              <a:t>14</a:t>
            </a:fld>
            <a:endParaRPr lang="en-US"/>
          </a:p>
        </p:txBody>
      </p:sp>
    </p:spTree>
    <p:extLst>
      <p:ext uri="{BB962C8B-B14F-4D97-AF65-F5344CB8AC3E}">
        <p14:creationId xmlns:p14="http://schemas.microsoft.com/office/powerpoint/2010/main" val="8665632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DCAA6-125C-BDC6-B06E-32EDA32E26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C077D-DE25-BE64-5EA8-0965FD39C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55F14-C12A-2A30-DD39-A8CF26F7AA34}"/>
              </a:ext>
            </a:extLst>
          </p:cNvPr>
          <p:cNvSpPr>
            <a:spLocks noGrp="1"/>
          </p:cNvSpPr>
          <p:nvPr>
            <p:ph type="body" idx="1"/>
          </p:nvPr>
        </p:nvSpPr>
        <p:spPr/>
        <p:txBody>
          <a:bodyPr/>
          <a:lstStyle/>
          <a:p>
            <a:pPr marL="171450" indent="-171450">
              <a:buFont typeface="Arial" panose="020B0604020202020204" pitchFamily="34" charset="0"/>
              <a:buChar char="•"/>
            </a:pPr>
            <a:r>
              <a:rPr lang="en-US"/>
              <a:t>Here is a breakdown of Adalimumab by reference and biosimilar products</a:t>
            </a:r>
          </a:p>
          <a:p>
            <a:pPr marL="171450" indent="-171450">
              <a:buFont typeface="Arial" panose="020B0604020202020204" pitchFamily="34" charset="0"/>
              <a:buChar char="•"/>
            </a:pPr>
            <a:r>
              <a:rPr lang="en-US"/>
              <a:t>The branded Humira sits in the second position in the Top 25 Paid Amount.</a:t>
            </a:r>
          </a:p>
          <a:p>
            <a:pPr marL="171450" indent="-171450">
              <a:buFont typeface="Arial" panose="020B0604020202020204" pitchFamily="34" charset="0"/>
              <a:buChar char="•"/>
            </a:pPr>
            <a:r>
              <a:rPr lang="en-US"/>
              <a:t>This shows the position of its biosimilar products (</a:t>
            </a:r>
            <a:r>
              <a:rPr lang="en-US" err="1"/>
              <a:t>Hadlima</a:t>
            </a:r>
            <a:r>
              <a:rPr lang="en-US"/>
              <a:t>, </a:t>
            </a:r>
            <a:r>
              <a:rPr lang="en-US" err="1"/>
              <a:t>Hyrimoz</a:t>
            </a:r>
            <a:r>
              <a:rPr lang="en-US"/>
              <a:t> and </a:t>
            </a:r>
            <a:r>
              <a:rPr lang="en-US" err="1"/>
              <a:t>Amjevita</a:t>
            </a:r>
            <a:r>
              <a:rPr lang="en-US"/>
              <a:t>) based on their respective paid amounts.</a:t>
            </a:r>
          </a:p>
          <a:p>
            <a:pPr marL="171450" indent="-171450">
              <a:buFont typeface="Arial" panose="020B0604020202020204" pitchFamily="34" charset="0"/>
              <a:buChar char="•"/>
            </a:pPr>
            <a:r>
              <a:rPr lang="en-US"/>
              <a:t>The final column on the right is the ranked position for the listed agents in respect to total number of claims. None of the listed agents appear in the Top 25 for total number of claims.</a:t>
            </a:r>
          </a:p>
        </p:txBody>
      </p:sp>
      <p:sp>
        <p:nvSpPr>
          <p:cNvPr id="4" name="Slide Number Placeholder 3">
            <a:extLst>
              <a:ext uri="{FF2B5EF4-FFF2-40B4-BE49-F238E27FC236}">
                <a16:creationId xmlns:a16="http://schemas.microsoft.com/office/drawing/2014/main" id="{80D91CC8-6F8C-7223-8E06-7938952F5E41}"/>
              </a:ext>
            </a:extLst>
          </p:cNvPr>
          <p:cNvSpPr>
            <a:spLocks noGrp="1"/>
          </p:cNvSpPr>
          <p:nvPr>
            <p:ph type="sldNum" sz="quarter" idx="5"/>
          </p:nvPr>
        </p:nvSpPr>
        <p:spPr/>
        <p:txBody>
          <a:bodyPr/>
          <a:lstStyle/>
          <a:p>
            <a:fld id="{32E64B8A-A89B-4890-BABF-4E52E2C0760E}" type="slidenum">
              <a:rPr lang="en-US" smtClean="0"/>
              <a:t>15</a:t>
            </a:fld>
            <a:endParaRPr lang="en-US"/>
          </a:p>
        </p:txBody>
      </p:sp>
    </p:spTree>
    <p:extLst>
      <p:ext uri="{BB962C8B-B14F-4D97-AF65-F5344CB8AC3E}">
        <p14:creationId xmlns:p14="http://schemas.microsoft.com/office/powerpoint/2010/main" val="23201868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2E64B8A-A89B-4890-BABF-4E52E2C0760E}" type="slidenum">
              <a:rPr lang="en-US" smtClean="0"/>
              <a:t>16</a:t>
            </a:fld>
            <a:endParaRPr lang="en-US"/>
          </a:p>
        </p:txBody>
      </p:sp>
    </p:spTree>
    <p:extLst>
      <p:ext uri="{BB962C8B-B14F-4D97-AF65-F5344CB8AC3E}">
        <p14:creationId xmlns:p14="http://schemas.microsoft.com/office/powerpoint/2010/main" val="20781311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75033-313A-745B-56EF-CB60942CBE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49A71C-9D75-B28E-A3D5-DF60D4BFCB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F4AA6-6605-5C83-F504-D7CBFA7B7A03}"/>
              </a:ext>
            </a:extLst>
          </p:cNvPr>
          <p:cNvSpPr>
            <a:spLocks noGrp="1"/>
          </p:cNvSpPr>
          <p:nvPr>
            <p:ph type="body" idx="1"/>
          </p:nvPr>
        </p:nvSpPr>
        <p:spPr/>
        <p:txBody>
          <a:bodyPr/>
          <a:lstStyle/>
          <a:p>
            <a:pPr marL="171450" indent="-171450">
              <a:buFont typeface="Arial" panose="020B0604020202020204" pitchFamily="34" charset="0"/>
              <a:buChar char="•"/>
            </a:pPr>
            <a:r>
              <a:rPr lang="en-US" dirty="0"/>
              <a:t>Atorvastatin remains at the top of this list.</a:t>
            </a:r>
          </a:p>
          <a:p>
            <a:pPr marL="171450" indent="-171450">
              <a:buFont typeface="Arial" panose="020B0604020202020204" pitchFamily="34" charset="0"/>
              <a:buChar char="•"/>
            </a:pPr>
            <a:r>
              <a:rPr lang="en-US" dirty="0"/>
              <a:t>Most agents maintain similar positions and claim counts</a:t>
            </a:r>
          </a:p>
          <a:p>
            <a:pPr marL="171450" indent="-171450">
              <a:buFont typeface="Arial" panose="020B0604020202020204" pitchFamily="34" charset="0"/>
              <a:buChar char="•"/>
            </a:pPr>
            <a:r>
              <a:rPr lang="en-US" dirty="0"/>
              <a:t>Albuterol claim counts were up slightly, likely due to seasonal variations in utilization.</a:t>
            </a:r>
          </a:p>
          <a:p>
            <a:pPr marL="171450" indent="-171450">
              <a:buFont typeface="Arial" panose="020B0604020202020204" pitchFamily="34" charset="0"/>
              <a:buChar char="•"/>
            </a:pPr>
            <a:r>
              <a:rPr lang="en-US" dirty="0"/>
              <a:t>Hydrocodone/APAP and clonidine left the Top 25</a:t>
            </a:r>
          </a:p>
          <a:p>
            <a:pPr marL="171450" indent="-171450">
              <a:buFont typeface="Arial" panose="020B0604020202020204" pitchFamily="34" charset="0"/>
              <a:buChar char="•"/>
            </a:pPr>
            <a:r>
              <a:rPr lang="en-US" dirty="0"/>
              <a:t>Tirzepatide also moves from 19</a:t>
            </a:r>
            <a:r>
              <a:rPr lang="en-US" baseline="30000" dirty="0"/>
              <a:t>th</a:t>
            </a:r>
            <a:r>
              <a:rPr lang="en-US" dirty="0"/>
              <a:t> position up to the 8</a:t>
            </a:r>
            <a:r>
              <a:rPr lang="en-US" baseline="30000" dirty="0"/>
              <a:t>th</a:t>
            </a:r>
            <a:r>
              <a:rPr lang="en-US" dirty="0"/>
              <a:t> position on this list</a:t>
            </a:r>
          </a:p>
        </p:txBody>
      </p:sp>
      <p:sp>
        <p:nvSpPr>
          <p:cNvPr id="4" name="Slide Number Placeholder 3">
            <a:extLst>
              <a:ext uri="{FF2B5EF4-FFF2-40B4-BE49-F238E27FC236}">
                <a16:creationId xmlns:a16="http://schemas.microsoft.com/office/drawing/2014/main" id="{217DDD62-3C9B-44B3-6F67-FBBC7BE13CAB}"/>
              </a:ext>
            </a:extLst>
          </p:cNvPr>
          <p:cNvSpPr>
            <a:spLocks noGrp="1"/>
          </p:cNvSpPr>
          <p:nvPr>
            <p:ph type="sldNum" sz="quarter" idx="5"/>
          </p:nvPr>
        </p:nvSpPr>
        <p:spPr/>
        <p:txBody>
          <a:bodyPr/>
          <a:lstStyle/>
          <a:p>
            <a:fld id="{32E64B8A-A89B-4890-BABF-4E52E2C0760E}" type="slidenum">
              <a:rPr lang="en-US" smtClean="0"/>
              <a:t>17</a:t>
            </a:fld>
            <a:endParaRPr lang="en-US"/>
          </a:p>
        </p:txBody>
      </p:sp>
    </p:spTree>
    <p:extLst>
      <p:ext uri="{BB962C8B-B14F-4D97-AF65-F5344CB8AC3E}">
        <p14:creationId xmlns:p14="http://schemas.microsoft.com/office/powerpoint/2010/main" val="1759701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Continuing to monitor total transaction trends. Total transactions were up from last reporting.</a:t>
            </a:r>
          </a:p>
          <a:p>
            <a:pPr marL="171450" indent="-171450">
              <a:buFont typeface="Arial" panose="020B0604020202020204" pitchFamily="34" charset="0"/>
              <a:buChar char="•"/>
            </a:pPr>
            <a:r>
              <a:rPr lang="en-US"/>
              <a:t>However, the GLP1 for Obesity transactions is continuing to decline and has fallen out of the Top 10</a:t>
            </a:r>
          </a:p>
          <a:p>
            <a:pPr marL="171450" indent="-171450">
              <a:buFont typeface="Arial" panose="020B0604020202020204" pitchFamily="34" charset="0"/>
              <a:buChar char="•"/>
            </a:pPr>
            <a:r>
              <a:rPr lang="en-US"/>
              <a:t>Sedative Hypnotic transactions have increased and it is now in the 4</a:t>
            </a:r>
            <a:r>
              <a:rPr lang="en-US" baseline="30000"/>
              <a:t>th</a:t>
            </a:r>
            <a:r>
              <a:rPr lang="en-US"/>
              <a:t> position.</a:t>
            </a:r>
          </a:p>
        </p:txBody>
      </p:sp>
      <p:sp>
        <p:nvSpPr>
          <p:cNvPr id="4" name="Slide Number Placeholder 3"/>
          <p:cNvSpPr>
            <a:spLocks noGrp="1"/>
          </p:cNvSpPr>
          <p:nvPr>
            <p:ph type="sldNum" sz="quarter" idx="5"/>
          </p:nvPr>
        </p:nvSpPr>
        <p:spPr/>
        <p:txBody>
          <a:bodyPr/>
          <a:lstStyle/>
          <a:p>
            <a:fld id="{32E64B8A-A89B-4890-BABF-4E52E2C0760E}" type="slidenum">
              <a:rPr lang="en-US" smtClean="0"/>
              <a:t>4</a:t>
            </a:fld>
            <a:endParaRPr lang="en-US"/>
          </a:p>
        </p:txBody>
      </p:sp>
    </p:spTree>
    <p:extLst>
      <p:ext uri="{BB962C8B-B14F-4D97-AF65-F5344CB8AC3E}">
        <p14:creationId xmlns:p14="http://schemas.microsoft.com/office/powerpoint/2010/main" val="9957899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00361D-5B58-034E-3A30-F4A39F4356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DD1D33-6D1A-F37A-E571-66E31B5E7C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29E67-A673-44F6-004F-F5FCAD9E876B}"/>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a:solidFill>
                  <a:schemeClr val="tx1"/>
                </a:solidFill>
                <a:effectLst/>
                <a:latin typeface="+mn-lt"/>
                <a:ea typeface="+mn-ea"/>
                <a:cs typeface="+mn-cs"/>
              </a:rPr>
              <a:t>2</a:t>
            </a:r>
            <a:r>
              <a:rPr lang="en-US" sz="1200" kern="1200" baseline="30000">
                <a:solidFill>
                  <a:schemeClr val="tx1"/>
                </a:solidFill>
                <a:effectLst/>
                <a:latin typeface="+mn-lt"/>
                <a:ea typeface="+mn-ea"/>
                <a:cs typeface="+mn-cs"/>
              </a:rPr>
              <a:t>nd</a:t>
            </a:r>
            <a:r>
              <a:rPr lang="en-US" sz="1200" kern="1200">
                <a:solidFill>
                  <a:schemeClr val="tx1"/>
                </a:solidFill>
                <a:effectLst/>
                <a:latin typeface="+mn-lt"/>
                <a:ea typeface="+mn-ea"/>
                <a:cs typeface="+mn-cs"/>
              </a:rPr>
              <a:t> Generation Oral Antipsychotics remains at the top total Helpdesk transaction list.</a:t>
            </a:r>
          </a:p>
          <a:p>
            <a:pPr marL="171450" indent="-171450">
              <a:buFont typeface="Arial" panose="020B0604020202020204" pitchFamily="34" charset="0"/>
              <a:buChar char="•"/>
            </a:pPr>
            <a:r>
              <a:rPr lang="en-US"/>
              <a:t>As discussed on the previous slide GLP1 transactions decreased and has left the Top 10.</a:t>
            </a:r>
          </a:p>
        </p:txBody>
      </p:sp>
      <p:sp>
        <p:nvSpPr>
          <p:cNvPr id="4" name="Slide Number Placeholder 3">
            <a:extLst>
              <a:ext uri="{FF2B5EF4-FFF2-40B4-BE49-F238E27FC236}">
                <a16:creationId xmlns:a16="http://schemas.microsoft.com/office/drawing/2014/main" id="{B4D12932-49BE-7AF0-324A-868243BF4BB4}"/>
              </a:ext>
            </a:extLst>
          </p:cNvPr>
          <p:cNvSpPr>
            <a:spLocks noGrp="1"/>
          </p:cNvSpPr>
          <p:nvPr>
            <p:ph type="sldNum" sz="quarter" idx="5"/>
          </p:nvPr>
        </p:nvSpPr>
        <p:spPr/>
        <p:txBody>
          <a:bodyPr/>
          <a:lstStyle/>
          <a:p>
            <a:fld id="{32E64B8A-A89B-4890-BABF-4E52E2C0760E}" type="slidenum">
              <a:rPr lang="en-US" smtClean="0"/>
              <a:t>5</a:t>
            </a:fld>
            <a:endParaRPr lang="en-US"/>
          </a:p>
        </p:txBody>
      </p:sp>
    </p:spTree>
    <p:extLst>
      <p:ext uri="{BB962C8B-B14F-4D97-AF65-F5344CB8AC3E}">
        <p14:creationId xmlns:p14="http://schemas.microsoft.com/office/powerpoint/2010/main" val="12699305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9E44D-801A-1FF3-834F-EAA7FA61DC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2A5FE4-E749-709F-3801-1EA264B04B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47AAD6-6C0E-C3D3-CFD3-7B8559DCF902}"/>
              </a:ext>
            </a:extLst>
          </p:cNvPr>
          <p:cNvSpPr>
            <a:spLocks noGrp="1"/>
          </p:cNvSpPr>
          <p:nvPr>
            <p:ph type="body" idx="1"/>
          </p:nvPr>
        </p:nvSpPr>
        <p:spPr/>
        <p:txBody>
          <a:bodyPr/>
          <a:lstStyle/>
          <a:p>
            <a:pPr marL="171450" indent="-171450">
              <a:buFont typeface="Arial" panose="020B0604020202020204" pitchFamily="34" charset="0"/>
              <a:buChar char="•"/>
            </a:pPr>
            <a:r>
              <a:rPr lang="en-US"/>
              <a:t>GI Motility has replaced Leukotriene in the pending </a:t>
            </a:r>
            <a:r>
              <a:rPr lang="en-US" err="1"/>
              <a:t>transation</a:t>
            </a:r>
            <a:r>
              <a:rPr lang="en-US"/>
              <a:t> Top 10.</a:t>
            </a:r>
          </a:p>
        </p:txBody>
      </p:sp>
      <p:sp>
        <p:nvSpPr>
          <p:cNvPr id="4" name="Slide Number Placeholder 3">
            <a:extLst>
              <a:ext uri="{FF2B5EF4-FFF2-40B4-BE49-F238E27FC236}">
                <a16:creationId xmlns:a16="http://schemas.microsoft.com/office/drawing/2014/main" id="{A6E40B65-9FDE-D6F2-6469-DD27AC9C5371}"/>
              </a:ext>
            </a:extLst>
          </p:cNvPr>
          <p:cNvSpPr>
            <a:spLocks noGrp="1"/>
          </p:cNvSpPr>
          <p:nvPr>
            <p:ph type="sldNum" sz="quarter" idx="5"/>
          </p:nvPr>
        </p:nvSpPr>
        <p:spPr/>
        <p:txBody>
          <a:bodyPr/>
          <a:lstStyle/>
          <a:p>
            <a:fld id="{32E64B8A-A89B-4890-BABF-4E52E2C0760E}" type="slidenum">
              <a:rPr lang="en-US" smtClean="0"/>
              <a:t>6</a:t>
            </a:fld>
            <a:endParaRPr lang="en-US"/>
          </a:p>
        </p:txBody>
      </p:sp>
    </p:spTree>
    <p:extLst>
      <p:ext uri="{BB962C8B-B14F-4D97-AF65-F5344CB8AC3E}">
        <p14:creationId xmlns:p14="http://schemas.microsoft.com/office/powerpoint/2010/main" val="21181241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Overall transactions remain consistent across this quarter. 2.3 – 2.5 million transactions. For February there were 2.4 million.</a:t>
            </a:r>
          </a:p>
        </p:txBody>
      </p:sp>
      <p:sp>
        <p:nvSpPr>
          <p:cNvPr id="4" name="Slide Number Placeholder 3"/>
          <p:cNvSpPr>
            <a:spLocks noGrp="1"/>
          </p:cNvSpPr>
          <p:nvPr>
            <p:ph type="sldNum" sz="quarter" idx="5"/>
          </p:nvPr>
        </p:nvSpPr>
        <p:spPr/>
        <p:txBody>
          <a:bodyPr/>
          <a:lstStyle/>
          <a:p>
            <a:fld id="{32E64B8A-A89B-4890-BABF-4E52E2C0760E}" type="slidenum">
              <a:rPr lang="en-US" smtClean="0"/>
              <a:t>8</a:t>
            </a:fld>
            <a:endParaRPr lang="en-US"/>
          </a:p>
        </p:txBody>
      </p:sp>
    </p:spTree>
    <p:extLst>
      <p:ext uri="{BB962C8B-B14F-4D97-AF65-F5344CB8AC3E}">
        <p14:creationId xmlns:p14="http://schemas.microsoft.com/office/powerpoint/2010/main" val="2643422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a:t>Early refill denials were up slightly this month to 49.6%.</a:t>
            </a:r>
          </a:p>
          <a:p>
            <a:pPr marL="171450" indent="-171450">
              <a:buFont typeface="Arial" panose="020B0604020202020204" pitchFamily="34" charset="0"/>
              <a:buChar char="•"/>
            </a:pPr>
            <a:r>
              <a:rPr lang="en-US"/>
              <a:t>This remains consistent based on denials over the past year.</a:t>
            </a:r>
          </a:p>
        </p:txBody>
      </p:sp>
      <p:sp>
        <p:nvSpPr>
          <p:cNvPr id="4" name="Slide Number Placeholder 3"/>
          <p:cNvSpPr>
            <a:spLocks noGrp="1"/>
          </p:cNvSpPr>
          <p:nvPr>
            <p:ph type="sldNum" sz="quarter" idx="5"/>
          </p:nvPr>
        </p:nvSpPr>
        <p:spPr/>
        <p:txBody>
          <a:bodyPr/>
          <a:lstStyle/>
          <a:p>
            <a:fld id="{32E64B8A-A89B-4890-BABF-4E52E2C0760E}" type="slidenum">
              <a:rPr lang="en-US" smtClean="0"/>
              <a:t>9</a:t>
            </a:fld>
            <a:endParaRPr lang="en-US"/>
          </a:p>
        </p:txBody>
      </p:sp>
    </p:spTree>
    <p:extLst>
      <p:ext uri="{BB962C8B-B14F-4D97-AF65-F5344CB8AC3E}">
        <p14:creationId xmlns:p14="http://schemas.microsoft.com/office/powerpoint/2010/main" val="174891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a:solidFill>
                  <a:schemeClr val="tx1"/>
                </a:solidFill>
                <a:effectLst/>
                <a:latin typeface="+mn-lt"/>
                <a:ea typeface="+mn-ea"/>
                <a:cs typeface="+mn-cs"/>
              </a:rPr>
              <a:t>Diagnosis code required denials were up slightly for February.</a:t>
            </a:r>
          </a:p>
          <a:p>
            <a:pPr marL="171450" indent="-171450">
              <a:buFont typeface="Arial" panose="020B0604020202020204" pitchFamily="34" charset="0"/>
              <a:buChar char="•"/>
            </a:pPr>
            <a:r>
              <a:rPr lang="en-US" sz="1200" kern="1200">
                <a:solidFill>
                  <a:schemeClr val="tx1"/>
                </a:solidFill>
                <a:effectLst/>
                <a:latin typeface="+mn-lt"/>
                <a:ea typeface="+mn-ea"/>
                <a:cs typeface="+mn-cs"/>
              </a:rPr>
              <a:t>This figure typically has been around the 8-9% range for the past 6 months and is up from 5.62% this time last year.</a:t>
            </a:r>
            <a:endParaRPr lang="en-US"/>
          </a:p>
        </p:txBody>
      </p:sp>
      <p:sp>
        <p:nvSpPr>
          <p:cNvPr id="4" name="Slide Number Placeholder 3"/>
          <p:cNvSpPr>
            <a:spLocks noGrp="1"/>
          </p:cNvSpPr>
          <p:nvPr>
            <p:ph type="sldNum" sz="quarter" idx="5"/>
          </p:nvPr>
        </p:nvSpPr>
        <p:spPr/>
        <p:txBody>
          <a:bodyPr/>
          <a:lstStyle/>
          <a:p>
            <a:fld id="{32E64B8A-A89B-4890-BABF-4E52E2C0760E}" type="slidenum">
              <a:rPr lang="en-US" smtClean="0"/>
              <a:t>10</a:t>
            </a:fld>
            <a:endParaRPr lang="en-US"/>
          </a:p>
        </p:txBody>
      </p:sp>
    </p:spTree>
    <p:extLst>
      <p:ext uri="{BB962C8B-B14F-4D97-AF65-F5344CB8AC3E}">
        <p14:creationId xmlns:p14="http://schemas.microsoft.com/office/powerpoint/2010/main" val="4100000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a:solidFill>
                  <a:schemeClr val="tx1"/>
                </a:solidFill>
                <a:effectLst/>
                <a:latin typeface="+mn-lt"/>
                <a:ea typeface="+mn-ea"/>
                <a:cs typeface="+mn-cs"/>
              </a:rPr>
              <a:t>Prior Authorization Required but not Found 0213 denials were down to 1.84% for February</a:t>
            </a:r>
          </a:p>
          <a:p>
            <a:pPr marL="171450" indent="-171450">
              <a:buFont typeface="Arial" panose="020B0604020202020204" pitchFamily="34" charset="0"/>
              <a:buChar char="•"/>
            </a:pPr>
            <a:r>
              <a:rPr lang="en-US" sz="1200" kern="1200">
                <a:solidFill>
                  <a:schemeClr val="tx1"/>
                </a:solidFill>
                <a:effectLst/>
                <a:latin typeface="+mn-lt"/>
                <a:ea typeface="+mn-ea"/>
                <a:cs typeface="+mn-cs"/>
              </a:rPr>
              <a:t>We will continue to monitor this metrics as we process changes to the labelers managed this month.</a:t>
            </a:r>
          </a:p>
          <a:p>
            <a:pPr marL="171450" indent="-171450">
              <a:buFont typeface="Arial" panose="020B0604020202020204" pitchFamily="34" charset="0"/>
              <a:buChar char="•"/>
            </a:pPr>
            <a:r>
              <a:rPr lang="en-US"/>
              <a:t>All other denials remain consistent across time.</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32E64B8A-A89B-4890-BABF-4E52E2C0760E}" type="slidenum">
              <a:rPr lang="en-US" smtClean="0"/>
              <a:t>11</a:t>
            </a:fld>
            <a:endParaRPr lang="en-US"/>
          </a:p>
        </p:txBody>
      </p:sp>
    </p:spTree>
    <p:extLst>
      <p:ext uri="{BB962C8B-B14F-4D97-AF65-F5344CB8AC3E}">
        <p14:creationId xmlns:p14="http://schemas.microsoft.com/office/powerpoint/2010/main" val="34359370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a:solidFill>
                  <a:schemeClr val="tx1"/>
                </a:solidFill>
                <a:effectLst/>
                <a:latin typeface="+mn-lt"/>
                <a:ea typeface="+mn-ea"/>
                <a:cs typeface="+mn-cs"/>
              </a:rPr>
              <a:t>0716 denials have maintained a leveling off since last reporting, settling in the 6-7% range</a:t>
            </a:r>
          </a:p>
          <a:p>
            <a:pPr marL="171450" indent="-171450">
              <a:buFont typeface="Arial" panose="020B0604020202020204" pitchFamily="34" charset="0"/>
              <a:buChar char="•"/>
            </a:pPr>
            <a:r>
              <a:rPr lang="en-US" sz="1200" kern="1200">
                <a:solidFill>
                  <a:schemeClr val="tx1"/>
                </a:solidFill>
                <a:effectLst/>
                <a:latin typeface="+mn-lt"/>
                <a:ea typeface="+mn-ea"/>
                <a:cs typeface="+mn-cs"/>
              </a:rPr>
              <a:t>All other metrics are similar compared to yearly trends.</a:t>
            </a:r>
            <a:endParaRPr lang="en-US"/>
          </a:p>
        </p:txBody>
      </p:sp>
      <p:sp>
        <p:nvSpPr>
          <p:cNvPr id="4" name="Slide Number Placeholder 3"/>
          <p:cNvSpPr>
            <a:spLocks noGrp="1"/>
          </p:cNvSpPr>
          <p:nvPr>
            <p:ph type="sldNum" sz="quarter" idx="5"/>
          </p:nvPr>
        </p:nvSpPr>
        <p:spPr/>
        <p:txBody>
          <a:bodyPr/>
          <a:lstStyle/>
          <a:p>
            <a:fld id="{32E64B8A-A89B-4890-BABF-4E52E2C0760E}" type="slidenum">
              <a:rPr lang="en-US" smtClean="0"/>
              <a:t>12</a:t>
            </a:fld>
            <a:endParaRPr lang="en-US"/>
          </a:p>
        </p:txBody>
      </p:sp>
    </p:spTree>
    <p:extLst>
      <p:ext uri="{BB962C8B-B14F-4D97-AF65-F5344CB8AC3E}">
        <p14:creationId xmlns:p14="http://schemas.microsoft.com/office/powerpoint/2010/main" val="1688421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1B8F07-3180-1BDC-32F3-8F54406C27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DF77861-5DAD-4AE3-A5E7-2926804481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DBBCB6F-7DE9-11F7-DADC-262EECE2B8D3}"/>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5" name="Footer Placeholder 4">
            <a:extLst>
              <a:ext uri="{FF2B5EF4-FFF2-40B4-BE49-F238E27FC236}">
                <a16:creationId xmlns:a16="http://schemas.microsoft.com/office/drawing/2014/main" id="{4C7991B6-8CD9-7C76-CB86-A69FBA9378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C029C4-4B67-17AC-B7CB-438BF1D7A6EA}"/>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1358795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5D707-24D8-37BB-D519-CA9F644B72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506A2E5-AD6D-7005-63F8-E9B2B36E1D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16480C-91E5-3801-3B30-032B6119E494}"/>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5" name="Footer Placeholder 4">
            <a:extLst>
              <a:ext uri="{FF2B5EF4-FFF2-40B4-BE49-F238E27FC236}">
                <a16:creationId xmlns:a16="http://schemas.microsoft.com/office/drawing/2014/main" id="{04BE0327-1E5A-B10A-CCC2-8E5BB89DD4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B513FE-6002-BA62-7CFA-562F3AE87543}"/>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27508253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F317BEF-C00A-FDF7-E3A5-5639D7EDEF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C79513E-C9F4-5186-0F68-161107A3A59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FEF634-53F8-ED17-EB4C-A7CBBD197CE7}"/>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5" name="Footer Placeholder 4">
            <a:extLst>
              <a:ext uri="{FF2B5EF4-FFF2-40B4-BE49-F238E27FC236}">
                <a16:creationId xmlns:a16="http://schemas.microsoft.com/office/drawing/2014/main" id="{F064D466-0352-BB61-3795-E0AB31E728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FF628-BA0B-21BF-C7DD-FC17600744D1}"/>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4846117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3F113-4B05-36EF-12B9-522CE00863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860411-FD2E-CFFA-E077-12ACE5E54A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98C41A-52FB-BB9B-ACFF-A159B301CED0}"/>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5" name="Footer Placeholder 4">
            <a:extLst>
              <a:ext uri="{FF2B5EF4-FFF2-40B4-BE49-F238E27FC236}">
                <a16:creationId xmlns:a16="http://schemas.microsoft.com/office/drawing/2014/main" id="{2282D43B-4625-D7BD-3F25-8D8E61F67B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7DF2AE-BC41-B087-C36F-E7E7B0C2E4DF}"/>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21449751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4FD4E-735A-E4F9-0EDD-18D44F4060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4A22B0E-A68F-9567-2A6F-72B7C494955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0EBE8B0-6373-67D8-4AF7-8327FD89B345}"/>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5" name="Footer Placeholder 4">
            <a:extLst>
              <a:ext uri="{FF2B5EF4-FFF2-40B4-BE49-F238E27FC236}">
                <a16:creationId xmlns:a16="http://schemas.microsoft.com/office/drawing/2014/main" id="{3D9BD8E2-577C-A6A0-721F-F69E428A9D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C17E19-F2AC-92A4-D018-5A1AB733CB1C}"/>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1616358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317BBD-C726-8B71-2B5C-5D92CFD405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9B8ECDF-1D45-993E-FFF8-D7DBA5BFEE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FCBD33-93CE-97D5-1B9C-86286BEFE63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9280AF-31E1-B7CF-7175-AD7F3C427E1F}"/>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6" name="Footer Placeholder 5">
            <a:extLst>
              <a:ext uri="{FF2B5EF4-FFF2-40B4-BE49-F238E27FC236}">
                <a16:creationId xmlns:a16="http://schemas.microsoft.com/office/drawing/2014/main" id="{B8BF35B7-D900-75D7-77FB-A35640006E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EA5C94-E01A-C138-870E-ABE1F7CD6575}"/>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132115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8205BD-501F-6DD1-3917-A5178526392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83E719-4280-F67F-6ABB-D327A0741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079734-F11E-D2BF-1014-6FF40C293DE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C38A19D-5F24-B1CF-C996-470198569D7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97B505-04AA-739B-B2E8-9FB40533EB0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BE0F8B-525B-C348-1CA0-7CF2D17ACC95}"/>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8" name="Footer Placeholder 7">
            <a:extLst>
              <a:ext uri="{FF2B5EF4-FFF2-40B4-BE49-F238E27FC236}">
                <a16:creationId xmlns:a16="http://schemas.microsoft.com/office/drawing/2014/main" id="{41224678-DB7C-C8CA-AB09-9143036EDD8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CA5A78-EFEE-7A14-05E6-A2F08C99F93C}"/>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8660789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589EA-A94D-69EE-609C-BA4E3442EA4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4F13FE-3779-9A4C-5BC7-1B289596177E}"/>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4" name="Footer Placeholder 3">
            <a:extLst>
              <a:ext uri="{FF2B5EF4-FFF2-40B4-BE49-F238E27FC236}">
                <a16:creationId xmlns:a16="http://schemas.microsoft.com/office/drawing/2014/main" id="{7B0245C3-B1EE-B528-7AD5-145F51FDDC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3BF284-7673-51B1-0638-ADBFB75C5E13}"/>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3105334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27B4EF-5BD9-29B2-8EC9-11C76CD4D5A5}"/>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3" name="Footer Placeholder 2">
            <a:extLst>
              <a:ext uri="{FF2B5EF4-FFF2-40B4-BE49-F238E27FC236}">
                <a16:creationId xmlns:a16="http://schemas.microsoft.com/office/drawing/2014/main" id="{7873E873-00D6-D960-0D8E-2B2BA3F5588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C8D949-9BA3-A9E2-89CC-7E327A3D4A62}"/>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2077045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320DA-78A4-26C9-149B-A766B5F921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734AA29-99F2-2944-ABD3-5C253763EF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570A23E-EB7B-9A01-79DB-B5076199152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AEE2539-9F55-44E8-4558-533233F40115}"/>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6" name="Footer Placeholder 5">
            <a:extLst>
              <a:ext uri="{FF2B5EF4-FFF2-40B4-BE49-F238E27FC236}">
                <a16:creationId xmlns:a16="http://schemas.microsoft.com/office/drawing/2014/main" id="{98212BCA-DD0E-3699-ED6B-BFDC2B670B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176CF9-2DBB-7DE0-F883-0505F4A3A874}"/>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2083439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3C44-CBBC-E1F8-51EA-B636464BB2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D9C8C20-19ED-6827-AD59-8E27C822EF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49DC2A-E942-6B74-0B81-298A07AB1C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235D6B-4FDD-9D95-0838-AA1A41E3A5D8}"/>
              </a:ext>
            </a:extLst>
          </p:cNvPr>
          <p:cNvSpPr>
            <a:spLocks noGrp="1"/>
          </p:cNvSpPr>
          <p:nvPr>
            <p:ph type="dt" sz="half" idx="10"/>
          </p:nvPr>
        </p:nvSpPr>
        <p:spPr/>
        <p:txBody>
          <a:bodyPr/>
          <a:lstStyle/>
          <a:p>
            <a:fld id="{A1517340-D00E-4B74-A8C7-0A193D0239BC}" type="datetimeFigureOut">
              <a:rPr lang="en-US" smtClean="0"/>
              <a:t>4/2/2026</a:t>
            </a:fld>
            <a:endParaRPr lang="en-US"/>
          </a:p>
        </p:txBody>
      </p:sp>
      <p:sp>
        <p:nvSpPr>
          <p:cNvPr id="6" name="Footer Placeholder 5">
            <a:extLst>
              <a:ext uri="{FF2B5EF4-FFF2-40B4-BE49-F238E27FC236}">
                <a16:creationId xmlns:a16="http://schemas.microsoft.com/office/drawing/2014/main" id="{C00E54E0-0D37-AB7D-A670-D2924E86C3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6D1281-FFCF-D1BC-E45E-3C1EB4BEB35D}"/>
              </a:ext>
            </a:extLst>
          </p:cNvPr>
          <p:cNvSpPr>
            <a:spLocks noGrp="1"/>
          </p:cNvSpPr>
          <p:nvPr>
            <p:ph type="sldNum" sz="quarter" idx="12"/>
          </p:nvPr>
        </p:nvSpPr>
        <p:spPr/>
        <p:txBody>
          <a:bodyPr/>
          <a:lstStyle/>
          <a:p>
            <a:fld id="{970996E6-102B-4F67-85D0-32F8E331DC0E}" type="slidenum">
              <a:rPr lang="en-US" smtClean="0"/>
              <a:t>‹#›</a:t>
            </a:fld>
            <a:endParaRPr lang="en-US"/>
          </a:p>
        </p:txBody>
      </p:sp>
    </p:spTree>
    <p:extLst>
      <p:ext uri="{BB962C8B-B14F-4D97-AF65-F5344CB8AC3E}">
        <p14:creationId xmlns:p14="http://schemas.microsoft.com/office/powerpoint/2010/main" val="19506697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2D833B-70EA-7621-09BE-069378D2CF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D61F64A-1789-F131-F9CF-9266E97E3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2103D0-8C1F-6441-3C61-B47464A6F4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1517340-D00E-4B74-A8C7-0A193D0239BC}" type="datetimeFigureOut">
              <a:rPr lang="en-US" smtClean="0"/>
              <a:t>4/2/2026</a:t>
            </a:fld>
            <a:endParaRPr lang="en-US"/>
          </a:p>
        </p:txBody>
      </p:sp>
      <p:sp>
        <p:nvSpPr>
          <p:cNvPr id="5" name="Footer Placeholder 4">
            <a:extLst>
              <a:ext uri="{FF2B5EF4-FFF2-40B4-BE49-F238E27FC236}">
                <a16:creationId xmlns:a16="http://schemas.microsoft.com/office/drawing/2014/main" id="{E2841E3D-7361-69CA-3071-8EFAAD3874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5CCAC65-C9D1-E4E8-D50E-FEA9B5ECFE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996E6-102B-4F67-85D0-32F8E331DC0E}" type="slidenum">
              <a:rPr lang="en-US" smtClean="0"/>
              <a:t>‹#›</a:t>
            </a:fld>
            <a:endParaRPr lang="en-US"/>
          </a:p>
        </p:txBody>
      </p:sp>
    </p:spTree>
    <p:extLst>
      <p:ext uri="{BB962C8B-B14F-4D97-AF65-F5344CB8AC3E}">
        <p14:creationId xmlns:p14="http://schemas.microsoft.com/office/powerpoint/2010/main" val="34796762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879EECFE-814E-4B68-96A7-86A795BD22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Triangle 26">
            <a:extLst>
              <a:ext uri="{FF2B5EF4-FFF2-40B4-BE49-F238E27FC236}">
                <a16:creationId xmlns:a16="http://schemas.microsoft.com/office/drawing/2014/main" id="{AF180F00-B4B2-4196-BB1C-ECD21B03F0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28FE5B-1230-856D-B8D0-B60E4DE7A605}"/>
              </a:ext>
            </a:extLst>
          </p:cNvPr>
          <p:cNvSpPr>
            <a:spLocks noGrp="1"/>
          </p:cNvSpPr>
          <p:nvPr>
            <p:ph type="ctrTitle"/>
          </p:nvPr>
        </p:nvSpPr>
        <p:spPr>
          <a:xfrm>
            <a:off x="965200" y="1383527"/>
            <a:ext cx="6117158" cy="4175166"/>
          </a:xfrm>
        </p:spPr>
        <p:txBody>
          <a:bodyPr anchor="ctr">
            <a:normAutofit/>
          </a:bodyPr>
          <a:lstStyle/>
          <a:p>
            <a:pPr algn="r"/>
            <a:r>
              <a:rPr lang="en-US" sz="9600"/>
              <a:t>Conduent Reports</a:t>
            </a:r>
          </a:p>
        </p:txBody>
      </p:sp>
      <p:sp>
        <p:nvSpPr>
          <p:cNvPr id="3" name="Subtitle 2">
            <a:extLst>
              <a:ext uri="{FF2B5EF4-FFF2-40B4-BE49-F238E27FC236}">
                <a16:creationId xmlns:a16="http://schemas.microsoft.com/office/drawing/2014/main" id="{11DB8E48-9974-DE8B-B982-0248BC1CD37C}"/>
              </a:ext>
            </a:extLst>
          </p:cNvPr>
          <p:cNvSpPr>
            <a:spLocks noGrp="1"/>
          </p:cNvSpPr>
          <p:nvPr>
            <p:ph type="subTitle" idx="1"/>
          </p:nvPr>
        </p:nvSpPr>
        <p:spPr>
          <a:xfrm>
            <a:off x="7986955" y="2573422"/>
            <a:ext cx="3113064" cy="1795378"/>
          </a:xfrm>
        </p:spPr>
        <p:txBody>
          <a:bodyPr anchor="ctr">
            <a:normAutofit/>
          </a:bodyPr>
          <a:lstStyle/>
          <a:p>
            <a:pPr algn="l"/>
            <a:r>
              <a:rPr lang="en-US"/>
              <a:t>John Dolan, </a:t>
            </a:r>
          </a:p>
          <a:p>
            <a:pPr algn="l"/>
            <a:r>
              <a:rPr lang="en-US"/>
              <a:t>PharmD, BCPPS</a:t>
            </a:r>
          </a:p>
        </p:txBody>
      </p:sp>
      <p:cxnSp>
        <p:nvCxnSpPr>
          <p:cNvPr id="29" name="Straight Connector 28">
            <a:extLst>
              <a:ext uri="{FF2B5EF4-FFF2-40B4-BE49-F238E27FC236}">
                <a16:creationId xmlns:a16="http://schemas.microsoft.com/office/drawing/2014/main" id="{BDF0D3DE-EC74-4C9F-AFA1-DC5CE5236B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Conduent, Inc.">
            <a:extLst>
              <a:ext uri="{FF2B5EF4-FFF2-40B4-BE49-F238E27FC236}">
                <a16:creationId xmlns:a16="http://schemas.microsoft.com/office/drawing/2014/main" id="{F1BDBE14-50E2-8399-F61B-070596AE0BD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2699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4DC70-1027-4CA8-3B3F-954EF62F559F}"/>
              </a:ext>
            </a:extLst>
          </p:cNvPr>
          <p:cNvSpPr>
            <a:spLocks noGrp="1"/>
          </p:cNvSpPr>
          <p:nvPr>
            <p:ph type="title"/>
          </p:nvPr>
        </p:nvSpPr>
        <p:spPr>
          <a:xfrm>
            <a:off x="789990" y="872324"/>
            <a:ext cx="10168128" cy="1372213"/>
          </a:xfrm>
        </p:spPr>
        <p:txBody>
          <a:bodyPr>
            <a:normAutofit/>
          </a:bodyPr>
          <a:lstStyle/>
          <a:p>
            <a:r>
              <a:rPr lang="en-US" sz="4000" dirty="0"/>
              <a:t>Diagnosis Code Required POS Denials</a:t>
            </a:r>
          </a:p>
        </p:txBody>
      </p:sp>
      <p:graphicFrame>
        <p:nvGraphicFramePr>
          <p:cNvPr id="4" name="Content Placeholder 3">
            <a:extLst>
              <a:ext uri="{FF2B5EF4-FFF2-40B4-BE49-F238E27FC236}">
                <a16:creationId xmlns:a16="http://schemas.microsoft.com/office/drawing/2014/main" id="{BFFB380D-6831-CE4A-EDC6-E9DE3A9D202F}"/>
              </a:ext>
            </a:extLst>
          </p:cNvPr>
          <p:cNvGraphicFramePr>
            <a:graphicFrameLocks noGrp="1"/>
          </p:cNvGraphicFramePr>
          <p:nvPr>
            <p:ph idx="1"/>
            <p:extLst>
              <p:ext uri="{D42A27DB-BD31-4B8C-83A1-F6EECF244321}">
                <p14:modId xmlns:p14="http://schemas.microsoft.com/office/powerpoint/2010/main" val="1897051685"/>
              </p:ext>
            </p:extLst>
          </p:nvPr>
        </p:nvGraphicFramePr>
        <p:xfrm>
          <a:off x="789990" y="2612036"/>
          <a:ext cx="10612019" cy="1633928"/>
        </p:xfrm>
        <a:graphic>
          <a:graphicData uri="http://schemas.openxmlformats.org/drawingml/2006/table">
            <a:tbl>
              <a:tblPr firstRow="1"/>
              <a:tblGrid>
                <a:gridCol w="4711335">
                  <a:extLst>
                    <a:ext uri="{9D8B030D-6E8A-4147-A177-3AD203B41FA5}">
                      <a16:colId xmlns:a16="http://schemas.microsoft.com/office/drawing/2014/main" val="2554107618"/>
                    </a:ext>
                  </a:extLst>
                </a:gridCol>
                <a:gridCol w="1262423">
                  <a:extLst>
                    <a:ext uri="{9D8B030D-6E8A-4147-A177-3AD203B41FA5}">
                      <a16:colId xmlns:a16="http://schemas.microsoft.com/office/drawing/2014/main" val="2985255875"/>
                    </a:ext>
                  </a:extLst>
                </a:gridCol>
                <a:gridCol w="1391478">
                  <a:extLst>
                    <a:ext uri="{9D8B030D-6E8A-4147-A177-3AD203B41FA5}">
                      <a16:colId xmlns:a16="http://schemas.microsoft.com/office/drawing/2014/main" val="1841768910"/>
                    </a:ext>
                  </a:extLst>
                </a:gridCol>
                <a:gridCol w="1537252">
                  <a:extLst>
                    <a:ext uri="{9D8B030D-6E8A-4147-A177-3AD203B41FA5}">
                      <a16:colId xmlns:a16="http://schemas.microsoft.com/office/drawing/2014/main" val="2986586575"/>
                    </a:ext>
                  </a:extLst>
                </a:gridCol>
                <a:gridCol w="1709531">
                  <a:extLst>
                    <a:ext uri="{9D8B030D-6E8A-4147-A177-3AD203B41FA5}">
                      <a16:colId xmlns:a16="http://schemas.microsoft.com/office/drawing/2014/main" val="1575226694"/>
                    </a:ext>
                  </a:extLst>
                </a:gridCol>
              </a:tblGrid>
              <a:tr h="541262">
                <a:tc>
                  <a:txBody>
                    <a:bodyPr/>
                    <a:lstStyle/>
                    <a:p>
                      <a:pPr algn="l" rtl="0" fontAlgn="t">
                        <a:spcBef>
                          <a:spcPts val="0"/>
                        </a:spcBef>
                        <a:spcAft>
                          <a:spcPts val="0"/>
                        </a:spcAft>
                      </a:pPr>
                      <a:endParaRPr lang="en-US" sz="2400" b="0" i="0" u="none" strike="noStrike">
                        <a:effectLst/>
                        <a:highlight>
                          <a:srgbClr val="7DD7EA"/>
                        </a:highligh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dirty="0">
                          <a:solidFill>
                            <a:srgbClr val="000000"/>
                          </a:solidFill>
                          <a:effectLst/>
                          <a:highlight>
                            <a:srgbClr val="7DD7EA"/>
                          </a:highlight>
                          <a:latin typeface="+mn-lt"/>
                          <a:ea typeface="+mn-ea"/>
                          <a:cs typeface="+mn-cs"/>
                        </a:rPr>
                        <a:t>2-26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1-26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12-25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2400" b="1" i="0" u="none" strike="noStrike" kern="1200">
                          <a:solidFill>
                            <a:srgbClr val="000000"/>
                          </a:solidFill>
                          <a:effectLst/>
                          <a:highlight>
                            <a:srgbClr val="7DD7EA"/>
                          </a:highlight>
                          <a:latin typeface="+mn-lt"/>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3279149698"/>
                  </a:ext>
                </a:extLst>
              </a:tr>
              <a:tr h="551404">
                <a:tc>
                  <a:txBody>
                    <a:bodyPr/>
                    <a:lstStyle/>
                    <a:p>
                      <a:pPr algn="l" rtl="0" fontAlgn="t">
                        <a:spcBef>
                          <a:spcPts val="0"/>
                        </a:spcBef>
                        <a:spcAft>
                          <a:spcPts val="0"/>
                        </a:spcAft>
                      </a:pPr>
                      <a:r>
                        <a:rPr lang="en-US" sz="2400" b="1" i="0" u="none" strike="noStrike">
                          <a:solidFill>
                            <a:srgbClr val="000000"/>
                          </a:solidFill>
                          <a:effectLst/>
                          <a:latin typeface="+mn-lt"/>
                        </a:rPr>
                        <a:t>Diagnosis Code Required 1013</a:t>
                      </a:r>
                      <a:endParaRPr lang="en-US" sz="2400" b="1" i="0" u="none" strike="noStrike">
                        <a:effectLs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29,425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a:solidFill>
                            <a:srgbClr val="000000"/>
                          </a:solidFill>
                          <a:effectLst/>
                          <a:latin typeface="+mn-lt"/>
                          <a:ea typeface="+mn-ea"/>
                          <a:cs typeface="+mn-cs"/>
                        </a:rPr>
                        <a:t>28,608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a:solidFill>
                            <a:srgbClr val="000000"/>
                          </a:solidFill>
                          <a:effectLst/>
                          <a:latin typeface="+mn-lt"/>
                          <a:ea typeface="+mn-ea"/>
                          <a:cs typeface="+mn-cs"/>
                        </a:rPr>
                        <a:t>27,547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a:solidFill>
                            <a:srgbClr val="000000"/>
                          </a:solidFill>
                          <a:effectLst/>
                          <a:latin typeface="+mn-lt"/>
                          <a:ea typeface="+mn-ea"/>
                          <a:cs typeface="+mn-cs"/>
                        </a:rPr>
                        <a:t>24,715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699252575"/>
                  </a:ext>
                </a:extLst>
              </a:tr>
              <a:tr h="541262">
                <a:tc>
                  <a:txBody>
                    <a:bodyPr/>
                    <a:lstStyle/>
                    <a:p>
                      <a:pPr algn="l" rtl="0" fontAlgn="t">
                        <a:spcBef>
                          <a:spcPts val="0"/>
                        </a:spcBef>
                        <a:spcAft>
                          <a:spcPts val="0"/>
                        </a:spcAft>
                      </a:pPr>
                      <a:r>
                        <a:rPr lang="en-US" sz="2400" b="1" i="0" u="none" strike="noStrike">
                          <a:solidFill>
                            <a:srgbClr val="000000"/>
                          </a:solidFill>
                          <a:effectLst/>
                          <a:latin typeface="+mn-lt"/>
                        </a:rPr>
                        <a:t>% POS Denials</a:t>
                      </a:r>
                      <a:endParaRPr lang="en-US" sz="2400" b="1" i="0" u="none" strike="noStrike">
                        <a:effectLs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a:solidFill>
                            <a:srgbClr val="000000"/>
                          </a:solidFill>
                          <a:effectLst/>
                          <a:latin typeface="+mn-lt"/>
                          <a:ea typeface="+mn-ea"/>
                          <a:cs typeface="+mn-cs"/>
                        </a:rPr>
                        <a:t>9.50%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a:solidFill>
                            <a:srgbClr val="000000"/>
                          </a:solidFill>
                          <a:effectLst/>
                          <a:latin typeface="+mn-lt"/>
                          <a:ea typeface="+mn-ea"/>
                          <a:cs typeface="+mn-cs"/>
                        </a:rPr>
                        <a:t>9.09%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a:solidFill>
                            <a:srgbClr val="000000"/>
                          </a:solidFill>
                          <a:effectLst/>
                          <a:latin typeface="+mn-lt"/>
                          <a:ea typeface="+mn-ea"/>
                          <a:cs typeface="+mn-cs"/>
                        </a:rPr>
                        <a:t>8.67%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2400" b="0" i="0" u="none" strike="noStrike" kern="1200" dirty="0">
                          <a:solidFill>
                            <a:srgbClr val="000000"/>
                          </a:solidFill>
                          <a:effectLst/>
                          <a:latin typeface="+mn-lt"/>
                          <a:ea typeface="+mn-ea"/>
                          <a:cs typeface="+mn-cs"/>
                        </a:rPr>
                        <a:t>8.65%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507705"/>
                  </a:ext>
                </a:extLst>
              </a:tr>
            </a:tbl>
          </a:graphicData>
        </a:graphic>
      </p:graphicFrame>
      <p:pic>
        <p:nvPicPr>
          <p:cNvPr id="3" name="Picture 2" descr="Conduent, Inc.">
            <a:extLst>
              <a:ext uri="{FF2B5EF4-FFF2-40B4-BE49-F238E27FC236}">
                <a16:creationId xmlns:a16="http://schemas.microsoft.com/office/drawing/2014/main" id="{02244C38-9AC2-75A4-A29B-1F9087DB448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675"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1891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E084F-1B47-EB05-DA60-D711650F44AC}"/>
              </a:ext>
            </a:extLst>
          </p:cNvPr>
          <p:cNvSpPr>
            <a:spLocks noGrp="1"/>
          </p:cNvSpPr>
          <p:nvPr>
            <p:ph type="title" idx="4294967295"/>
          </p:nvPr>
        </p:nvSpPr>
        <p:spPr>
          <a:xfrm>
            <a:off x="383309" y="504825"/>
            <a:ext cx="9963150" cy="991838"/>
          </a:xfrm>
        </p:spPr>
        <p:txBody>
          <a:bodyPr>
            <a:normAutofit/>
          </a:bodyPr>
          <a:lstStyle/>
          <a:p>
            <a:r>
              <a:rPr lang="en-US" sz="4000" dirty="0"/>
              <a:t>Clinical Denials at POS</a:t>
            </a:r>
          </a:p>
        </p:txBody>
      </p:sp>
      <p:graphicFrame>
        <p:nvGraphicFramePr>
          <p:cNvPr id="8" name="Content Placeholder 7">
            <a:extLst>
              <a:ext uri="{FF2B5EF4-FFF2-40B4-BE49-F238E27FC236}">
                <a16:creationId xmlns:a16="http://schemas.microsoft.com/office/drawing/2014/main" id="{A59F759E-05FA-B82A-CD05-682432F41BF9}"/>
              </a:ext>
            </a:extLst>
          </p:cNvPr>
          <p:cNvGraphicFramePr>
            <a:graphicFrameLocks noGrp="1"/>
          </p:cNvGraphicFramePr>
          <p:nvPr>
            <p:ph idx="4294967295"/>
            <p:extLst>
              <p:ext uri="{D42A27DB-BD31-4B8C-83A1-F6EECF244321}">
                <p14:modId xmlns:p14="http://schemas.microsoft.com/office/powerpoint/2010/main" val="1258004327"/>
              </p:ext>
            </p:extLst>
          </p:nvPr>
        </p:nvGraphicFramePr>
        <p:xfrm>
          <a:off x="383309" y="1733570"/>
          <a:ext cx="11425381" cy="4281191"/>
        </p:xfrm>
        <a:graphic>
          <a:graphicData uri="http://schemas.openxmlformats.org/drawingml/2006/table">
            <a:tbl>
              <a:tblPr firstRow="1"/>
              <a:tblGrid>
                <a:gridCol w="5073440">
                  <a:extLst>
                    <a:ext uri="{9D8B030D-6E8A-4147-A177-3AD203B41FA5}">
                      <a16:colId xmlns:a16="http://schemas.microsoft.com/office/drawing/2014/main" val="230266771"/>
                    </a:ext>
                  </a:extLst>
                </a:gridCol>
                <a:gridCol w="1587986">
                  <a:extLst>
                    <a:ext uri="{9D8B030D-6E8A-4147-A177-3AD203B41FA5}">
                      <a16:colId xmlns:a16="http://schemas.microsoft.com/office/drawing/2014/main" val="3519500080"/>
                    </a:ext>
                  </a:extLst>
                </a:gridCol>
                <a:gridCol w="1587983">
                  <a:extLst>
                    <a:ext uri="{9D8B030D-6E8A-4147-A177-3AD203B41FA5}">
                      <a16:colId xmlns:a16="http://schemas.microsoft.com/office/drawing/2014/main" val="3666824726"/>
                    </a:ext>
                  </a:extLst>
                </a:gridCol>
                <a:gridCol w="1587986">
                  <a:extLst>
                    <a:ext uri="{9D8B030D-6E8A-4147-A177-3AD203B41FA5}">
                      <a16:colId xmlns:a16="http://schemas.microsoft.com/office/drawing/2014/main" val="544407729"/>
                    </a:ext>
                  </a:extLst>
                </a:gridCol>
                <a:gridCol w="1587986">
                  <a:extLst>
                    <a:ext uri="{9D8B030D-6E8A-4147-A177-3AD203B41FA5}">
                      <a16:colId xmlns:a16="http://schemas.microsoft.com/office/drawing/2014/main" val="808970424"/>
                    </a:ext>
                  </a:extLst>
                </a:gridCol>
              </a:tblGrid>
              <a:tr h="294402">
                <a:tc>
                  <a:txBody>
                    <a:bodyPr/>
                    <a:lstStyle/>
                    <a:p>
                      <a:pPr algn="l" rtl="0" fontAlgn="t">
                        <a:spcBef>
                          <a:spcPts val="0"/>
                        </a:spcBef>
                        <a:spcAft>
                          <a:spcPts val="0"/>
                        </a:spcAft>
                      </a:pPr>
                      <a:endParaRPr lang="en-US" sz="1800" b="0" i="0" u="none" strike="noStrike">
                        <a:effectLst/>
                        <a:highlight>
                          <a:srgbClr val="7DD7EA"/>
                        </a:highligh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a:solidFill>
                            <a:srgbClr val="000000"/>
                          </a:solidFill>
                          <a:effectLst/>
                          <a:highlight>
                            <a:srgbClr val="7DD7EA"/>
                          </a:highlight>
                          <a:latin typeface="Aptos" panose="020B0004020202020204" pitchFamily="34" charset="0"/>
                          <a:ea typeface="+mn-ea"/>
                          <a:cs typeface="+mn-cs"/>
                        </a:rPr>
                        <a:t>2-26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a:solidFill>
                            <a:srgbClr val="000000"/>
                          </a:solidFill>
                          <a:effectLst/>
                          <a:highlight>
                            <a:srgbClr val="7DD7EA"/>
                          </a:highlight>
                          <a:latin typeface="Aptos" panose="020B0004020202020204" pitchFamily="34" charset="0"/>
                          <a:ea typeface="+mn-ea"/>
                          <a:cs typeface="+mn-cs"/>
                        </a:rPr>
                        <a:t>1-26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a:solidFill>
                            <a:srgbClr val="000000"/>
                          </a:solidFill>
                          <a:effectLst/>
                          <a:highlight>
                            <a:srgbClr val="7DD7EA"/>
                          </a:highlight>
                          <a:latin typeface="Aptos" panose="020B0004020202020204" pitchFamily="34" charset="0"/>
                          <a:ea typeface="+mn-ea"/>
                          <a:cs typeface="+mn-cs"/>
                        </a:rPr>
                        <a:t>12-25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1800" b="1" i="0" u="none" strike="noStrike" kern="1200">
                          <a:solidFill>
                            <a:srgbClr val="000000"/>
                          </a:solidFill>
                          <a:effectLst/>
                          <a:highlight>
                            <a:srgbClr val="7DD7EA"/>
                          </a:highlight>
                          <a:latin typeface="Aptos" panose="020B0004020202020204" pitchFamily="34" charset="0"/>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277569193"/>
                  </a:ext>
                </a:extLst>
              </a:tr>
              <a:tr h="243477">
                <a:tc>
                  <a:txBody>
                    <a:bodyPr/>
                    <a:lstStyle/>
                    <a:p>
                      <a:pPr algn="l" rtl="0" fontAlgn="t">
                        <a:spcBef>
                          <a:spcPts val="0"/>
                        </a:spcBef>
                        <a:spcAft>
                          <a:spcPts val="0"/>
                        </a:spcAft>
                      </a:pPr>
                      <a:r>
                        <a:rPr lang="en-US" sz="1800" b="1" i="0" u="none" strike="noStrike" dirty="0">
                          <a:solidFill>
                            <a:srgbClr val="000000"/>
                          </a:solidFill>
                          <a:effectLst/>
                          <a:latin typeface="+mn-lt"/>
                        </a:rPr>
                        <a:t>Clinical Edit 0682</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23,949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26,122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25,543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22,915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2912105736"/>
                  </a:ext>
                </a:extLst>
              </a:tr>
              <a:tr h="202676">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8.30%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8.04%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8.02%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201704435"/>
                  </a:ext>
                </a:extLst>
              </a:tr>
              <a:tr h="202676">
                <a:tc>
                  <a:txBody>
                    <a:bodyPr/>
                    <a:lstStyle/>
                    <a:p>
                      <a:pPr algn="l" rtl="0" fontAlgn="t">
                        <a:spcBef>
                          <a:spcPts val="0"/>
                        </a:spcBef>
                        <a:spcAft>
                          <a:spcPts val="0"/>
                        </a:spcAft>
                      </a:pPr>
                      <a:r>
                        <a:rPr lang="en-US" sz="1800" b="1" i="0" u="none" strike="noStrike" dirty="0">
                          <a:solidFill>
                            <a:srgbClr val="000000"/>
                          </a:solidFill>
                          <a:effectLst/>
                          <a:latin typeface="+mn-lt"/>
                        </a:rPr>
                        <a:t>High Risk Combination Edit 1014</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2,678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2,868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2,922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2,656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2943826482"/>
                  </a:ext>
                </a:extLst>
              </a:tr>
              <a:tr h="202676">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0.91%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0.92%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949132232"/>
                  </a:ext>
                </a:extLst>
              </a:tr>
              <a:tr h="202676">
                <a:tc>
                  <a:txBody>
                    <a:bodyPr/>
                    <a:lstStyle/>
                    <a:p>
                      <a:pPr algn="l" rtl="0" fontAlgn="t">
                        <a:spcBef>
                          <a:spcPts val="0"/>
                        </a:spcBef>
                        <a:spcAft>
                          <a:spcPts val="0"/>
                        </a:spcAft>
                      </a:pPr>
                      <a:r>
                        <a:rPr lang="en-US" sz="1800" b="1" i="0" u="none" strike="noStrike" dirty="0">
                          <a:solidFill>
                            <a:srgbClr val="000000"/>
                          </a:solidFill>
                          <a:effectLst/>
                          <a:latin typeface="+mn-lt"/>
                        </a:rPr>
                        <a:t>Opioid Limits Exceeded 0097</a:t>
                      </a:r>
                      <a:endParaRPr lang="en-US" sz="1800" b="1"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6,453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6,896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6,897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6,387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459433128"/>
                  </a:ext>
                </a:extLst>
              </a:tr>
              <a:tr h="202676">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2.08%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2.23%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82852389"/>
                  </a:ext>
                </a:extLst>
              </a:tr>
              <a:tr h="202676">
                <a:tc>
                  <a:txBody>
                    <a:bodyPr/>
                    <a:lstStyle/>
                    <a:p>
                      <a:pPr algn="l" rtl="0" fontAlgn="t">
                        <a:spcBef>
                          <a:spcPts val="0"/>
                        </a:spcBef>
                        <a:spcAft>
                          <a:spcPts val="0"/>
                        </a:spcAft>
                      </a:pPr>
                      <a:r>
                        <a:rPr lang="en-US" sz="1800" b="1" i="0" u="none" strike="noStrike">
                          <a:solidFill>
                            <a:srgbClr val="000000"/>
                          </a:solidFill>
                          <a:effectLst/>
                          <a:latin typeface="+mn-lt"/>
                        </a:rPr>
                        <a:t>Preferred Drug List Edit 0160</a:t>
                      </a:r>
                      <a:endParaRPr lang="en-US" sz="1800" b="1"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67,690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70,648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69,749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65,087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2254377476"/>
                  </a:ext>
                </a:extLst>
              </a:tr>
              <a:tr h="202676">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21.85%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22.45%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21.94%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22.77%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29669622"/>
                  </a:ext>
                </a:extLst>
              </a:tr>
              <a:tr h="202676">
                <a:tc>
                  <a:txBody>
                    <a:bodyPr/>
                    <a:lstStyle/>
                    <a:p>
                      <a:pPr algn="l" rtl="0" fontAlgn="t">
                        <a:spcBef>
                          <a:spcPts val="0"/>
                        </a:spcBef>
                        <a:spcAft>
                          <a:spcPts val="0"/>
                        </a:spcAft>
                      </a:pPr>
                      <a:r>
                        <a:rPr lang="en-US" sz="1800" b="1" i="0" u="none" strike="noStrike">
                          <a:solidFill>
                            <a:srgbClr val="000000"/>
                          </a:solidFill>
                          <a:effectLst/>
                          <a:latin typeface="+mn-lt"/>
                        </a:rPr>
                        <a:t>Prior Authorization Required But Not Found 0213</a:t>
                      </a:r>
                      <a:endParaRPr lang="en-US" sz="1800" b="1"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5,693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8,125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7,902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7,027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1827461318"/>
                  </a:ext>
                </a:extLst>
              </a:tr>
              <a:tr h="202676">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2.58%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2.49%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2.46%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651034"/>
                  </a:ext>
                </a:extLst>
              </a:tr>
              <a:tr h="202676">
                <a:tc>
                  <a:txBody>
                    <a:bodyPr/>
                    <a:lstStyle/>
                    <a:p>
                      <a:pPr algn="l" rtl="0" fontAlgn="t">
                        <a:spcBef>
                          <a:spcPts val="0"/>
                        </a:spcBef>
                        <a:spcAft>
                          <a:spcPts val="0"/>
                        </a:spcAft>
                      </a:pPr>
                      <a:r>
                        <a:rPr lang="en-US" sz="1800" b="1" i="0" u="none" strike="noStrike">
                          <a:solidFill>
                            <a:srgbClr val="000000"/>
                          </a:solidFill>
                          <a:effectLst/>
                          <a:latin typeface="+mn-lt"/>
                        </a:rPr>
                        <a:t>Step Therapy Edit 0681</a:t>
                      </a:r>
                      <a:endParaRPr lang="en-US" sz="1800" b="1"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1,493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1,683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1,635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1,484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147762982"/>
                  </a:ext>
                </a:extLst>
              </a:tr>
              <a:tr h="202676">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0.51%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0.52%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3196801"/>
                  </a:ext>
                </a:extLst>
              </a:tr>
              <a:tr h="202676">
                <a:tc>
                  <a:txBody>
                    <a:bodyPr/>
                    <a:lstStyle/>
                    <a:p>
                      <a:pPr algn="l" rtl="0" fontAlgn="t">
                        <a:spcBef>
                          <a:spcPts val="0"/>
                        </a:spcBef>
                        <a:spcAft>
                          <a:spcPts val="0"/>
                        </a:spcAft>
                      </a:pPr>
                      <a:r>
                        <a:rPr lang="en-US" sz="1800" b="1" i="0" u="none" strike="noStrike">
                          <a:solidFill>
                            <a:srgbClr val="000000"/>
                          </a:solidFill>
                          <a:effectLst/>
                          <a:latin typeface="+mn-lt"/>
                        </a:rPr>
                        <a:t>Therapeutic Duplication 1010</a:t>
                      </a:r>
                      <a:endParaRPr lang="en-US" sz="1800" b="1"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17,935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18,603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19,486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17,684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484147565"/>
                  </a:ext>
                </a:extLst>
              </a:tr>
              <a:tr h="202676">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0068" marR="10068" marT="10068"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5.79%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5.91%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6.19%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96603040"/>
                  </a:ext>
                </a:extLst>
              </a:tr>
            </a:tbl>
          </a:graphicData>
        </a:graphic>
      </p:graphicFrame>
      <p:pic>
        <p:nvPicPr>
          <p:cNvPr id="10" name="Picture 9" descr="Conduent, Inc.">
            <a:extLst>
              <a:ext uri="{FF2B5EF4-FFF2-40B4-BE49-F238E27FC236}">
                <a16:creationId xmlns:a16="http://schemas.microsoft.com/office/drawing/2014/main" id="{AA45D1BE-33C7-0E8D-7432-AC7D174C3FCD}"/>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4546"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2058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FC80E-8226-6055-DE7F-85930EAC3CB7}"/>
              </a:ext>
            </a:extLst>
          </p:cNvPr>
          <p:cNvSpPr>
            <a:spLocks noGrp="1"/>
          </p:cNvSpPr>
          <p:nvPr>
            <p:ph type="title"/>
          </p:nvPr>
        </p:nvSpPr>
        <p:spPr>
          <a:xfrm>
            <a:off x="841248" y="256032"/>
            <a:ext cx="10506456" cy="1014984"/>
          </a:xfrm>
        </p:spPr>
        <p:txBody>
          <a:bodyPr anchor="b">
            <a:normAutofit/>
          </a:bodyPr>
          <a:lstStyle/>
          <a:p>
            <a:r>
              <a:rPr lang="en-US" dirty="0"/>
              <a:t>Fiscal Denials at POS</a:t>
            </a:r>
          </a:p>
        </p:txBody>
      </p:sp>
      <p:graphicFrame>
        <p:nvGraphicFramePr>
          <p:cNvPr id="4" name="Content Placeholder 3">
            <a:extLst>
              <a:ext uri="{FF2B5EF4-FFF2-40B4-BE49-F238E27FC236}">
                <a16:creationId xmlns:a16="http://schemas.microsoft.com/office/drawing/2014/main" id="{BC134E2D-71B3-E4EB-BCD7-85459DBA6931}"/>
              </a:ext>
            </a:extLst>
          </p:cNvPr>
          <p:cNvGraphicFramePr>
            <a:graphicFrameLocks noGrp="1"/>
          </p:cNvGraphicFramePr>
          <p:nvPr>
            <p:ph idx="1"/>
            <p:extLst>
              <p:ext uri="{D42A27DB-BD31-4B8C-83A1-F6EECF244321}">
                <p14:modId xmlns:p14="http://schemas.microsoft.com/office/powerpoint/2010/main" val="540710441"/>
              </p:ext>
            </p:extLst>
          </p:nvPr>
        </p:nvGraphicFramePr>
        <p:xfrm>
          <a:off x="667974" y="1527048"/>
          <a:ext cx="10853004" cy="4983554"/>
        </p:xfrm>
        <a:graphic>
          <a:graphicData uri="http://schemas.openxmlformats.org/drawingml/2006/table">
            <a:tbl>
              <a:tblPr firstRow="1"/>
              <a:tblGrid>
                <a:gridCol w="4779030">
                  <a:extLst>
                    <a:ext uri="{9D8B030D-6E8A-4147-A177-3AD203B41FA5}">
                      <a16:colId xmlns:a16="http://schemas.microsoft.com/office/drawing/2014/main" val="3730584946"/>
                    </a:ext>
                  </a:extLst>
                </a:gridCol>
                <a:gridCol w="1518494">
                  <a:extLst>
                    <a:ext uri="{9D8B030D-6E8A-4147-A177-3AD203B41FA5}">
                      <a16:colId xmlns:a16="http://schemas.microsoft.com/office/drawing/2014/main" val="1290426984"/>
                    </a:ext>
                  </a:extLst>
                </a:gridCol>
                <a:gridCol w="1518492">
                  <a:extLst>
                    <a:ext uri="{9D8B030D-6E8A-4147-A177-3AD203B41FA5}">
                      <a16:colId xmlns:a16="http://schemas.microsoft.com/office/drawing/2014/main" val="863085033"/>
                    </a:ext>
                  </a:extLst>
                </a:gridCol>
                <a:gridCol w="1518494">
                  <a:extLst>
                    <a:ext uri="{9D8B030D-6E8A-4147-A177-3AD203B41FA5}">
                      <a16:colId xmlns:a16="http://schemas.microsoft.com/office/drawing/2014/main" val="4165989240"/>
                    </a:ext>
                  </a:extLst>
                </a:gridCol>
                <a:gridCol w="1518494">
                  <a:extLst>
                    <a:ext uri="{9D8B030D-6E8A-4147-A177-3AD203B41FA5}">
                      <a16:colId xmlns:a16="http://schemas.microsoft.com/office/drawing/2014/main" val="3763393330"/>
                    </a:ext>
                  </a:extLst>
                </a:gridCol>
              </a:tblGrid>
              <a:tr h="397634">
                <a:tc>
                  <a:txBody>
                    <a:bodyPr/>
                    <a:lstStyle/>
                    <a:p>
                      <a:pPr algn="l" rtl="0" fontAlgn="t">
                        <a:spcBef>
                          <a:spcPts val="0"/>
                        </a:spcBef>
                        <a:spcAft>
                          <a:spcPts val="0"/>
                        </a:spcAft>
                      </a:pPr>
                      <a:endParaRPr lang="en-US" sz="1800" b="0" i="0" u="none" strike="noStrike">
                        <a:effectLst/>
                        <a:highlight>
                          <a:srgbClr val="7DD7EA"/>
                        </a:highligh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a:solidFill>
                            <a:srgbClr val="000000"/>
                          </a:solidFill>
                          <a:effectLst/>
                          <a:highlight>
                            <a:srgbClr val="7DD7EA"/>
                          </a:highlight>
                          <a:latin typeface="Aptos" panose="020B0004020202020204" pitchFamily="34" charset="0"/>
                          <a:ea typeface="+mn-ea"/>
                          <a:cs typeface="+mn-cs"/>
                        </a:rPr>
                        <a:t>2-26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a:solidFill>
                            <a:srgbClr val="000000"/>
                          </a:solidFill>
                          <a:effectLst/>
                          <a:highlight>
                            <a:srgbClr val="7DD7EA"/>
                          </a:highlight>
                          <a:latin typeface="Aptos" panose="020B0004020202020204" pitchFamily="34" charset="0"/>
                          <a:ea typeface="+mn-ea"/>
                          <a:cs typeface="+mn-cs"/>
                        </a:rPr>
                        <a:t>1-26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1800" b="1" i="0" u="none" strike="noStrike" kern="1200">
                          <a:solidFill>
                            <a:srgbClr val="000000"/>
                          </a:solidFill>
                          <a:effectLst/>
                          <a:highlight>
                            <a:srgbClr val="7DD7EA"/>
                          </a:highlight>
                          <a:latin typeface="Aptos" panose="020B0004020202020204" pitchFamily="34" charset="0"/>
                          <a:ea typeface="+mn-ea"/>
                          <a:cs typeface="+mn-cs"/>
                        </a:rPr>
                        <a:t>12-25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1800" b="1" i="0" u="none" strike="noStrike" kern="1200">
                          <a:solidFill>
                            <a:srgbClr val="000000"/>
                          </a:solidFill>
                          <a:effectLst/>
                          <a:highlight>
                            <a:srgbClr val="7DD7EA"/>
                          </a:highlight>
                          <a:latin typeface="Aptos" panose="020B0004020202020204" pitchFamily="34" charset="0"/>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2948408676"/>
                  </a:ext>
                </a:extLst>
              </a:tr>
              <a:tr h="274619">
                <a:tc>
                  <a:txBody>
                    <a:bodyPr/>
                    <a:lstStyle/>
                    <a:p>
                      <a:pPr algn="l" rtl="0" fontAlgn="t">
                        <a:spcBef>
                          <a:spcPts val="0"/>
                        </a:spcBef>
                        <a:spcAft>
                          <a:spcPts val="0"/>
                        </a:spcAft>
                      </a:pPr>
                      <a:r>
                        <a:rPr lang="en-US" sz="1800" b="1" i="0" u="none" strike="noStrike">
                          <a:solidFill>
                            <a:srgbClr val="000000"/>
                          </a:solidFill>
                          <a:effectLst/>
                          <a:latin typeface="+mn-lt"/>
                        </a:rPr>
                        <a:t>90 Day Supply Required 1018</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8,353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9,073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9,053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7,883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225823610"/>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2.70%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2.85%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2.76%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99070891"/>
                  </a:ext>
                </a:extLst>
              </a:tr>
              <a:tr h="274619">
                <a:tc>
                  <a:txBody>
                    <a:bodyPr/>
                    <a:lstStyle/>
                    <a:p>
                      <a:pPr algn="l" rtl="0" fontAlgn="t">
                        <a:spcBef>
                          <a:spcPts val="0"/>
                        </a:spcBef>
                        <a:spcAft>
                          <a:spcPts val="0"/>
                        </a:spcAft>
                      </a:pPr>
                      <a:r>
                        <a:rPr lang="en-US" sz="1800" b="1" i="0" u="none" strike="noStrike" dirty="0">
                          <a:solidFill>
                            <a:srgbClr val="000000"/>
                          </a:solidFill>
                          <a:effectLst/>
                          <a:latin typeface="+mn-lt"/>
                        </a:rPr>
                        <a:t>Brand over Generic 1015</a:t>
                      </a:r>
                      <a:endParaRPr lang="en-US" sz="1800" b="1"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24,597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25,272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24,790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22,496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913935683"/>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7.94%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8.03%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7.80%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7.87%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16095767"/>
                  </a:ext>
                </a:extLst>
              </a:tr>
              <a:tr h="274619">
                <a:tc>
                  <a:txBody>
                    <a:bodyPr/>
                    <a:lstStyle/>
                    <a:p>
                      <a:pPr algn="l" rtl="0" fontAlgn="t">
                        <a:spcBef>
                          <a:spcPts val="0"/>
                        </a:spcBef>
                        <a:spcAft>
                          <a:spcPts val="0"/>
                        </a:spcAft>
                      </a:pPr>
                      <a:r>
                        <a:rPr lang="en-US" sz="1800" b="1" i="0" u="none" strike="noStrike">
                          <a:solidFill>
                            <a:srgbClr val="000000"/>
                          </a:solidFill>
                          <a:effectLst/>
                          <a:latin typeface="+mn-lt"/>
                        </a:rPr>
                        <a:t>Dose Optimization 0234</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10,849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11,464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11,475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10,476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201962233"/>
                  </a:ext>
                </a:extLst>
              </a:tr>
              <a:tr h="274619">
                <a:tc>
                  <a:txBody>
                    <a:bodyPr/>
                    <a:lstStyle/>
                    <a:p>
                      <a:pPr algn="l" rtl="0" fontAlgn="t">
                        <a:spcBef>
                          <a:spcPts val="0"/>
                        </a:spcBef>
                        <a:spcAft>
                          <a:spcPts val="0"/>
                        </a:spcAft>
                      </a:pPr>
                      <a:r>
                        <a:rPr lang="en-US" sz="1800" b="0" i="0" u="none" strike="noStrike" dirty="0">
                          <a:solidFill>
                            <a:srgbClr val="000000"/>
                          </a:solidFill>
                          <a:effectLst/>
                          <a:latin typeface="+mn-lt"/>
                        </a:rPr>
                        <a:t>% POS Denials</a:t>
                      </a:r>
                      <a:endParaRPr lang="en-US" sz="1800" b="0" i="0" u="none" strike="noStrike" dirty="0">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3.50%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3.61%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3.67%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96450659"/>
                  </a:ext>
                </a:extLst>
              </a:tr>
              <a:tr h="274619">
                <a:tc>
                  <a:txBody>
                    <a:bodyPr/>
                    <a:lstStyle/>
                    <a:p>
                      <a:pPr algn="l" rtl="0" fontAlgn="t">
                        <a:spcBef>
                          <a:spcPts val="0"/>
                        </a:spcBef>
                        <a:spcAft>
                          <a:spcPts val="0"/>
                        </a:spcAft>
                      </a:pPr>
                      <a:r>
                        <a:rPr lang="en-US" sz="1800" b="1" i="0" u="none" strike="noStrike">
                          <a:solidFill>
                            <a:srgbClr val="000000"/>
                          </a:solidFill>
                          <a:effectLst/>
                          <a:latin typeface="+mn-lt"/>
                        </a:rPr>
                        <a:t>DUR Therapy Exceeded 0716</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20,813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20,782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20,788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18,185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796364172"/>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6.72%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6.60%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6.54%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6.36%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4006681"/>
                  </a:ext>
                </a:extLst>
              </a:tr>
              <a:tr h="274619">
                <a:tc>
                  <a:txBody>
                    <a:bodyPr/>
                    <a:lstStyle/>
                    <a:p>
                      <a:pPr algn="l" rtl="0" fontAlgn="t">
                        <a:spcBef>
                          <a:spcPts val="0"/>
                        </a:spcBef>
                        <a:spcAft>
                          <a:spcPts val="0"/>
                        </a:spcAft>
                      </a:pPr>
                      <a:r>
                        <a:rPr lang="en-US" sz="1800" b="1" i="0" u="none" strike="noStrike">
                          <a:solidFill>
                            <a:srgbClr val="000000"/>
                          </a:solidFill>
                          <a:effectLst/>
                          <a:latin typeface="+mn-lt"/>
                        </a:rPr>
                        <a:t>Exceed Initial Therapy Limitation 0712</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185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135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168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121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949781604"/>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501950"/>
                  </a:ext>
                </a:extLst>
              </a:tr>
              <a:tr h="274619">
                <a:tc>
                  <a:txBody>
                    <a:bodyPr/>
                    <a:lstStyle/>
                    <a:p>
                      <a:pPr algn="l" rtl="0" fontAlgn="t">
                        <a:spcBef>
                          <a:spcPts val="0"/>
                        </a:spcBef>
                        <a:spcAft>
                          <a:spcPts val="0"/>
                        </a:spcAft>
                      </a:pPr>
                      <a:r>
                        <a:rPr lang="en-US" sz="1800" b="1" i="0" u="none" strike="noStrike">
                          <a:solidFill>
                            <a:srgbClr val="000000"/>
                          </a:solidFill>
                          <a:effectLst/>
                          <a:latin typeface="+mn-lt"/>
                        </a:rPr>
                        <a:t>Fiscal Edit 0683</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23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583219595"/>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597114"/>
                  </a:ext>
                </a:extLst>
              </a:tr>
              <a:tr h="274619">
                <a:tc>
                  <a:txBody>
                    <a:bodyPr/>
                    <a:lstStyle/>
                    <a:p>
                      <a:pPr algn="l" rtl="0" fontAlgn="t">
                        <a:spcBef>
                          <a:spcPts val="0"/>
                        </a:spcBef>
                        <a:spcAft>
                          <a:spcPts val="0"/>
                        </a:spcAft>
                      </a:pPr>
                      <a:r>
                        <a:rPr lang="en-US" sz="1800" b="1" i="0" u="none" strike="noStrike">
                          <a:solidFill>
                            <a:srgbClr val="000000"/>
                          </a:solidFill>
                          <a:effectLst/>
                          <a:latin typeface="+mn-lt"/>
                        </a:rPr>
                        <a:t>Hospice 0713</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315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301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2865754641"/>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0.13%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1627440"/>
                  </a:ext>
                </a:extLst>
              </a:tr>
              <a:tr h="0">
                <a:tc>
                  <a:txBody>
                    <a:bodyPr/>
                    <a:lstStyle/>
                    <a:p>
                      <a:pPr algn="l" rtl="0" fontAlgn="t">
                        <a:spcBef>
                          <a:spcPts val="0"/>
                        </a:spcBef>
                        <a:spcAft>
                          <a:spcPts val="0"/>
                        </a:spcAft>
                      </a:pPr>
                      <a:r>
                        <a:rPr lang="en-US" sz="1800" b="1" i="0" u="none" strike="noStrike">
                          <a:solidFill>
                            <a:srgbClr val="000000"/>
                          </a:solidFill>
                          <a:effectLst/>
                          <a:latin typeface="+mn-lt"/>
                        </a:rPr>
                        <a:t>Out-of-State Pharmacy Restriction 1016</a:t>
                      </a:r>
                      <a:endParaRPr lang="en-US" sz="1800" b="1"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146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180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138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145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3608085857"/>
                  </a:ext>
                </a:extLst>
              </a:tr>
              <a:tr h="274619">
                <a:tc>
                  <a:txBody>
                    <a:bodyPr/>
                    <a:lstStyle/>
                    <a:p>
                      <a:pPr algn="l" rtl="0" fontAlgn="t">
                        <a:spcBef>
                          <a:spcPts val="0"/>
                        </a:spcBef>
                        <a:spcAft>
                          <a:spcPts val="0"/>
                        </a:spcAft>
                      </a:pPr>
                      <a:r>
                        <a:rPr lang="en-US" sz="1800" b="0" i="0" u="none" strike="noStrike">
                          <a:solidFill>
                            <a:srgbClr val="000000"/>
                          </a:solidFill>
                          <a:effectLst/>
                          <a:latin typeface="+mn-lt"/>
                        </a:rPr>
                        <a:t>% POS Denials</a:t>
                      </a:r>
                      <a:endParaRPr lang="en-US" sz="1800" b="0" i="0" u="none" strike="noStrike">
                        <a:effectLst/>
                        <a:latin typeface="+mn-lt"/>
                      </a:endParaRPr>
                    </a:p>
                  </a:txBody>
                  <a:tcPr marL="12300" marR="12300" marT="123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a:solidFill>
                            <a:srgbClr val="000000"/>
                          </a:solidFill>
                          <a:effectLst/>
                          <a:latin typeface="+mn-lt"/>
                          <a:ea typeface="+mn-ea"/>
                          <a:cs typeface="+mn-cs"/>
                        </a:rPr>
                        <a:t>0.04%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buNone/>
                      </a:pPr>
                      <a:r>
                        <a:rPr lang="en-US" sz="1800" b="0" i="0" u="none" strike="noStrike" kern="1200" dirty="0">
                          <a:solidFill>
                            <a:srgbClr val="000000"/>
                          </a:solidFill>
                          <a:effectLst/>
                          <a:latin typeface="+mn-lt"/>
                          <a:ea typeface="+mn-ea"/>
                          <a:cs typeface="+mn-cs"/>
                        </a:rPr>
                        <a:t>0.05%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7148085"/>
                  </a:ext>
                </a:extLst>
              </a:tr>
            </a:tbl>
          </a:graphicData>
        </a:graphic>
      </p:graphicFrame>
      <p:pic>
        <p:nvPicPr>
          <p:cNvPr id="3" name="Picture 2" descr="Conduent, Inc.">
            <a:extLst>
              <a:ext uri="{FF2B5EF4-FFF2-40B4-BE49-F238E27FC236}">
                <a16:creationId xmlns:a16="http://schemas.microsoft.com/office/drawing/2014/main" id="{3C7192C8-1A61-8E8D-19D1-7DB038809B4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84546"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14538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1CB06-A330-A33E-00FD-6BE463B3D936}"/>
              </a:ext>
            </a:extLst>
          </p:cNvPr>
          <p:cNvSpPr>
            <a:spLocks noGrp="1"/>
          </p:cNvSpPr>
          <p:nvPr>
            <p:ph type="ctrTitle"/>
          </p:nvPr>
        </p:nvSpPr>
        <p:spPr>
          <a:xfrm>
            <a:off x="1285241" y="1008993"/>
            <a:ext cx="9231410" cy="3542045"/>
          </a:xfrm>
        </p:spPr>
        <p:txBody>
          <a:bodyPr anchor="b">
            <a:normAutofit/>
          </a:bodyPr>
          <a:lstStyle/>
          <a:p>
            <a:pPr algn="l"/>
            <a:r>
              <a:rPr lang="en-US" sz="7200"/>
              <a:t>Top 25 Products Ranked By </a:t>
            </a:r>
            <a:r>
              <a:rPr lang="en-US" sz="7200" b="1"/>
              <a:t>Paid</a:t>
            </a:r>
            <a:r>
              <a:rPr lang="en-US" sz="7200"/>
              <a:t> Amount of FFS Claims</a:t>
            </a:r>
          </a:p>
        </p:txBody>
      </p:sp>
      <p:sp>
        <p:nvSpPr>
          <p:cNvPr id="3" name="Subtitle 2">
            <a:extLst>
              <a:ext uri="{FF2B5EF4-FFF2-40B4-BE49-F238E27FC236}">
                <a16:creationId xmlns:a16="http://schemas.microsoft.com/office/drawing/2014/main" id="{01DA7FE5-E51A-259B-E394-4395F5806E8E}"/>
              </a:ext>
            </a:extLst>
          </p:cNvPr>
          <p:cNvSpPr>
            <a:spLocks noGrp="1"/>
          </p:cNvSpPr>
          <p:nvPr>
            <p:ph type="subTitle" idx="1"/>
          </p:nvPr>
        </p:nvSpPr>
        <p:spPr>
          <a:xfrm>
            <a:off x="1285241" y="4582814"/>
            <a:ext cx="7132335" cy="1312657"/>
          </a:xfrm>
        </p:spPr>
        <p:txBody>
          <a:bodyPr anchor="t">
            <a:normAutofit/>
          </a:bodyPr>
          <a:lstStyle/>
          <a:p>
            <a:pPr algn="l"/>
            <a:r>
              <a:rPr lang="en-US"/>
              <a:t>Quarter 1 2026 (July, August, September)</a:t>
            </a:r>
          </a:p>
        </p:txBody>
      </p:sp>
      <p:pic>
        <p:nvPicPr>
          <p:cNvPr id="4" name="Picture 3" descr="Conduent, Inc.">
            <a:extLst>
              <a:ext uri="{FF2B5EF4-FFF2-40B4-BE49-F238E27FC236}">
                <a16:creationId xmlns:a16="http://schemas.microsoft.com/office/drawing/2014/main" id="{A9CEA1FC-A3EE-DD74-86A7-6782BF5ACA28}"/>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464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4DB3D-0DFC-E921-98BC-0F33DAE19D5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D22C8E87-77DF-B0B6-0674-E494614FC037}"/>
              </a:ext>
              <a:ext uri="{C183D7F6-B498-43B3-948B-1728B52AA6E4}">
                <adec:decorative xmlns:adec="http://schemas.microsoft.com/office/drawing/2017/decorative" val="1"/>
              </a:ext>
            </a:extLst>
          </p:cNvPr>
          <p:cNvSpPr>
            <a:spLocks noGrp="1"/>
          </p:cNvSpPr>
          <p:nvPr>
            <p:ph type="title"/>
          </p:nvPr>
        </p:nvSpPr>
        <p:spPr>
          <a:xfrm>
            <a:off x="255270" y="37134"/>
            <a:ext cx="10515600" cy="765810"/>
          </a:xfrm>
        </p:spPr>
        <p:txBody>
          <a:bodyPr vert="horz" lIns="91440" tIns="45720" rIns="91440" bIns="45720" rtlCol="0" anchor="b">
            <a:normAutofit/>
          </a:bodyPr>
          <a:lstStyle/>
          <a:p>
            <a:r>
              <a:rPr lang="en-US"/>
              <a:t>Top 25 by Paid Amount</a:t>
            </a:r>
          </a:p>
        </p:txBody>
      </p:sp>
      <p:graphicFrame>
        <p:nvGraphicFramePr>
          <p:cNvPr id="3" name="Table 2">
            <a:extLst>
              <a:ext uri="{FF2B5EF4-FFF2-40B4-BE49-F238E27FC236}">
                <a16:creationId xmlns:a16="http://schemas.microsoft.com/office/drawing/2014/main" id="{2548FE72-E6A0-4C8A-8D11-2399FD1F8A1C}"/>
              </a:ext>
            </a:extLst>
          </p:cNvPr>
          <p:cNvGraphicFramePr>
            <a:graphicFrameLocks noGrp="1"/>
          </p:cNvGraphicFramePr>
          <p:nvPr>
            <p:extLst>
              <p:ext uri="{D42A27DB-BD31-4B8C-83A1-F6EECF244321}">
                <p14:modId xmlns:p14="http://schemas.microsoft.com/office/powerpoint/2010/main" val="3015776910"/>
              </p:ext>
            </p:extLst>
          </p:nvPr>
        </p:nvGraphicFramePr>
        <p:xfrm>
          <a:off x="731520" y="840078"/>
          <a:ext cx="10961430" cy="5972991"/>
        </p:xfrm>
        <a:graphic>
          <a:graphicData uri="http://schemas.openxmlformats.org/drawingml/2006/table">
            <a:tbl>
              <a:tblPr firstRow="1" bandRow="1">
                <a:tableStyleId>{5C22544A-7EE6-4342-B048-85BDC9FD1C3A}</a:tableStyleId>
              </a:tblPr>
              <a:tblGrid>
                <a:gridCol w="2843139">
                  <a:extLst>
                    <a:ext uri="{9D8B030D-6E8A-4147-A177-3AD203B41FA5}">
                      <a16:colId xmlns:a16="http://schemas.microsoft.com/office/drawing/2014/main" val="1094773289"/>
                    </a:ext>
                  </a:extLst>
                </a:gridCol>
                <a:gridCol w="319070">
                  <a:extLst>
                    <a:ext uri="{9D8B030D-6E8A-4147-A177-3AD203B41FA5}">
                      <a16:colId xmlns:a16="http://schemas.microsoft.com/office/drawing/2014/main" val="1149905838"/>
                    </a:ext>
                  </a:extLst>
                </a:gridCol>
                <a:gridCol w="1116744">
                  <a:extLst>
                    <a:ext uri="{9D8B030D-6E8A-4147-A177-3AD203B41FA5}">
                      <a16:colId xmlns:a16="http://schemas.microsoft.com/office/drawing/2014/main" val="2590623020"/>
                    </a:ext>
                  </a:extLst>
                </a:gridCol>
                <a:gridCol w="854650">
                  <a:extLst>
                    <a:ext uri="{9D8B030D-6E8A-4147-A177-3AD203B41FA5}">
                      <a16:colId xmlns:a16="http://schemas.microsoft.com/office/drawing/2014/main" val="102893883"/>
                    </a:ext>
                  </a:extLst>
                </a:gridCol>
                <a:gridCol w="1138643">
                  <a:extLst>
                    <a:ext uri="{9D8B030D-6E8A-4147-A177-3AD203B41FA5}">
                      <a16:colId xmlns:a16="http://schemas.microsoft.com/office/drawing/2014/main" val="1850052618"/>
                    </a:ext>
                  </a:extLst>
                </a:gridCol>
                <a:gridCol w="1172296">
                  <a:extLst>
                    <a:ext uri="{9D8B030D-6E8A-4147-A177-3AD203B41FA5}">
                      <a16:colId xmlns:a16="http://schemas.microsoft.com/office/drawing/2014/main" val="660631313"/>
                    </a:ext>
                  </a:extLst>
                </a:gridCol>
                <a:gridCol w="1172296">
                  <a:extLst>
                    <a:ext uri="{9D8B030D-6E8A-4147-A177-3AD203B41FA5}">
                      <a16:colId xmlns:a16="http://schemas.microsoft.com/office/drawing/2014/main" val="3889361407"/>
                    </a:ext>
                  </a:extLst>
                </a:gridCol>
                <a:gridCol w="1172296">
                  <a:extLst>
                    <a:ext uri="{9D8B030D-6E8A-4147-A177-3AD203B41FA5}">
                      <a16:colId xmlns:a16="http://schemas.microsoft.com/office/drawing/2014/main" val="475276499"/>
                    </a:ext>
                  </a:extLst>
                </a:gridCol>
                <a:gridCol w="1172296">
                  <a:extLst>
                    <a:ext uri="{9D8B030D-6E8A-4147-A177-3AD203B41FA5}">
                      <a16:colId xmlns:a16="http://schemas.microsoft.com/office/drawing/2014/main" val="3719339295"/>
                    </a:ext>
                  </a:extLst>
                </a:gridCol>
              </a:tblGrid>
              <a:tr h="368222">
                <a:tc>
                  <a:txBody>
                    <a:bodyPr/>
                    <a:lstStyle/>
                    <a:p>
                      <a:pPr algn="l" fontAlgn="b">
                        <a:buNone/>
                      </a:pPr>
                      <a:r>
                        <a:rPr lang="en-US" sz="1100" b="1" i="0" u="none" strike="noStrike">
                          <a:solidFill>
                            <a:srgbClr val="000000"/>
                          </a:solidFill>
                          <a:effectLst/>
                          <a:latin typeface="Aptos Narrow" panose="020B0004020202020204" pitchFamily="34" charset="0"/>
                        </a:rPr>
                        <a:t>Description</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Paid</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Claims</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PUPM</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1</a:t>
                      </a:r>
                      <a:r>
                        <a:rPr lang="en-US" sz="1100" b="1" i="0" u="none" strike="noStrike" baseline="30000">
                          <a:solidFill>
                            <a:srgbClr val="000000"/>
                          </a:solidFill>
                          <a:effectLst/>
                          <a:latin typeface="Aptos Narrow" panose="020B0004020202020204" pitchFamily="34" charset="0"/>
                        </a:rPr>
                        <a:t>st</a:t>
                      </a:r>
                      <a:r>
                        <a:rPr lang="en-US" sz="1100" b="1" i="0" u="none" strike="noStrike">
                          <a:solidFill>
                            <a:srgbClr val="000000"/>
                          </a:solidFill>
                          <a:effectLst/>
                          <a:latin typeface="Aptos Narrow" panose="020B0004020202020204" pitchFamily="34" charset="0"/>
                        </a:rPr>
                        <a:t> Q26 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4th Q25 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3rd Q25 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2nd Q 25 Rank</a:t>
                      </a:r>
                    </a:p>
                  </a:txBody>
                  <a:tcPr marL="9525" marR="9525" marT="9525" marB="0" anchor="b">
                    <a:solidFill>
                      <a:srgbClr val="7DD7EA"/>
                    </a:solidFill>
                  </a:tcPr>
                </a:tc>
                <a:extLst>
                  <a:ext uri="{0D108BD9-81ED-4DB2-BD59-A6C34878D82A}">
                    <a16:rowId xmlns:a16="http://schemas.microsoft.com/office/drawing/2014/main" val="298623904"/>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TIRZEPATIDE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$66,653,014.78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63,570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$1,340.92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1550582837"/>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ADALIMUMAB</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$28,587,716.06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3,905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$9,517.55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extLst>
                  <a:ext uri="{0D108BD9-81ED-4DB2-BD59-A6C34878D82A}">
                    <a16:rowId xmlns:a16="http://schemas.microsoft.com/office/drawing/2014/main" val="3544865350"/>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SEMAGLUTIDE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$24,935,181.18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26,424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$1,084.10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706699853"/>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BICTEGRAVIR SODIUM/EMTRICITABINE/TENOFOV</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$21,856,895.98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5,660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$4,860.25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extLst>
                  <a:ext uri="{0D108BD9-81ED-4DB2-BD59-A6C34878D82A}">
                    <a16:rowId xmlns:a16="http://schemas.microsoft.com/office/drawing/2014/main" val="3452158049"/>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PALIPERIDONE PALMITATE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$19,567,765.84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5,990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$4,059.02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extLst>
                  <a:ext uri="{0D108BD9-81ED-4DB2-BD59-A6C34878D82A}">
                    <a16:rowId xmlns:a16="http://schemas.microsoft.com/office/drawing/2014/main" val="2305775493"/>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DULAGLUTIDE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$14,117,453.22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15,067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$1,182.38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extLst>
                  <a:ext uri="{0D108BD9-81ED-4DB2-BD59-A6C34878D82A}">
                    <a16:rowId xmlns:a16="http://schemas.microsoft.com/office/drawing/2014/main" val="2357993318"/>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EMPAGLIFLOZIN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$12,058,353.77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21,711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$692.10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extLst>
                  <a:ext uri="{0D108BD9-81ED-4DB2-BD59-A6C34878D82A}">
                    <a16:rowId xmlns:a16="http://schemas.microsoft.com/office/drawing/2014/main" val="1833611307"/>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ELEXACAFTOR/TEZACAFTOR/IVACAFTOR</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$11,762,431.81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$32,493.91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extLst>
                  <a:ext uri="{0D108BD9-81ED-4DB2-BD59-A6C34878D82A}">
                    <a16:rowId xmlns:a16="http://schemas.microsoft.com/office/drawing/2014/main" val="3955366658"/>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CARIPRAZINE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$11,444,507.99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8,344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$1,639.68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extLst>
                  <a:ext uri="{0D108BD9-81ED-4DB2-BD59-A6C34878D82A}">
                    <a16:rowId xmlns:a16="http://schemas.microsoft.com/office/drawing/2014/main" val="1326911751"/>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BLOOD-GLUCOSE SENSOR</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$10,351,922.73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28,856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$453.17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887877488"/>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GLECAPREVIR/PIBRENTASVIR</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$9,638,927.76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563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$10,904.76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extLst>
                  <a:ext uri="{0D108BD9-81ED-4DB2-BD59-A6C34878D82A}">
                    <a16:rowId xmlns:a16="http://schemas.microsoft.com/office/drawing/2014/main" val="197303560"/>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ARIPIPRAZOLE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$8,760,640.11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40,132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$267.15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extLst>
                  <a:ext uri="{0D108BD9-81ED-4DB2-BD59-A6C34878D82A}">
                    <a16:rowId xmlns:a16="http://schemas.microsoft.com/office/drawing/2014/main" val="3902790175"/>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DUPILUMAB</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$8,346,663.81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2,330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$4,166.00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extLst>
                  <a:ext uri="{0D108BD9-81ED-4DB2-BD59-A6C34878D82A}">
                    <a16:rowId xmlns:a16="http://schemas.microsoft.com/office/drawing/2014/main" val="2933779621"/>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BUDESONIDE/FORMOTEROL FUMARATE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$8,230,566.20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34,028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$222.09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extLst>
                  <a:ext uri="{0D108BD9-81ED-4DB2-BD59-A6C34878D82A}">
                    <a16:rowId xmlns:a16="http://schemas.microsoft.com/office/drawing/2014/main" val="636339298"/>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APIXABAN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$8,022,770.53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16,350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$630.43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extLst>
                  <a:ext uri="{0D108BD9-81ED-4DB2-BD59-A6C34878D82A}">
                    <a16:rowId xmlns:a16="http://schemas.microsoft.com/office/drawing/2014/main" val="644237555"/>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PEMBROLIZUMAB</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$8,012,274.20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754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$13,720.65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extLst>
                  <a:ext uri="{0D108BD9-81ED-4DB2-BD59-A6C34878D82A}">
                    <a16:rowId xmlns:a16="http://schemas.microsoft.com/office/drawing/2014/main" val="3128743360"/>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LISDEXAMFETAMINE DIMESYLATE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$7,771,177.90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21,917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$408.68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extLst>
                  <a:ext uri="{0D108BD9-81ED-4DB2-BD59-A6C34878D82A}">
                    <a16:rowId xmlns:a16="http://schemas.microsoft.com/office/drawing/2014/main" val="2231075072"/>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GUSELKUMAB</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$7,267,608.23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586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$10,913.32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1446294976"/>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EMICIZUMAB-KXWH</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$7,026,731.48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$67,565.73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extLst>
                  <a:ext uri="{0D108BD9-81ED-4DB2-BD59-A6C34878D82A}">
                    <a16:rowId xmlns:a16="http://schemas.microsoft.com/office/drawing/2014/main" val="4239570833"/>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BUPRENORPHINE HCL/NALOXONE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$7,013,118.07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19,679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$532.46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extLst>
                  <a:ext uri="{0D108BD9-81ED-4DB2-BD59-A6C34878D82A}">
                    <a16:rowId xmlns:a16="http://schemas.microsoft.com/office/drawing/2014/main" val="81247630"/>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ETANERCEPT</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$6,480,560.70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$9,026.85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extLst>
                  <a:ext uri="{0D108BD9-81ED-4DB2-BD59-A6C34878D82A}">
                    <a16:rowId xmlns:a16="http://schemas.microsoft.com/office/drawing/2014/main" val="3178763329"/>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DAPAGLIFLOZIN PROPANEDIOL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$6,201,706.85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11,564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$677.01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extLst>
                  <a:ext uri="{0D108BD9-81ED-4DB2-BD59-A6C34878D82A}">
                    <a16:rowId xmlns:a16="http://schemas.microsoft.com/office/drawing/2014/main" val="2849960531"/>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DEUTETRABENAZINE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$5,319,187.97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860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$10,269.70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extLst>
                  <a:ext uri="{0D108BD9-81ED-4DB2-BD59-A6C34878D82A}">
                    <a16:rowId xmlns:a16="http://schemas.microsoft.com/office/drawing/2014/main" val="3499386973"/>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TIOTROPIUM BROMIDE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$4,911,144.66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11,458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$475.05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extLst>
                  <a:ext uri="{0D108BD9-81ED-4DB2-BD59-A6C34878D82A}">
                    <a16:rowId xmlns:a16="http://schemas.microsoft.com/office/drawing/2014/main" val="3190796797"/>
                  </a:ext>
                </a:extLst>
              </a:tr>
              <a:tr h="180799">
                <a:tc>
                  <a:txBody>
                    <a:bodyPr/>
                    <a:lstStyle/>
                    <a:p>
                      <a:pPr algn="l" fontAlgn="b">
                        <a:buNone/>
                      </a:pPr>
                      <a:r>
                        <a:rPr lang="en-US" sz="1100" b="0" i="0" u="none" strike="noStrike">
                          <a:solidFill>
                            <a:srgbClr val="000000"/>
                          </a:solidFill>
                          <a:effectLst/>
                          <a:latin typeface="Aptos Narrow" panose="020B0004020202020204" pitchFamily="34" charset="0"/>
                        </a:rPr>
                        <a:t>USTEKINUMAB</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$4,580,723.45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$20,822.47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extLst>
                  <a:ext uri="{0D108BD9-81ED-4DB2-BD59-A6C34878D82A}">
                    <a16:rowId xmlns:a16="http://schemas.microsoft.com/office/drawing/2014/main" val="2548590961"/>
                  </a:ext>
                </a:extLst>
              </a:tr>
              <a:tr h="180799">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extLst>
                  <a:ext uri="{0D108BD9-81ED-4DB2-BD59-A6C34878D82A}">
                    <a16:rowId xmlns:a16="http://schemas.microsoft.com/office/drawing/2014/main" val="2134444215"/>
                  </a:ext>
                </a:extLst>
              </a:tr>
              <a:tr h="180799">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$328,919,045.28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341,605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$962.86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$306,203,456.55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$224,792,057.74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$229,999,582.12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$228,945,732.20</a:t>
                      </a:r>
                    </a:p>
                  </a:txBody>
                  <a:tcPr marL="9525" marR="9525" marT="9525" marB="0" anchor="b"/>
                </a:tc>
                <a:extLst>
                  <a:ext uri="{0D108BD9-81ED-4DB2-BD59-A6C34878D82A}">
                    <a16:rowId xmlns:a16="http://schemas.microsoft.com/office/drawing/2014/main" val="332589567"/>
                  </a:ext>
                </a:extLst>
              </a:tr>
              <a:tr h="180799">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extLst>
                  <a:ext uri="{0D108BD9-81ED-4DB2-BD59-A6C34878D82A}">
                    <a16:rowId xmlns:a16="http://schemas.microsoft.com/office/drawing/2014/main" val="3350491188"/>
                  </a:ext>
                </a:extLst>
              </a:tr>
              <a:tr h="180799">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319,513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341,640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352,512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335,385</a:t>
                      </a:r>
                    </a:p>
                  </a:txBody>
                  <a:tcPr marL="9525" marR="9525" marT="9525" marB="0" anchor="b"/>
                </a:tc>
                <a:extLst>
                  <a:ext uri="{0D108BD9-81ED-4DB2-BD59-A6C34878D82A}">
                    <a16:rowId xmlns:a16="http://schemas.microsoft.com/office/drawing/2014/main" val="979415229"/>
                  </a:ext>
                </a:extLst>
              </a:tr>
              <a:tr h="180799">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extLst>
                  <a:ext uri="{0D108BD9-81ED-4DB2-BD59-A6C34878D82A}">
                    <a16:rowId xmlns:a16="http://schemas.microsoft.com/office/drawing/2014/main" val="733775672"/>
                  </a:ext>
                </a:extLst>
              </a:tr>
              <a:tr h="180799">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$958.34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$657.98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$652.46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$682.64</a:t>
                      </a:r>
                    </a:p>
                  </a:txBody>
                  <a:tcPr marL="9525" marR="9525" marT="9525" marB="0" anchor="b"/>
                </a:tc>
                <a:extLst>
                  <a:ext uri="{0D108BD9-81ED-4DB2-BD59-A6C34878D82A}">
                    <a16:rowId xmlns:a16="http://schemas.microsoft.com/office/drawing/2014/main" val="76618724"/>
                  </a:ext>
                </a:extLst>
              </a:tr>
            </a:tbl>
          </a:graphicData>
        </a:graphic>
      </p:graphicFrame>
      <p:pic>
        <p:nvPicPr>
          <p:cNvPr id="7" name="Picture 6">
            <a:extLst>
              <a:ext uri="{FF2B5EF4-FFF2-40B4-BE49-F238E27FC236}">
                <a16:creationId xmlns:a16="http://schemas.microsoft.com/office/drawing/2014/main" id="{08C93228-3893-7DC6-9030-DF8AB359C9E7}"/>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520" y="6243405"/>
            <a:ext cx="1995055" cy="540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83737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9F0CA-4FD1-58CB-DAFA-1BB2805E0AC7}"/>
            </a:ext>
          </a:extLst>
        </p:cNvPr>
        <p:cNvGrpSpPr/>
        <p:nvPr/>
      </p:nvGrpSpPr>
      <p:grpSpPr>
        <a:xfrm>
          <a:off x="0" y="0"/>
          <a:ext cx="0" cy="0"/>
          <a:chOff x="0" y="0"/>
          <a:chExt cx="0" cy="0"/>
        </a:xfrm>
      </p:grpSpPr>
      <p:pic>
        <p:nvPicPr>
          <p:cNvPr id="13" name="Picture 12">
            <a:extLst>
              <a:ext uri="{FF2B5EF4-FFF2-40B4-BE49-F238E27FC236}">
                <a16:creationId xmlns:a16="http://schemas.microsoft.com/office/drawing/2014/main" id="{ED26478C-0B3D-8475-74B0-E9CFD6332FC0}"/>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962" y="6280539"/>
            <a:ext cx="1995055" cy="540327"/>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376E538C-467A-D69F-DE97-BCE20743ACDC}"/>
              </a:ext>
              <a:ext uri="{C183D7F6-B498-43B3-948B-1728B52AA6E4}">
                <adec:decorative xmlns:adec="http://schemas.microsoft.com/office/drawing/2017/decorative" val="1"/>
              </a:ext>
            </a:extLst>
          </p:cNvPr>
          <p:cNvSpPr>
            <a:spLocks noGrp="1"/>
          </p:cNvSpPr>
          <p:nvPr>
            <p:ph type="title"/>
          </p:nvPr>
        </p:nvSpPr>
        <p:spPr>
          <a:xfrm>
            <a:off x="838200" y="301754"/>
            <a:ext cx="10515600" cy="777240"/>
          </a:xfrm>
        </p:spPr>
        <p:txBody>
          <a:bodyPr vert="horz" lIns="91440" tIns="45720" rIns="91440" bIns="45720" rtlCol="0" anchor="b">
            <a:normAutofit/>
          </a:bodyPr>
          <a:lstStyle/>
          <a:p>
            <a:r>
              <a:rPr lang="en-US"/>
              <a:t>Top 25 Breakdown - Adalimumab</a:t>
            </a:r>
          </a:p>
        </p:txBody>
      </p:sp>
      <p:graphicFrame>
        <p:nvGraphicFramePr>
          <p:cNvPr id="3" name="Table 2">
            <a:extLst>
              <a:ext uri="{FF2B5EF4-FFF2-40B4-BE49-F238E27FC236}">
                <a16:creationId xmlns:a16="http://schemas.microsoft.com/office/drawing/2014/main" id="{F2033B09-04C6-A5AF-D39C-1FDD0A69E097}"/>
              </a:ext>
            </a:extLst>
          </p:cNvPr>
          <p:cNvGraphicFramePr>
            <a:graphicFrameLocks noGrp="1"/>
          </p:cNvGraphicFramePr>
          <p:nvPr>
            <p:extLst>
              <p:ext uri="{D42A27DB-BD31-4B8C-83A1-F6EECF244321}">
                <p14:modId xmlns:p14="http://schemas.microsoft.com/office/powerpoint/2010/main" val="1254689108"/>
              </p:ext>
            </p:extLst>
          </p:nvPr>
        </p:nvGraphicFramePr>
        <p:xfrm>
          <a:off x="736600" y="1211580"/>
          <a:ext cx="10337801" cy="4956046"/>
        </p:xfrm>
        <a:graphic>
          <a:graphicData uri="http://schemas.openxmlformats.org/drawingml/2006/table">
            <a:tbl>
              <a:tblPr firstRow="1" bandRow="1">
                <a:tableStyleId>{5C22544A-7EE6-4342-B048-85BDC9FD1C3A}</a:tableStyleId>
              </a:tblPr>
              <a:tblGrid>
                <a:gridCol w="3599715">
                  <a:extLst>
                    <a:ext uri="{9D8B030D-6E8A-4147-A177-3AD203B41FA5}">
                      <a16:colId xmlns:a16="http://schemas.microsoft.com/office/drawing/2014/main" val="1094773289"/>
                    </a:ext>
                  </a:extLst>
                </a:gridCol>
                <a:gridCol w="1658085">
                  <a:extLst>
                    <a:ext uri="{9D8B030D-6E8A-4147-A177-3AD203B41FA5}">
                      <a16:colId xmlns:a16="http://schemas.microsoft.com/office/drawing/2014/main" val="1149905838"/>
                    </a:ext>
                  </a:extLst>
                </a:gridCol>
                <a:gridCol w="1689100">
                  <a:extLst>
                    <a:ext uri="{9D8B030D-6E8A-4147-A177-3AD203B41FA5}">
                      <a16:colId xmlns:a16="http://schemas.microsoft.com/office/drawing/2014/main" val="2590623020"/>
                    </a:ext>
                  </a:extLst>
                </a:gridCol>
                <a:gridCol w="1422400">
                  <a:extLst>
                    <a:ext uri="{9D8B030D-6E8A-4147-A177-3AD203B41FA5}">
                      <a16:colId xmlns:a16="http://schemas.microsoft.com/office/drawing/2014/main" val="102893883"/>
                    </a:ext>
                  </a:extLst>
                </a:gridCol>
                <a:gridCol w="1968501">
                  <a:extLst>
                    <a:ext uri="{9D8B030D-6E8A-4147-A177-3AD203B41FA5}">
                      <a16:colId xmlns:a16="http://schemas.microsoft.com/office/drawing/2014/main" val="1335161119"/>
                    </a:ext>
                  </a:extLst>
                </a:gridCol>
              </a:tblGrid>
              <a:tr h="860482">
                <a:tc>
                  <a:txBody>
                    <a:bodyPr/>
                    <a:lstStyle/>
                    <a:p>
                      <a:pPr algn="l" fontAlgn="b">
                        <a:buNone/>
                      </a:pPr>
                      <a:r>
                        <a:rPr lang="en-US" sz="1800" b="1" i="0" u="none" strike="noStrike">
                          <a:solidFill>
                            <a:srgbClr val="000000"/>
                          </a:solidFill>
                          <a:effectLst/>
                          <a:latin typeface="Aptos Narrow" panose="020B0004020202020204" pitchFamily="34" charset="0"/>
                        </a:rPr>
                        <a:t>Description</a:t>
                      </a:r>
                    </a:p>
                  </a:txBody>
                  <a:tcPr marL="9525" marR="9525" marT="9525" marB="0" anchor="ctr">
                    <a:solidFill>
                      <a:srgbClr val="7DD7EA"/>
                    </a:solidFill>
                  </a:tcPr>
                </a:tc>
                <a:tc>
                  <a:txBody>
                    <a:bodyPr/>
                    <a:lstStyle/>
                    <a:p>
                      <a:pPr algn="ctr" fontAlgn="b">
                        <a:buNone/>
                      </a:pPr>
                      <a:r>
                        <a:rPr lang="en-US" sz="1800" b="1" i="0" u="none" strike="noStrike">
                          <a:solidFill>
                            <a:srgbClr val="000000"/>
                          </a:solidFill>
                          <a:effectLst/>
                          <a:latin typeface="Aptos Narrow" panose="020B0004020202020204" pitchFamily="34" charset="0"/>
                        </a:rPr>
                        <a:t>Rank</a:t>
                      </a:r>
                    </a:p>
                    <a:p>
                      <a:pPr algn="ctr" fontAlgn="b">
                        <a:buNone/>
                      </a:pPr>
                      <a:r>
                        <a:rPr lang="en-US" sz="1800" b="1" i="0" u="none" strike="noStrike">
                          <a:solidFill>
                            <a:srgbClr val="000000"/>
                          </a:solidFill>
                          <a:effectLst/>
                          <a:latin typeface="Aptos Narrow" panose="020B0004020202020204" pitchFamily="34" charset="0"/>
                        </a:rPr>
                        <a:t>(Paid Amount)</a:t>
                      </a:r>
                    </a:p>
                  </a:txBody>
                  <a:tcPr marL="9525" marR="9525" marT="9525" marB="0" anchor="ctr">
                    <a:solidFill>
                      <a:srgbClr val="7DD7EA"/>
                    </a:solidFill>
                  </a:tcPr>
                </a:tc>
                <a:tc>
                  <a:txBody>
                    <a:bodyPr/>
                    <a:lstStyle/>
                    <a:p>
                      <a:pPr algn="ctr" fontAlgn="b">
                        <a:buNone/>
                      </a:pPr>
                      <a:r>
                        <a:rPr lang="en-US" sz="1800" b="1" i="0" u="none" strike="noStrike">
                          <a:solidFill>
                            <a:srgbClr val="000000"/>
                          </a:solidFill>
                          <a:effectLst/>
                          <a:latin typeface="Aptos Narrow" panose="020B0004020202020204" pitchFamily="34" charset="0"/>
                        </a:rPr>
                        <a:t>Paid</a:t>
                      </a:r>
                    </a:p>
                  </a:txBody>
                  <a:tcPr marL="9525" marR="9525" marT="9525" marB="0" anchor="ctr">
                    <a:solidFill>
                      <a:srgbClr val="7DD7EA"/>
                    </a:solidFill>
                  </a:tcPr>
                </a:tc>
                <a:tc>
                  <a:txBody>
                    <a:bodyPr/>
                    <a:lstStyle/>
                    <a:p>
                      <a:pPr algn="ctr" fontAlgn="b">
                        <a:buNone/>
                      </a:pPr>
                      <a:r>
                        <a:rPr lang="en-US" sz="1800" b="1" i="0" u="none" strike="noStrike">
                          <a:solidFill>
                            <a:srgbClr val="000000"/>
                          </a:solidFill>
                          <a:effectLst/>
                          <a:latin typeface="Aptos Narrow" panose="020B0004020202020204" pitchFamily="34" charset="0"/>
                        </a:rPr>
                        <a:t>Claims</a:t>
                      </a:r>
                    </a:p>
                  </a:txBody>
                  <a:tcPr marL="9525" marR="9525" marT="9525" marB="0" anchor="ctr">
                    <a:solidFill>
                      <a:srgbClr val="7DD7EA"/>
                    </a:solidFill>
                  </a:tcPr>
                </a:tc>
                <a:tc>
                  <a:txBody>
                    <a:bodyPr/>
                    <a:lstStyle/>
                    <a:p>
                      <a:pPr algn="ctr" fontAlgn="b">
                        <a:buNone/>
                      </a:pPr>
                      <a:r>
                        <a:rPr lang="en-US" sz="1800" b="1" i="0" u="none" strike="noStrike">
                          <a:solidFill>
                            <a:srgbClr val="000000"/>
                          </a:solidFill>
                          <a:effectLst/>
                          <a:latin typeface="Aptos Narrow" panose="020B0004020202020204" pitchFamily="34" charset="0"/>
                        </a:rPr>
                        <a:t>Rank</a:t>
                      </a:r>
                    </a:p>
                    <a:p>
                      <a:pPr algn="ctr" fontAlgn="b">
                        <a:buNone/>
                      </a:pPr>
                      <a:r>
                        <a:rPr lang="en-US" sz="1800" b="1" i="0" u="none" strike="noStrike">
                          <a:solidFill>
                            <a:srgbClr val="000000"/>
                          </a:solidFill>
                          <a:effectLst/>
                          <a:latin typeface="Aptos Narrow" panose="020B0004020202020204" pitchFamily="34" charset="0"/>
                        </a:rPr>
                        <a:t>(Number of Claims)</a:t>
                      </a:r>
                    </a:p>
                  </a:txBody>
                  <a:tcPr marL="9525" marR="9525" marT="9525" marB="0" anchor="ctr">
                    <a:solidFill>
                      <a:srgbClr val="7DD7EA"/>
                    </a:solidFill>
                  </a:tcPr>
                </a:tc>
                <a:extLst>
                  <a:ext uri="{0D108BD9-81ED-4DB2-BD59-A6C34878D82A}">
                    <a16:rowId xmlns:a16="http://schemas.microsoft.com/office/drawing/2014/main" val="298623904"/>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 (HUMIRA)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2</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$28,587,716.06</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3,905</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228</a:t>
                      </a:r>
                    </a:p>
                  </a:txBody>
                  <a:tcPr marL="9525" marR="9525" marT="9525" marB="0" anchor="ctr"/>
                </a:tc>
                <a:extLst>
                  <a:ext uri="{0D108BD9-81ED-4DB2-BD59-A6C34878D82A}">
                    <a16:rowId xmlns:a16="http://schemas.microsoft.com/office/drawing/2014/main" val="1550582837"/>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ADALIMUMAB-BWWD (HADLIMA)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1,235</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$6,100.25</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4</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1,661</a:t>
                      </a:r>
                    </a:p>
                  </a:txBody>
                  <a:tcPr marL="9525" marR="9525" marT="9525" marB="0" anchor="ctr"/>
                </a:tc>
                <a:extLst>
                  <a:ext uri="{0D108BD9-81ED-4DB2-BD59-A6C34878D82A}">
                    <a16:rowId xmlns:a16="http://schemas.microsoft.com/office/drawing/2014/main" val="3544865350"/>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ADALIMUMAB-ADAZ (HYRIMOZ)</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1,726</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$300</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4</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1,699</a:t>
                      </a:r>
                    </a:p>
                  </a:txBody>
                  <a:tcPr marL="9525" marR="9525" marT="9525" marB="0" anchor="ctr"/>
                </a:tc>
                <a:extLst>
                  <a:ext uri="{0D108BD9-81ED-4DB2-BD59-A6C34878D82A}">
                    <a16:rowId xmlns:a16="http://schemas.microsoft.com/office/drawing/2014/main" val="706699853"/>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ADALIMUMAB-ATTO (AMJEVITA)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1,945</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$0</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4</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1,711</a:t>
                      </a:r>
                    </a:p>
                  </a:txBody>
                  <a:tcPr marL="9525" marR="9525" marT="9525" marB="0" anchor="ctr"/>
                </a:tc>
                <a:extLst>
                  <a:ext uri="{0D108BD9-81ED-4DB2-BD59-A6C34878D82A}">
                    <a16:rowId xmlns:a16="http://schemas.microsoft.com/office/drawing/2014/main" val="3452158049"/>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ADALIMUMAB-AACF (IDACIO)</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2305775493"/>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ADALIMUMAB-AATY (YUFLYMA)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2357993318"/>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ADALIMUMAB-ADBM (CYLTEZO)</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1833611307"/>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ADALIMUMAB-AFZB (ABRILADA)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3955366658"/>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ADALIMUMAB-AQVH (YUSIMRY)</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1326911751"/>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ADALIMUMAB-FKJP (HULIO)</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887877488"/>
                  </a:ext>
                </a:extLst>
              </a:tr>
              <a:tr h="372324">
                <a:tc>
                  <a:txBody>
                    <a:bodyPr/>
                    <a:lstStyle/>
                    <a:p>
                      <a:pPr algn="l" fontAlgn="b">
                        <a:buNone/>
                      </a:pPr>
                      <a:r>
                        <a:rPr lang="en-US" sz="1800" b="0" i="0" u="none" strike="noStrike">
                          <a:solidFill>
                            <a:srgbClr val="000000"/>
                          </a:solidFill>
                          <a:effectLst/>
                          <a:latin typeface="Aptos Narrow" panose="020B0004020202020204" pitchFamily="34" charset="0"/>
                        </a:rPr>
                        <a:t>ADALIMUMAB-RYVK (SIMLANDI)</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algn="ctr" fontAlgn="b">
                        <a:buNone/>
                      </a:pPr>
                      <a:r>
                        <a:rPr lang="en-US" sz="1800" b="0" i="0" u="none" strike="noStrike">
                          <a:solidFill>
                            <a:srgbClr val="000000"/>
                          </a:solidFill>
                          <a:effectLst/>
                          <a:latin typeface="Aptos Narrow" panose="020B0004020202020204" pitchFamily="34" charset="0"/>
                        </a:rPr>
                        <a:t>n/a</a:t>
                      </a:r>
                    </a:p>
                  </a:txBody>
                  <a:tcPr marL="9525" marR="9525" marT="9525" marB="0" anchor="ct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ptos Narrow" panose="020B0004020202020204" pitchFamily="34" charset="0"/>
                          <a:ea typeface="+mn-ea"/>
                          <a:cs typeface="+mn-cs"/>
                        </a:rPr>
                        <a:t>n/a</a:t>
                      </a:r>
                    </a:p>
                  </a:txBody>
                  <a:tcPr marL="9525" marR="9525" marT="9525" marB="0" anchor="ctr"/>
                </a:tc>
                <a:extLst>
                  <a:ext uri="{0D108BD9-81ED-4DB2-BD59-A6C34878D82A}">
                    <a16:rowId xmlns:a16="http://schemas.microsoft.com/office/drawing/2014/main" val="197303560"/>
                  </a:ext>
                </a:extLst>
              </a:tr>
            </a:tbl>
          </a:graphicData>
        </a:graphic>
      </p:graphicFrame>
    </p:spTree>
    <p:extLst>
      <p:ext uri="{BB962C8B-B14F-4D97-AF65-F5344CB8AC3E}">
        <p14:creationId xmlns:p14="http://schemas.microsoft.com/office/powerpoint/2010/main" val="14283217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 name="Rectangle 5">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A01CB06-A330-A33E-00FD-6BE463B3D936}"/>
              </a:ext>
            </a:extLst>
          </p:cNvPr>
          <p:cNvSpPr>
            <a:spLocks noGrp="1"/>
          </p:cNvSpPr>
          <p:nvPr>
            <p:ph type="ctrTitle"/>
          </p:nvPr>
        </p:nvSpPr>
        <p:spPr>
          <a:xfrm>
            <a:off x="1285241" y="1008993"/>
            <a:ext cx="9231410" cy="3542045"/>
          </a:xfrm>
        </p:spPr>
        <p:txBody>
          <a:bodyPr anchor="b">
            <a:normAutofit/>
          </a:bodyPr>
          <a:lstStyle/>
          <a:p>
            <a:pPr algn="l"/>
            <a:r>
              <a:rPr lang="en-US" sz="7200"/>
              <a:t>Top 25 Products Ranked By Paid </a:t>
            </a:r>
            <a:r>
              <a:rPr lang="en-US" sz="7200" b="1"/>
              <a:t>Number</a:t>
            </a:r>
            <a:r>
              <a:rPr lang="en-US" sz="7200"/>
              <a:t> of FFS Claims</a:t>
            </a:r>
          </a:p>
        </p:txBody>
      </p:sp>
      <p:sp>
        <p:nvSpPr>
          <p:cNvPr id="3" name="Subtitle 2">
            <a:extLst>
              <a:ext uri="{FF2B5EF4-FFF2-40B4-BE49-F238E27FC236}">
                <a16:creationId xmlns:a16="http://schemas.microsoft.com/office/drawing/2014/main" id="{01DA7FE5-E51A-259B-E394-4395F5806E8E}"/>
              </a:ext>
            </a:extLst>
          </p:cNvPr>
          <p:cNvSpPr>
            <a:spLocks noGrp="1"/>
          </p:cNvSpPr>
          <p:nvPr>
            <p:ph type="subTitle" idx="1"/>
          </p:nvPr>
        </p:nvSpPr>
        <p:spPr>
          <a:xfrm>
            <a:off x="1285241" y="4582814"/>
            <a:ext cx="7132335" cy="1312657"/>
          </a:xfrm>
        </p:spPr>
        <p:txBody>
          <a:bodyPr anchor="t">
            <a:normAutofit/>
          </a:bodyPr>
          <a:lstStyle/>
          <a:p>
            <a:pPr algn="l"/>
            <a:r>
              <a:rPr lang="en-US"/>
              <a:t>Quarter 1 2026 (July, August, September)</a:t>
            </a:r>
          </a:p>
        </p:txBody>
      </p:sp>
      <p:pic>
        <p:nvPicPr>
          <p:cNvPr id="4" name="Picture 3" descr="Conduent, Inc.">
            <a:extLst>
              <a:ext uri="{FF2B5EF4-FFF2-40B4-BE49-F238E27FC236}">
                <a16:creationId xmlns:a16="http://schemas.microsoft.com/office/drawing/2014/main" id="{A9CEA1FC-A3EE-DD74-86A7-6782BF5ACA28}"/>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42025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0BD8BC-2871-9AE8-15B2-C7B4F1FA187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9A7E429E-E595-5190-DED9-43094E0D685F}"/>
              </a:ext>
              <a:ext uri="{C183D7F6-B498-43B3-948B-1728B52AA6E4}">
                <adec:decorative xmlns:adec="http://schemas.microsoft.com/office/drawing/2017/decorative" val="1"/>
              </a:ext>
            </a:extLst>
          </p:cNvPr>
          <p:cNvSpPr>
            <a:spLocks noGrp="1"/>
          </p:cNvSpPr>
          <p:nvPr>
            <p:ph type="title"/>
          </p:nvPr>
        </p:nvSpPr>
        <p:spPr>
          <a:xfrm>
            <a:off x="346710" y="121834"/>
            <a:ext cx="10515600" cy="731520"/>
          </a:xfrm>
        </p:spPr>
        <p:txBody>
          <a:bodyPr vert="horz" lIns="91440" tIns="45720" rIns="91440" bIns="45720" rtlCol="0" anchor="b">
            <a:normAutofit/>
          </a:bodyPr>
          <a:lstStyle/>
          <a:p>
            <a:r>
              <a:rPr lang="en-US"/>
              <a:t>Top 25 by Number of Claims</a:t>
            </a:r>
          </a:p>
        </p:txBody>
      </p:sp>
      <p:graphicFrame>
        <p:nvGraphicFramePr>
          <p:cNvPr id="3" name="Table 2">
            <a:extLst>
              <a:ext uri="{FF2B5EF4-FFF2-40B4-BE49-F238E27FC236}">
                <a16:creationId xmlns:a16="http://schemas.microsoft.com/office/drawing/2014/main" id="{CA2A5E18-CF31-DAA6-6DEF-32BE075B386C}"/>
              </a:ext>
            </a:extLst>
          </p:cNvPr>
          <p:cNvGraphicFramePr>
            <a:graphicFrameLocks noGrp="1"/>
          </p:cNvGraphicFramePr>
          <p:nvPr>
            <p:extLst>
              <p:ext uri="{D42A27DB-BD31-4B8C-83A1-F6EECF244321}">
                <p14:modId xmlns:p14="http://schemas.microsoft.com/office/powerpoint/2010/main" val="2444371104"/>
              </p:ext>
            </p:extLst>
          </p:nvPr>
        </p:nvGraphicFramePr>
        <p:xfrm>
          <a:off x="346710" y="765808"/>
          <a:ext cx="10989165" cy="5970358"/>
        </p:xfrm>
        <a:graphic>
          <a:graphicData uri="http://schemas.openxmlformats.org/drawingml/2006/table">
            <a:tbl>
              <a:tblPr firstRow="1" bandRow="1">
                <a:tableStyleId>{5C22544A-7EE6-4342-B048-85BDC9FD1C3A}</a:tableStyleId>
              </a:tblPr>
              <a:tblGrid>
                <a:gridCol w="2197283">
                  <a:extLst>
                    <a:ext uri="{9D8B030D-6E8A-4147-A177-3AD203B41FA5}">
                      <a16:colId xmlns:a16="http://schemas.microsoft.com/office/drawing/2014/main" val="1094773289"/>
                    </a:ext>
                  </a:extLst>
                </a:gridCol>
                <a:gridCol w="474193">
                  <a:extLst>
                    <a:ext uri="{9D8B030D-6E8A-4147-A177-3AD203B41FA5}">
                      <a16:colId xmlns:a16="http://schemas.microsoft.com/office/drawing/2014/main" val="1149905838"/>
                    </a:ext>
                  </a:extLst>
                </a:gridCol>
                <a:gridCol w="1202027">
                  <a:extLst>
                    <a:ext uri="{9D8B030D-6E8A-4147-A177-3AD203B41FA5}">
                      <a16:colId xmlns:a16="http://schemas.microsoft.com/office/drawing/2014/main" val="2590623020"/>
                    </a:ext>
                  </a:extLst>
                </a:gridCol>
                <a:gridCol w="1102776">
                  <a:extLst>
                    <a:ext uri="{9D8B030D-6E8A-4147-A177-3AD203B41FA5}">
                      <a16:colId xmlns:a16="http://schemas.microsoft.com/office/drawing/2014/main" val="102893883"/>
                    </a:ext>
                  </a:extLst>
                </a:gridCol>
                <a:gridCol w="1128814">
                  <a:extLst>
                    <a:ext uri="{9D8B030D-6E8A-4147-A177-3AD203B41FA5}">
                      <a16:colId xmlns:a16="http://schemas.microsoft.com/office/drawing/2014/main" val="1850052618"/>
                    </a:ext>
                  </a:extLst>
                </a:gridCol>
                <a:gridCol w="1221018">
                  <a:extLst>
                    <a:ext uri="{9D8B030D-6E8A-4147-A177-3AD203B41FA5}">
                      <a16:colId xmlns:a16="http://schemas.microsoft.com/office/drawing/2014/main" val="660631313"/>
                    </a:ext>
                  </a:extLst>
                </a:gridCol>
                <a:gridCol w="1221018">
                  <a:extLst>
                    <a:ext uri="{9D8B030D-6E8A-4147-A177-3AD203B41FA5}">
                      <a16:colId xmlns:a16="http://schemas.microsoft.com/office/drawing/2014/main" val="3889361407"/>
                    </a:ext>
                  </a:extLst>
                </a:gridCol>
                <a:gridCol w="1221018">
                  <a:extLst>
                    <a:ext uri="{9D8B030D-6E8A-4147-A177-3AD203B41FA5}">
                      <a16:colId xmlns:a16="http://schemas.microsoft.com/office/drawing/2014/main" val="475276499"/>
                    </a:ext>
                  </a:extLst>
                </a:gridCol>
                <a:gridCol w="1221018">
                  <a:extLst>
                    <a:ext uri="{9D8B030D-6E8A-4147-A177-3AD203B41FA5}">
                      <a16:colId xmlns:a16="http://schemas.microsoft.com/office/drawing/2014/main" val="3719339295"/>
                    </a:ext>
                  </a:extLst>
                </a:gridCol>
              </a:tblGrid>
              <a:tr h="371045">
                <a:tc>
                  <a:txBody>
                    <a:bodyPr/>
                    <a:lstStyle/>
                    <a:p>
                      <a:pPr algn="l" fontAlgn="b">
                        <a:buNone/>
                      </a:pPr>
                      <a:r>
                        <a:rPr lang="en-US" sz="1100" b="1" i="0" u="none" strike="noStrike">
                          <a:solidFill>
                            <a:srgbClr val="000000"/>
                          </a:solidFill>
                          <a:effectLst/>
                          <a:latin typeface="Aptos Narrow" panose="020B0004020202020204" pitchFamily="34" charset="0"/>
                        </a:rPr>
                        <a:t>Description</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Paid</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Claims</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PUPM</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1</a:t>
                      </a:r>
                      <a:r>
                        <a:rPr lang="en-US" sz="1100" b="1" i="0" u="none" strike="noStrike" baseline="30000">
                          <a:solidFill>
                            <a:srgbClr val="000000"/>
                          </a:solidFill>
                          <a:effectLst/>
                          <a:latin typeface="Aptos Narrow" panose="020B0004020202020204" pitchFamily="34" charset="0"/>
                        </a:rPr>
                        <a:t>st</a:t>
                      </a:r>
                      <a:r>
                        <a:rPr lang="en-US" sz="1100" b="1" i="0" u="none" strike="noStrike">
                          <a:solidFill>
                            <a:srgbClr val="000000"/>
                          </a:solidFill>
                          <a:effectLst/>
                          <a:latin typeface="Aptos Narrow" panose="020B0004020202020204" pitchFamily="34" charset="0"/>
                        </a:rPr>
                        <a:t> Q26 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4th Q25 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3rd Q25 Rank</a:t>
                      </a:r>
                    </a:p>
                  </a:txBody>
                  <a:tcPr marL="9525" marR="9525" marT="9525" marB="0" anchor="b">
                    <a:solidFill>
                      <a:srgbClr val="7DD7EA"/>
                    </a:solidFill>
                  </a:tcPr>
                </a:tc>
                <a:tc>
                  <a:txBody>
                    <a:bodyPr/>
                    <a:lstStyle/>
                    <a:p>
                      <a:pPr algn="ctr" fontAlgn="b">
                        <a:buNone/>
                      </a:pPr>
                      <a:r>
                        <a:rPr lang="en-US" sz="1100" b="1" i="0" u="none" strike="noStrike">
                          <a:solidFill>
                            <a:srgbClr val="000000"/>
                          </a:solidFill>
                          <a:effectLst/>
                          <a:latin typeface="Aptos Narrow" panose="020B0004020202020204" pitchFamily="34" charset="0"/>
                        </a:rPr>
                        <a:t>2nd Q 25 Rank</a:t>
                      </a:r>
                    </a:p>
                  </a:txBody>
                  <a:tcPr marL="9525" marR="9525" marT="9525" marB="0" anchor="b">
                    <a:solidFill>
                      <a:srgbClr val="7DD7EA"/>
                    </a:solidFill>
                  </a:tcPr>
                </a:tc>
                <a:extLst>
                  <a:ext uri="{0D108BD9-81ED-4DB2-BD59-A6C34878D82A}">
                    <a16:rowId xmlns:a16="http://schemas.microsoft.com/office/drawing/2014/main" val="298623904"/>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ATORVASTATIN CALCIUM</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$1,196,083.64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94,174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extLst>
                  <a:ext uri="{0D108BD9-81ED-4DB2-BD59-A6C34878D82A}">
                    <a16:rowId xmlns:a16="http://schemas.microsoft.com/office/drawing/2014/main" val="1550582837"/>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ALBUTEROL SULFATE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$4,224,923.58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84,101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$38.63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a:t>
                      </a:r>
                    </a:p>
                  </a:txBody>
                  <a:tcPr marL="9525" marR="9525" marT="9525" marB="0" anchor="b"/>
                </a:tc>
                <a:extLst>
                  <a:ext uri="{0D108BD9-81ED-4DB2-BD59-A6C34878D82A}">
                    <a16:rowId xmlns:a16="http://schemas.microsoft.com/office/drawing/2014/main" val="3544865350"/>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GABAPENTIN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$1,088,297.26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73,933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$18.26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a:t>
                      </a:r>
                    </a:p>
                  </a:txBody>
                  <a:tcPr marL="9525" marR="9525" marT="9525" marB="0" anchor="b"/>
                </a:tc>
                <a:extLst>
                  <a:ext uri="{0D108BD9-81ED-4DB2-BD59-A6C34878D82A}">
                    <a16:rowId xmlns:a16="http://schemas.microsoft.com/office/drawing/2014/main" val="706699853"/>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SERTRALINE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$869,785.97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68,618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extLst>
                  <a:ext uri="{0D108BD9-81ED-4DB2-BD59-A6C34878D82A}">
                    <a16:rowId xmlns:a16="http://schemas.microsoft.com/office/drawing/2014/main" val="3452158049"/>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PANTOPRAZOLE SODIUM</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$806,763.56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65,492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$15.31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extLst>
                  <a:ext uri="{0D108BD9-81ED-4DB2-BD59-A6C34878D82A}">
                    <a16:rowId xmlns:a16="http://schemas.microsoft.com/office/drawing/2014/main" val="2305775493"/>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OMEPRAZOLE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$857,814.23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65,333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extLst>
                  <a:ext uri="{0D108BD9-81ED-4DB2-BD59-A6C34878D82A}">
                    <a16:rowId xmlns:a16="http://schemas.microsoft.com/office/drawing/2014/main" val="2357993318"/>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TRAZODONE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$822,709.42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65,257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$15.98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extLst>
                  <a:ext uri="{0D108BD9-81ED-4DB2-BD59-A6C34878D82A}">
                    <a16:rowId xmlns:a16="http://schemas.microsoft.com/office/drawing/2014/main" val="1833611307"/>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TIRZEPATIDE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$66,653,014.78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63,570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$1,340.92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3955366658"/>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AMLODIPINE BESYLATE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$715,855.86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63,428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$14.81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a:t>
                      </a:r>
                    </a:p>
                  </a:txBody>
                  <a:tcPr marL="9525" marR="9525" marT="9525" marB="0" anchor="b"/>
                </a:tc>
                <a:extLst>
                  <a:ext uri="{0D108BD9-81ED-4DB2-BD59-A6C34878D82A}">
                    <a16:rowId xmlns:a16="http://schemas.microsoft.com/office/drawing/2014/main" val="1326911751"/>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METFORMIN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$725,006.54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62,394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extLst>
                  <a:ext uri="{0D108BD9-81ED-4DB2-BD59-A6C34878D82A}">
                    <a16:rowId xmlns:a16="http://schemas.microsoft.com/office/drawing/2014/main" val="887877488"/>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LISINOPRIL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$722,365.07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62,357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$15.64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extLst>
                  <a:ext uri="{0D108BD9-81ED-4DB2-BD59-A6C34878D82A}">
                    <a16:rowId xmlns:a16="http://schemas.microsoft.com/office/drawing/2014/main" val="197303560"/>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LEVOTHYROXINE SODIUM</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$641,606.79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59,313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$15.74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10</a:t>
                      </a:r>
                    </a:p>
                  </a:txBody>
                  <a:tcPr marL="9525" marR="9525" marT="9525" marB="0" anchor="b"/>
                </a:tc>
                <a:extLst>
                  <a:ext uri="{0D108BD9-81ED-4DB2-BD59-A6C34878D82A}">
                    <a16:rowId xmlns:a16="http://schemas.microsoft.com/office/drawing/2014/main" val="3902790175"/>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0.9 % SODIUM CHLORIDE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$214,610.07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58,055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$4.47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extLst>
                  <a:ext uri="{0D108BD9-81ED-4DB2-BD59-A6C34878D82A}">
                    <a16:rowId xmlns:a16="http://schemas.microsoft.com/office/drawing/2014/main" val="2933779621"/>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AMOXICILLIN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$781,548.28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54,684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$8.79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a:t>
                      </a:r>
                    </a:p>
                  </a:txBody>
                  <a:tcPr marL="9525" marR="9525" marT="9525" marB="0" anchor="b"/>
                </a:tc>
                <a:extLst>
                  <a:ext uri="{0D108BD9-81ED-4DB2-BD59-A6C34878D82A}">
                    <a16:rowId xmlns:a16="http://schemas.microsoft.com/office/drawing/2014/main" val="636339298"/>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HYDROXYZINE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$779,077.89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53,405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$14.88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644237555"/>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BUPROPION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$885,465.62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52,778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$21.46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a:t>
                      </a:r>
                    </a:p>
                  </a:txBody>
                  <a:tcPr marL="9525" marR="9525" marT="9525" marB="0" anchor="b"/>
                </a:tc>
                <a:extLst>
                  <a:ext uri="{0D108BD9-81ED-4DB2-BD59-A6C34878D82A}">
                    <a16:rowId xmlns:a16="http://schemas.microsoft.com/office/drawing/2014/main" val="3128743360"/>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FLUOXETINE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$677,704.69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50,796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$17.62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extLst>
                  <a:ext uri="{0D108BD9-81ED-4DB2-BD59-A6C34878D82A}">
                    <a16:rowId xmlns:a16="http://schemas.microsoft.com/office/drawing/2014/main" val="2231075072"/>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FLUTICASONE PROPIONATE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$2,062,858.38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49,500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$32.14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12</a:t>
                      </a:r>
                    </a:p>
                  </a:txBody>
                  <a:tcPr marL="9525" marR="9525" marT="9525" marB="0" anchor="b"/>
                </a:tc>
                <a:extLst>
                  <a:ext uri="{0D108BD9-81ED-4DB2-BD59-A6C34878D82A}">
                    <a16:rowId xmlns:a16="http://schemas.microsoft.com/office/drawing/2014/main" val="1446294976"/>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IBUPROFEN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$555,257.01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48,663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$8.31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a:t>
                      </a:r>
                    </a:p>
                  </a:txBody>
                  <a:tcPr marL="9525" marR="9525" marT="9525" marB="0" anchor="b"/>
                </a:tc>
                <a:extLst>
                  <a:ext uri="{0D108BD9-81ED-4DB2-BD59-A6C34878D82A}">
                    <a16:rowId xmlns:a16="http://schemas.microsoft.com/office/drawing/2014/main" val="4239570833"/>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CETIRIZINE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$637,919.61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48,283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$9.03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a:t>
                      </a:r>
                    </a:p>
                  </a:txBody>
                  <a:tcPr marL="9525" marR="9525" marT="9525" marB="0" anchor="b"/>
                </a:tc>
                <a:extLst>
                  <a:ext uri="{0D108BD9-81ED-4DB2-BD59-A6C34878D82A}">
                    <a16:rowId xmlns:a16="http://schemas.microsoft.com/office/drawing/2014/main" val="81247630"/>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ESCITALOPRAM OXALATE</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$633,289.19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47,038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$16.62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18</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19</a:t>
                      </a:r>
                    </a:p>
                  </a:txBody>
                  <a:tcPr marL="9525" marR="9525" marT="9525" marB="0" anchor="b"/>
                </a:tc>
                <a:extLst>
                  <a:ext uri="{0D108BD9-81ED-4DB2-BD59-A6C34878D82A}">
                    <a16:rowId xmlns:a16="http://schemas.microsoft.com/office/drawing/2014/main" val="3178763329"/>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BUSPIRONE HCL</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$650,967.47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46,611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$17.27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extLst>
                  <a:ext uri="{0D108BD9-81ED-4DB2-BD59-A6C34878D82A}">
                    <a16:rowId xmlns:a16="http://schemas.microsoft.com/office/drawing/2014/main" val="2849960531"/>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LOSARTAN POTASSIUM</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$539,259.49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46,476</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$15.40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3499386973"/>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ONDANSETRON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$561,809.03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43,569</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$9.74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3190796797"/>
                  </a:ext>
                </a:extLst>
              </a:tr>
              <a:tr h="180623">
                <a:tc>
                  <a:txBody>
                    <a:bodyPr/>
                    <a:lstStyle/>
                    <a:p>
                      <a:pPr algn="l" fontAlgn="b">
                        <a:buNone/>
                      </a:pPr>
                      <a:r>
                        <a:rPr lang="en-US" sz="1100" b="0" i="0" u="none" strike="noStrike">
                          <a:solidFill>
                            <a:srgbClr val="000000"/>
                          </a:solidFill>
                          <a:effectLst/>
                          <a:latin typeface="Aptos Narrow" panose="020B0004020202020204" pitchFamily="34" charset="0"/>
                        </a:rPr>
                        <a:t>ACETAMINOPHEN</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$278,875.24</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41,275</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$5.41</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n/a</a:t>
                      </a:r>
                    </a:p>
                  </a:txBody>
                  <a:tcPr marL="9525" marR="9525" marT="9525" marB="0" anchor="b"/>
                </a:tc>
                <a:extLst>
                  <a:ext uri="{0D108BD9-81ED-4DB2-BD59-A6C34878D82A}">
                    <a16:rowId xmlns:a16="http://schemas.microsoft.com/office/drawing/2014/main" val="2548590961"/>
                  </a:ext>
                </a:extLst>
              </a:tr>
              <a:tr h="180623">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Paid</a:t>
                      </a:r>
                    </a:p>
                  </a:txBody>
                  <a:tcPr marL="9525" marR="9525" marT="9525" marB="0" anchor="ctr"/>
                </a:tc>
                <a:extLst>
                  <a:ext uri="{0D108BD9-81ED-4DB2-BD59-A6C34878D82A}">
                    <a16:rowId xmlns:a16="http://schemas.microsoft.com/office/drawing/2014/main" val="2134444215"/>
                  </a:ext>
                </a:extLst>
              </a:tr>
              <a:tr h="180623">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$88,582,868.67</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1,469,103</a:t>
                      </a:r>
                    </a:p>
                  </a:txBody>
                  <a:tcPr marL="9525" marR="9525" marT="9525" marB="0" anchor="b"/>
                </a:tc>
                <a:tc>
                  <a:txBody>
                    <a:bodyPr/>
                    <a:lstStyle/>
                    <a:p>
                      <a:pPr algn="ctr" fontAlgn="b">
                        <a:buNone/>
                      </a:pPr>
                      <a:r>
                        <a:rPr lang="en-US" sz="1100" b="0" i="0" u="none" strike="noStrike">
                          <a:solidFill>
                            <a:srgbClr val="000000"/>
                          </a:solidFill>
                          <a:effectLst/>
                          <a:latin typeface="Calibri" panose="020F0502020204030204" pitchFamily="34" charset="0"/>
                        </a:rPr>
                        <a:t>$60.30</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$72,445,224.09</a:t>
                      </a:r>
                    </a:p>
                  </a:txBody>
                  <a:tcPr marL="9525" marR="9525" marT="9525" marB="0" anchor="b"/>
                </a:tc>
                <a:tc>
                  <a:txBody>
                    <a:bodyPr/>
                    <a:lstStyle/>
                    <a:p>
                      <a:pPr algn="ctr" fontAlgn="ctr">
                        <a:buNone/>
                      </a:pPr>
                      <a:r>
                        <a:rPr lang="en-US" sz="1100" b="0" i="0" u="none" strike="noStrike">
                          <a:solidFill>
                            <a:srgbClr val="000000"/>
                          </a:solidFill>
                          <a:effectLst/>
                          <a:latin typeface="Aptos Narrow" panose="020B0004020202020204" pitchFamily="34" charset="0"/>
                        </a:rPr>
                        <a:t>$31,477,638.27</a:t>
                      </a:r>
                    </a:p>
                  </a:txBody>
                  <a:tcPr marL="9525" marR="9525" marT="9525" marB="0" anchor="ctr"/>
                </a:tc>
                <a:tc>
                  <a:txBody>
                    <a:bodyPr/>
                    <a:lstStyle/>
                    <a:p>
                      <a:pPr algn="ctr" fontAlgn="ctr">
                        <a:buNone/>
                      </a:pPr>
                      <a:r>
                        <a:rPr lang="en-US" sz="1100" b="0" i="0" u="none" strike="noStrike">
                          <a:solidFill>
                            <a:srgbClr val="000000"/>
                          </a:solidFill>
                          <a:effectLst/>
                          <a:latin typeface="Aptos Narrow" panose="020B0004020202020204" pitchFamily="34" charset="0"/>
                        </a:rPr>
                        <a:t>$33,592,347.79</a:t>
                      </a:r>
                    </a:p>
                  </a:txBody>
                  <a:tcPr marL="9525" marR="9525" marT="9525" marB="0" anchor="ctr"/>
                </a:tc>
                <a:tc>
                  <a:txBody>
                    <a:bodyPr/>
                    <a:lstStyle/>
                    <a:p>
                      <a:pPr algn="ctr" fontAlgn="ctr">
                        <a:buNone/>
                      </a:pPr>
                      <a:r>
                        <a:rPr lang="en-US" sz="1100" b="0" i="0" u="none" strike="noStrike">
                          <a:solidFill>
                            <a:srgbClr val="000000"/>
                          </a:solidFill>
                          <a:effectLst/>
                          <a:latin typeface="Aptos Narrow" panose="020B0004020202020204" pitchFamily="34" charset="0"/>
                        </a:rPr>
                        <a:t>$34,741,068.39</a:t>
                      </a:r>
                    </a:p>
                  </a:txBody>
                  <a:tcPr marL="9525" marR="9525" marT="9525" marB="0" anchor="ctr"/>
                </a:tc>
                <a:extLst>
                  <a:ext uri="{0D108BD9-81ED-4DB2-BD59-A6C34878D82A}">
                    <a16:rowId xmlns:a16="http://schemas.microsoft.com/office/drawing/2014/main" val="332589567"/>
                  </a:ext>
                </a:extLst>
              </a:tr>
              <a:tr h="180623">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Claims</a:t>
                      </a:r>
                    </a:p>
                  </a:txBody>
                  <a:tcPr marL="9525" marR="9525" marT="9525" marB="0" anchor="ctr"/>
                </a:tc>
                <a:extLst>
                  <a:ext uri="{0D108BD9-81ED-4DB2-BD59-A6C34878D82A}">
                    <a16:rowId xmlns:a16="http://schemas.microsoft.com/office/drawing/2014/main" val="3350491188"/>
                  </a:ext>
                </a:extLst>
              </a:tr>
              <a:tr h="180623">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1,425,173</a:t>
                      </a:r>
                    </a:p>
                  </a:txBody>
                  <a:tcPr marL="9525" marR="9525" marT="9525" marB="0" anchor="b"/>
                </a:tc>
                <a:tc>
                  <a:txBody>
                    <a:bodyPr/>
                    <a:lstStyle/>
                    <a:p>
                      <a:pPr algn="ctr" fontAlgn="ctr">
                        <a:buNone/>
                      </a:pPr>
                      <a:r>
                        <a:rPr lang="en-US" sz="1100" b="0" i="0" u="none" strike="noStrike">
                          <a:solidFill>
                            <a:srgbClr val="000000"/>
                          </a:solidFill>
                          <a:effectLst/>
                          <a:latin typeface="Aptos Narrow" panose="020B0004020202020204" pitchFamily="34" charset="0"/>
                        </a:rPr>
                        <a:t>1,247,990</a:t>
                      </a:r>
                    </a:p>
                  </a:txBody>
                  <a:tcPr marL="9525" marR="9525" marT="9525" marB="0" anchor="ctr"/>
                </a:tc>
                <a:tc>
                  <a:txBody>
                    <a:bodyPr/>
                    <a:lstStyle/>
                    <a:p>
                      <a:pPr algn="ctr" fontAlgn="ctr">
                        <a:buNone/>
                      </a:pPr>
                      <a:r>
                        <a:rPr lang="en-US" sz="1100" b="0" i="0" u="none" strike="noStrike">
                          <a:solidFill>
                            <a:srgbClr val="000000"/>
                          </a:solidFill>
                          <a:effectLst/>
                          <a:latin typeface="Aptos Narrow" panose="020B0004020202020204" pitchFamily="34" charset="0"/>
                        </a:rPr>
                        <a:t>1,300,553</a:t>
                      </a:r>
                    </a:p>
                  </a:txBody>
                  <a:tcPr marL="9525" marR="9525" marT="9525" marB="0" anchor="ctr"/>
                </a:tc>
                <a:tc>
                  <a:txBody>
                    <a:bodyPr/>
                    <a:lstStyle/>
                    <a:p>
                      <a:pPr algn="ctr" fontAlgn="b">
                        <a:buNone/>
                      </a:pPr>
                      <a:r>
                        <a:rPr lang="en-US" sz="1100" b="0" i="0" u="none" strike="noStrike">
                          <a:solidFill>
                            <a:srgbClr val="000000"/>
                          </a:solidFill>
                          <a:effectLst/>
                          <a:latin typeface="Aptos Narrow" panose="020B0004020202020204" pitchFamily="34" charset="0"/>
                        </a:rPr>
                        <a:t>1,278,558</a:t>
                      </a:r>
                    </a:p>
                  </a:txBody>
                  <a:tcPr marL="9525" marR="9525" marT="9525" marB="0" anchor="b"/>
                </a:tc>
                <a:extLst>
                  <a:ext uri="{0D108BD9-81ED-4DB2-BD59-A6C34878D82A}">
                    <a16:rowId xmlns:a16="http://schemas.microsoft.com/office/drawing/2014/main" val="979415229"/>
                  </a:ext>
                </a:extLst>
              </a:tr>
              <a:tr h="180623">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tc>
                  <a:txBody>
                    <a:bodyPr/>
                    <a:lstStyle/>
                    <a:p>
                      <a:pPr algn="ctr" fontAlgn="ctr">
                        <a:buNone/>
                      </a:pPr>
                      <a:r>
                        <a:rPr lang="en-US" sz="1100" b="1" i="0" u="none" strike="noStrike">
                          <a:solidFill>
                            <a:srgbClr val="000000"/>
                          </a:solidFill>
                          <a:effectLst/>
                          <a:latin typeface="Aptos Narrow" panose="020B0004020202020204" pitchFamily="34" charset="0"/>
                        </a:rPr>
                        <a:t>Total Avg PUPM</a:t>
                      </a:r>
                    </a:p>
                  </a:txBody>
                  <a:tcPr marL="9525" marR="9525" marT="9525" marB="0" anchor="ctr"/>
                </a:tc>
                <a:extLst>
                  <a:ext uri="{0D108BD9-81ED-4DB2-BD59-A6C34878D82A}">
                    <a16:rowId xmlns:a16="http://schemas.microsoft.com/office/drawing/2014/main" val="733775672"/>
                  </a:ext>
                </a:extLst>
              </a:tr>
              <a:tr h="180623">
                <a:tc>
                  <a:txBody>
                    <a:bodyPr/>
                    <a:lstStyle/>
                    <a:p>
                      <a:pPr algn="l"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endParaRPr lang="en-US" sz="1100" b="0" i="0" u="none" strike="noStrike">
                        <a:solidFill>
                          <a:srgbClr val="000000"/>
                        </a:solidFill>
                        <a:effectLst/>
                        <a:latin typeface="Aptos Narrow" panose="020B0004020202020204" pitchFamily="34" charset="0"/>
                      </a:endParaRP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$50.83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$25.22</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$25.83</a:t>
                      </a:r>
                    </a:p>
                  </a:txBody>
                  <a:tcPr marL="9525" marR="9525" marT="9525" marB="0" anchor="b"/>
                </a:tc>
                <a:tc>
                  <a:txBody>
                    <a:bodyPr/>
                    <a:lstStyle/>
                    <a:p>
                      <a:pPr algn="ctr" fontAlgn="b">
                        <a:buNone/>
                      </a:pPr>
                      <a:r>
                        <a:rPr lang="en-US" sz="1100" b="0" i="0" u="none" strike="noStrike">
                          <a:solidFill>
                            <a:srgbClr val="000000"/>
                          </a:solidFill>
                          <a:effectLst/>
                          <a:latin typeface="Aptos Narrow" panose="020B0004020202020204" pitchFamily="34" charset="0"/>
                        </a:rPr>
                        <a:t>$27.17</a:t>
                      </a:r>
                    </a:p>
                  </a:txBody>
                  <a:tcPr marL="9525" marR="9525" marT="9525" marB="0" anchor="b"/>
                </a:tc>
                <a:extLst>
                  <a:ext uri="{0D108BD9-81ED-4DB2-BD59-A6C34878D82A}">
                    <a16:rowId xmlns:a16="http://schemas.microsoft.com/office/drawing/2014/main" val="76618724"/>
                  </a:ext>
                </a:extLst>
              </a:tr>
            </a:tbl>
          </a:graphicData>
        </a:graphic>
      </p:graphicFrame>
      <p:pic>
        <p:nvPicPr>
          <p:cNvPr id="7" name="Picture 6">
            <a:extLst>
              <a:ext uri="{FF2B5EF4-FFF2-40B4-BE49-F238E27FC236}">
                <a16:creationId xmlns:a16="http://schemas.microsoft.com/office/drawing/2014/main" id="{DA22FFBC-5F81-AAF4-B266-2B1C13D4F71A}"/>
              </a:ext>
              <a:ext uri="{C183D7F6-B498-43B3-948B-1728B52AA6E4}">
                <adec:decorative xmlns:adec="http://schemas.microsoft.com/office/drawing/2017/decorative" val="1"/>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710" y="6195839"/>
            <a:ext cx="1995055" cy="540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66616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28FE5B-1230-856D-B8D0-B60E4DE7A605}"/>
              </a:ext>
            </a:extLst>
          </p:cNvPr>
          <p:cNvSpPr>
            <a:spLocks noGrp="1"/>
          </p:cNvSpPr>
          <p:nvPr>
            <p:ph type="ctrTitle"/>
          </p:nvPr>
        </p:nvSpPr>
        <p:spPr>
          <a:xfrm>
            <a:off x="1285241" y="1008993"/>
            <a:ext cx="9231410" cy="3542045"/>
          </a:xfrm>
        </p:spPr>
        <p:txBody>
          <a:bodyPr anchor="b">
            <a:normAutofit/>
          </a:bodyPr>
          <a:lstStyle/>
          <a:p>
            <a:pPr algn="l"/>
            <a:r>
              <a:rPr lang="en-US" sz="11500"/>
              <a:t>Help Desk Status Report</a:t>
            </a:r>
          </a:p>
        </p:txBody>
      </p:sp>
      <p:sp>
        <p:nvSpPr>
          <p:cNvPr id="3" name="Subtitle 2">
            <a:extLst>
              <a:ext uri="{FF2B5EF4-FFF2-40B4-BE49-F238E27FC236}">
                <a16:creationId xmlns:a16="http://schemas.microsoft.com/office/drawing/2014/main" id="{11DB8E48-9974-DE8B-B982-0248BC1CD37C}"/>
              </a:ext>
            </a:extLst>
          </p:cNvPr>
          <p:cNvSpPr>
            <a:spLocks noGrp="1"/>
          </p:cNvSpPr>
          <p:nvPr>
            <p:ph type="subTitle" idx="1"/>
          </p:nvPr>
        </p:nvSpPr>
        <p:spPr>
          <a:xfrm>
            <a:off x="1285241" y="4582814"/>
            <a:ext cx="7132335" cy="1312657"/>
          </a:xfrm>
        </p:spPr>
        <p:txBody>
          <a:bodyPr anchor="t">
            <a:normAutofit/>
          </a:bodyPr>
          <a:lstStyle/>
          <a:p>
            <a:pPr algn="l"/>
            <a:endParaRPr lang="en-US"/>
          </a:p>
          <a:p>
            <a:pPr algn="l"/>
            <a:r>
              <a:rPr lang="en-US"/>
              <a:t>February 1</a:t>
            </a:r>
            <a:r>
              <a:rPr lang="en-US" baseline="30000"/>
              <a:t>st</a:t>
            </a:r>
            <a:r>
              <a:rPr lang="en-US"/>
              <a:t> through February 28</a:t>
            </a:r>
            <a:r>
              <a:rPr lang="en-US" baseline="30000"/>
              <a:t>th</a:t>
            </a:r>
            <a:r>
              <a:rPr lang="en-US"/>
              <a:t>, 2026</a:t>
            </a:r>
          </a:p>
        </p:txBody>
      </p:sp>
      <p:pic>
        <p:nvPicPr>
          <p:cNvPr id="4" name="Picture 3" descr="Conduent, Inc.">
            <a:extLst>
              <a:ext uri="{FF2B5EF4-FFF2-40B4-BE49-F238E27FC236}">
                <a16:creationId xmlns:a16="http://schemas.microsoft.com/office/drawing/2014/main" id="{F1BDBE14-50E2-8399-F61B-070596AE0BD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87833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97CB003-B22E-B678-FCCD-4B85B91EE265}"/>
              </a:ext>
              <a:ext uri="{C183D7F6-B498-43B3-948B-1728B52AA6E4}">
                <adec:decorative xmlns:adec="http://schemas.microsoft.com/office/drawing/2017/decorative" val="1"/>
              </a:ext>
            </a:extLst>
          </p:cNvPr>
          <p:cNvSpPr>
            <a:spLocks noGrp="1"/>
          </p:cNvSpPr>
          <p:nvPr>
            <p:ph type="title"/>
          </p:nvPr>
        </p:nvSpPr>
        <p:spPr>
          <a:xfrm>
            <a:off x="838200" y="125866"/>
            <a:ext cx="10515600" cy="832077"/>
          </a:xfrm>
        </p:spPr>
        <p:txBody>
          <a:bodyPr vert="horz" lIns="91440" tIns="45720" rIns="91440" bIns="45720" rtlCol="0" anchor="b">
            <a:normAutofit/>
          </a:bodyPr>
          <a:lstStyle/>
          <a:p>
            <a:r>
              <a:rPr lang="en-US"/>
              <a:t>Help Desk Status Report April 2026</a:t>
            </a:r>
          </a:p>
        </p:txBody>
      </p:sp>
      <p:pic>
        <p:nvPicPr>
          <p:cNvPr id="6" name="Content Placeholder 5" descr="Help Desk Status Report - February 1, 2026 to February 28, 2026. Displays total helpdesk transactions counts, Approved/Denied claims, total transactions completed by InfoX PA staff and State PA Staff.">
            <a:extLst>
              <a:ext uri="{FF2B5EF4-FFF2-40B4-BE49-F238E27FC236}">
                <a16:creationId xmlns:a16="http://schemas.microsoft.com/office/drawing/2014/main" id="{93AB8D7C-A370-A412-471D-87E8FBAA570C}"/>
              </a:ext>
            </a:extLst>
          </p:cNvPr>
          <p:cNvPicPr>
            <a:picLocks noGrp="1" noChangeAspect="1"/>
          </p:cNvPicPr>
          <p:nvPr>
            <p:ph idx="1"/>
          </p:nvPr>
        </p:nvPicPr>
        <p:blipFill>
          <a:blip r:embed="rId3"/>
          <a:srcRect b="13355"/>
          <a:stretch>
            <a:fillRect/>
          </a:stretch>
        </p:blipFill>
        <p:spPr>
          <a:xfrm>
            <a:off x="838200" y="800146"/>
            <a:ext cx="10551766" cy="5566364"/>
          </a:xfrm>
          <a:prstGeom prst="rect">
            <a:avLst/>
          </a:prstGeom>
        </p:spPr>
      </p:pic>
      <p:sp>
        <p:nvSpPr>
          <p:cNvPr id="8" name="TextBox 7">
            <a:extLst>
              <a:ext uri="{FF2B5EF4-FFF2-40B4-BE49-F238E27FC236}">
                <a16:creationId xmlns:a16="http://schemas.microsoft.com/office/drawing/2014/main" id="{584A5175-F802-5AAF-218F-B593E86A6F16}"/>
              </a:ext>
              <a:ext uri="{C183D7F6-B498-43B3-948B-1728B52AA6E4}">
                <adec:decorative xmlns:adec="http://schemas.microsoft.com/office/drawing/2017/decorative" val="1"/>
              </a:ext>
            </a:extLst>
          </p:cNvPr>
          <p:cNvSpPr txBox="1"/>
          <p:nvPr/>
        </p:nvSpPr>
        <p:spPr>
          <a:xfrm>
            <a:off x="838200" y="2496446"/>
            <a:ext cx="4819650" cy="369332"/>
          </a:xfrm>
          <a:prstGeom prst="rect">
            <a:avLst/>
          </a:prstGeom>
          <a:solidFill>
            <a:schemeClr val="bg1"/>
          </a:solidFill>
        </p:spPr>
        <p:txBody>
          <a:bodyPr wrap="square" rtlCol="0">
            <a:spAutoFit/>
          </a:bodyPr>
          <a:lstStyle/>
          <a:p>
            <a:endParaRPr lang="en-US"/>
          </a:p>
        </p:txBody>
      </p:sp>
    </p:spTree>
    <p:extLst>
      <p:ext uri="{BB962C8B-B14F-4D97-AF65-F5344CB8AC3E}">
        <p14:creationId xmlns:p14="http://schemas.microsoft.com/office/powerpoint/2010/main" val="924314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0ED522-F786-45CC-2DA2-9BEDB56BE26D}"/>
              </a:ext>
            </a:extLst>
          </p:cNvPr>
          <p:cNvSpPr>
            <a:spLocks noGrp="1"/>
          </p:cNvSpPr>
          <p:nvPr>
            <p:ph type="title"/>
          </p:nvPr>
        </p:nvSpPr>
        <p:spPr/>
        <p:txBody>
          <a:bodyPr/>
          <a:lstStyle/>
          <a:p>
            <a:r>
              <a:rPr lang="en-US">
                <a:cs typeface="Times New Roman" panose="02020603050405020304" pitchFamily="18" charset="0"/>
              </a:rPr>
              <a:t>Highlights of the Helpdesk Status Report</a:t>
            </a:r>
            <a:endParaRPr lang="en-US"/>
          </a:p>
        </p:txBody>
      </p:sp>
      <p:pic>
        <p:nvPicPr>
          <p:cNvPr id="5" name="Picture 4" descr="Conduent, Inc.">
            <a:extLst>
              <a:ext uri="{FF2B5EF4-FFF2-40B4-BE49-F238E27FC236}">
                <a16:creationId xmlns:a16="http://schemas.microsoft.com/office/drawing/2014/main" id="{DD12B83B-C693-43BB-B2EE-E387BC82F1B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E2C19C1B-1041-48D7-5967-BFACF07F4EAC}"/>
              </a:ext>
            </a:extLst>
          </p:cNvPr>
          <p:cNvSpPr>
            <a:spLocks noGrp="1"/>
          </p:cNvSpPr>
          <p:nvPr>
            <p:ph idx="1"/>
          </p:nvPr>
        </p:nvSpPr>
        <p:spPr/>
        <p:txBody>
          <a:bodyPr>
            <a:normAutofit/>
          </a:bodyPr>
          <a:lstStyle/>
          <a:p>
            <a:r>
              <a:rPr lang="en-US">
                <a:cs typeface="Times New Roman" panose="02020603050405020304" pitchFamily="18" charset="0"/>
              </a:rPr>
              <a:t>Transactions per month</a:t>
            </a:r>
          </a:p>
          <a:p>
            <a:pPr lvl="1"/>
            <a:r>
              <a:rPr lang="en-US">
                <a:cs typeface="Times New Roman" panose="02020603050405020304" pitchFamily="18" charset="0"/>
              </a:rPr>
              <a:t>Decreased by  319 compared with November 2025 Report</a:t>
            </a:r>
          </a:p>
          <a:p>
            <a:pPr lvl="2"/>
            <a:r>
              <a:rPr lang="en-US" i="1">
                <a:cs typeface="Times New Roman" panose="02020603050405020304" pitchFamily="18" charset="0"/>
              </a:rPr>
              <a:t>GLP-1s for Obesity PDL Edit</a:t>
            </a:r>
          </a:p>
          <a:p>
            <a:pPr lvl="3"/>
            <a:r>
              <a:rPr lang="en-US" i="1">
                <a:cs typeface="Times New Roman" panose="02020603050405020304" pitchFamily="18" charset="0"/>
              </a:rPr>
              <a:t>3,022 total transactions in May 2025</a:t>
            </a:r>
          </a:p>
          <a:p>
            <a:pPr lvl="3"/>
            <a:r>
              <a:rPr lang="en-US" i="1">
                <a:cs typeface="Times New Roman" panose="02020603050405020304" pitchFamily="18" charset="0"/>
              </a:rPr>
              <a:t>1,400 total transactions in August 2025</a:t>
            </a:r>
          </a:p>
          <a:p>
            <a:pPr lvl="3"/>
            <a:r>
              <a:rPr lang="en-US" i="1">
                <a:cs typeface="Times New Roman" panose="02020603050405020304" pitchFamily="18" charset="0"/>
              </a:rPr>
              <a:t>784 total transactions in November 2025</a:t>
            </a:r>
          </a:p>
          <a:p>
            <a:pPr lvl="3"/>
            <a:r>
              <a:rPr lang="en-US" i="1">
                <a:cs typeface="Times New Roman" panose="02020603050405020304" pitchFamily="18" charset="0"/>
              </a:rPr>
              <a:t>465 total transactions in February 2026</a:t>
            </a:r>
          </a:p>
        </p:txBody>
      </p:sp>
    </p:spTree>
    <p:extLst>
      <p:ext uri="{BB962C8B-B14F-4D97-AF65-F5344CB8AC3E}">
        <p14:creationId xmlns:p14="http://schemas.microsoft.com/office/powerpoint/2010/main" val="11416002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6B814-071C-5531-93C7-2717CF5A6F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3E5F47-B18C-E116-D058-5C04CD80FD73}"/>
              </a:ext>
            </a:extLst>
          </p:cNvPr>
          <p:cNvSpPr>
            <a:spLocks noGrp="1"/>
          </p:cNvSpPr>
          <p:nvPr>
            <p:ph type="title"/>
          </p:nvPr>
        </p:nvSpPr>
        <p:spPr/>
        <p:txBody>
          <a:bodyPr/>
          <a:lstStyle/>
          <a:p>
            <a:r>
              <a:rPr lang="en-US">
                <a:cs typeface="Times New Roman" panose="02020603050405020304" pitchFamily="18" charset="0"/>
              </a:rPr>
              <a:t>Top 10: Total Transactions </a:t>
            </a:r>
            <a:r>
              <a:rPr lang="en-US" sz="1600">
                <a:cs typeface="Times New Roman" panose="02020603050405020304" pitchFamily="18" charset="0"/>
              </a:rPr>
              <a:t>Feb 2026</a:t>
            </a:r>
          </a:p>
        </p:txBody>
      </p:sp>
      <p:graphicFrame>
        <p:nvGraphicFramePr>
          <p:cNvPr id="4" name="Content Placeholder 3">
            <a:extLst>
              <a:ext uri="{FF2B5EF4-FFF2-40B4-BE49-F238E27FC236}">
                <a16:creationId xmlns:a16="http://schemas.microsoft.com/office/drawing/2014/main" id="{98940AED-00D8-CC3C-72F8-53C01DDB2C76}"/>
              </a:ext>
            </a:extLst>
          </p:cNvPr>
          <p:cNvGraphicFramePr>
            <a:graphicFrameLocks noGrp="1"/>
          </p:cNvGraphicFramePr>
          <p:nvPr>
            <p:ph idx="1"/>
            <p:extLst>
              <p:ext uri="{D42A27DB-BD31-4B8C-83A1-F6EECF244321}">
                <p14:modId xmlns:p14="http://schemas.microsoft.com/office/powerpoint/2010/main" val="1509943190"/>
              </p:ext>
            </p:extLst>
          </p:nvPr>
        </p:nvGraphicFramePr>
        <p:xfrm>
          <a:off x="889000" y="1659117"/>
          <a:ext cx="9764486" cy="4503398"/>
        </p:xfrm>
        <a:graphic>
          <a:graphicData uri="http://schemas.openxmlformats.org/drawingml/2006/table">
            <a:tbl>
              <a:tblPr firstRow="1"/>
              <a:tblGrid>
                <a:gridCol w="3888740">
                  <a:extLst>
                    <a:ext uri="{9D8B030D-6E8A-4147-A177-3AD203B41FA5}">
                      <a16:colId xmlns:a16="http://schemas.microsoft.com/office/drawing/2014/main" val="2364219457"/>
                    </a:ext>
                  </a:extLst>
                </a:gridCol>
                <a:gridCol w="1348740">
                  <a:extLst>
                    <a:ext uri="{9D8B030D-6E8A-4147-A177-3AD203B41FA5}">
                      <a16:colId xmlns:a16="http://schemas.microsoft.com/office/drawing/2014/main" val="2028910407"/>
                    </a:ext>
                  </a:extLst>
                </a:gridCol>
                <a:gridCol w="1657350">
                  <a:extLst>
                    <a:ext uri="{9D8B030D-6E8A-4147-A177-3AD203B41FA5}">
                      <a16:colId xmlns:a16="http://schemas.microsoft.com/office/drawing/2014/main" val="2860640295"/>
                    </a:ext>
                  </a:extLst>
                </a:gridCol>
                <a:gridCol w="1360170">
                  <a:extLst>
                    <a:ext uri="{9D8B030D-6E8A-4147-A177-3AD203B41FA5}">
                      <a16:colId xmlns:a16="http://schemas.microsoft.com/office/drawing/2014/main" val="1562921115"/>
                    </a:ext>
                  </a:extLst>
                </a:gridCol>
                <a:gridCol w="1509486">
                  <a:extLst>
                    <a:ext uri="{9D8B030D-6E8A-4147-A177-3AD203B41FA5}">
                      <a16:colId xmlns:a16="http://schemas.microsoft.com/office/drawing/2014/main" val="2036212223"/>
                    </a:ext>
                  </a:extLst>
                </a:gridCol>
              </a:tblGrid>
              <a:tr h="746458">
                <a:tc>
                  <a:txBody>
                    <a:bodyPr/>
                    <a:lstStyle/>
                    <a:p>
                      <a:pPr algn="l" rtl="0" fontAlgn="t"/>
                      <a:r>
                        <a:rPr lang="en-US" sz="2000" b="1" i="0" u="none" strike="noStrike" kern="1200">
                          <a:solidFill>
                            <a:srgbClr val="000000"/>
                          </a:solidFill>
                          <a:effectLst/>
                          <a:latin typeface="Aptos" panose="020B0004020202020204" pitchFamily="34" charset="0"/>
                          <a:ea typeface="+mn-ea"/>
                          <a:cs typeface="+mn-cs"/>
                        </a:rPr>
                        <a:t>Drug Class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a:solidFill>
                            <a:srgbClr val="000000"/>
                          </a:solidFill>
                          <a:effectLst/>
                          <a:latin typeface="Aptos" panose="020B0004020202020204" pitchFamily="34" charset="0"/>
                          <a:ea typeface="+mn-ea"/>
                          <a:cs typeface="+mn-cs"/>
                        </a:rPr>
                        <a:t>Helpdesk Approved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a:solidFill>
                            <a:srgbClr val="000000"/>
                          </a:solidFill>
                          <a:effectLst/>
                          <a:latin typeface="Aptos" panose="020B0004020202020204" pitchFamily="34" charset="0"/>
                          <a:ea typeface="+mn-ea"/>
                          <a:cs typeface="+mn-cs"/>
                        </a:rPr>
                        <a:t>Helpdesk Pending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a:solidFill>
                            <a:srgbClr val="000000"/>
                          </a:solidFill>
                          <a:effectLst/>
                          <a:latin typeface="Aptos" panose="020B0004020202020204" pitchFamily="34" charset="0"/>
                          <a:ea typeface="+mn-ea"/>
                          <a:cs typeface="+mn-cs"/>
                        </a:rPr>
                        <a:t>Helpdesk Denied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algn="ctr" rtl="0" fontAlgn="t"/>
                      <a:r>
                        <a:rPr lang="en-US" sz="2000" b="1" i="0" u="none" strike="noStrike" kern="1200">
                          <a:solidFill>
                            <a:srgbClr val="000000"/>
                          </a:solidFill>
                          <a:effectLst/>
                          <a:latin typeface="Aptos" panose="020B0004020202020204" pitchFamily="34" charset="0"/>
                          <a:ea typeface="+mn-ea"/>
                          <a:cs typeface="+mn-cs"/>
                        </a:rPr>
                        <a:t>Helpdesk Total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176709092"/>
                  </a:ext>
                </a:extLst>
              </a:tr>
              <a:tr h="375694">
                <a:tc>
                  <a:txBody>
                    <a:bodyPr/>
                    <a:lstStyle/>
                    <a:p>
                      <a:pPr algn="l" rtl="0" fontAlgn="t">
                        <a:buNone/>
                      </a:pPr>
                      <a:r>
                        <a:rPr lang="en-US" sz="2000" b="1" i="0" u="none" strike="noStrike">
                          <a:solidFill>
                            <a:srgbClr val="000000"/>
                          </a:solidFill>
                          <a:effectLst/>
                          <a:latin typeface="+mn-lt"/>
                        </a:rPr>
                        <a:t>Antipsychotic 2nd Gen. Oral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1,357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1298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2,656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28279476"/>
                  </a:ext>
                </a:extLst>
              </a:tr>
              <a:tr h="375694">
                <a:tc>
                  <a:txBody>
                    <a:bodyPr/>
                    <a:lstStyle/>
                    <a:p>
                      <a:pPr algn="l" rtl="0" fontAlgn="t">
                        <a:buNone/>
                      </a:pPr>
                      <a:r>
                        <a:rPr lang="en-US" sz="2000" b="1" i="0" u="none" strike="noStrike">
                          <a:solidFill>
                            <a:srgbClr val="000000"/>
                          </a:solidFill>
                          <a:effectLst/>
                          <a:latin typeface="+mn-lt"/>
                        </a:rPr>
                        <a:t>Benzodiazepines Select Oral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701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1269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1,970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41460359"/>
                  </a:ext>
                </a:extLst>
              </a:tr>
              <a:tr h="375694">
                <a:tc>
                  <a:txBody>
                    <a:bodyPr/>
                    <a:lstStyle/>
                    <a:p>
                      <a:pPr algn="l" rtl="0" fontAlgn="t">
                        <a:buNone/>
                      </a:pPr>
                      <a:r>
                        <a:rPr lang="en-US" sz="2000" b="1" i="0" u="none" strike="noStrike">
                          <a:solidFill>
                            <a:srgbClr val="000000"/>
                          </a:solidFill>
                          <a:effectLst/>
                          <a:latin typeface="+mn-lt"/>
                        </a:rPr>
                        <a:t>Opioids Short Acting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264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1010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1,274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838710878"/>
                  </a:ext>
                </a:extLst>
              </a:tr>
              <a:tr h="375694">
                <a:tc>
                  <a:txBody>
                    <a:bodyPr/>
                    <a:lstStyle/>
                    <a:p>
                      <a:pPr algn="l" rtl="0" fontAlgn="t">
                        <a:buNone/>
                      </a:pPr>
                      <a:r>
                        <a:rPr lang="en-US" sz="2000" b="1" i="0" u="none" strike="noStrike">
                          <a:solidFill>
                            <a:srgbClr val="000000"/>
                          </a:solidFill>
                          <a:effectLst/>
                          <a:latin typeface="+mn-lt"/>
                        </a:rPr>
                        <a:t>Sedative Hypnotics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253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558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811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67699343"/>
                  </a:ext>
                </a:extLst>
              </a:tr>
              <a:tr h="375694">
                <a:tc>
                  <a:txBody>
                    <a:bodyPr/>
                    <a:lstStyle/>
                    <a:p>
                      <a:pPr algn="l" rtl="0" fontAlgn="t">
                        <a:buNone/>
                      </a:pPr>
                      <a:r>
                        <a:rPr lang="en-US" sz="2000" b="1" i="0" u="none" strike="noStrike">
                          <a:solidFill>
                            <a:srgbClr val="000000"/>
                          </a:solidFill>
                          <a:effectLst/>
                          <a:latin typeface="+mn-lt"/>
                        </a:rPr>
                        <a:t>SSRI                          </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505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299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804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00303411"/>
                  </a:ext>
                </a:extLst>
              </a:tr>
              <a:tr h="375694">
                <a:tc>
                  <a:txBody>
                    <a:bodyPr/>
                    <a:lstStyle/>
                    <a:p>
                      <a:pPr algn="l" rtl="0" fontAlgn="t">
                        <a:buNone/>
                      </a:pPr>
                      <a:r>
                        <a:rPr lang="en-US" sz="2000" b="1" i="0" u="none" strike="noStrike">
                          <a:solidFill>
                            <a:srgbClr val="000000"/>
                          </a:solidFill>
                          <a:effectLst/>
                          <a:latin typeface="+mn-lt"/>
                        </a:rPr>
                        <a:t>Antimigraine Alternative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222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511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733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58091854"/>
                  </a:ext>
                </a:extLst>
              </a:tr>
              <a:tr h="375694">
                <a:tc>
                  <a:txBody>
                    <a:bodyPr/>
                    <a:lstStyle/>
                    <a:p>
                      <a:pPr algn="l" rtl="0" fontAlgn="t">
                        <a:buNone/>
                      </a:pPr>
                      <a:r>
                        <a:rPr lang="en-US" sz="2000" b="1" i="0" u="none" strike="noStrike">
                          <a:solidFill>
                            <a:srgbClr val="000000"/>
                          </a:solidFill>
                          <a:effectLst/>
                          <a:latin typeface="+mn-lt"/>
                        </a:rPr>
                        <a:t>ADHD Non-Stimulant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309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364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673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49793977"/>
                  </a:ext>
                </a:extLst>
              </a:tr>
              <a:tr h="375694">
                <a:tc>
                  <a:txBody>
                    <a:bodyPr/>
                    <a:lstStyle/>
                    <a:p>
                      <a:pPr algn="l" rtl="0" fontAlgn="t">
                        <a:buNone/>
                      </a:pPr>
                      <a:r>
                        <a:rPr lang="en-US" sz="2000" b="1" i="0" u="none" strike="noStrike">
                          <a:solidFill>
                            <a:srgbClr val="000000"/>
                          </a:solidFill>
                          <a:effectLst/>
                          <a:latin typeface="+mn-lt"/>
                        </a:rPr>
                        <a:t>GI Motility</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261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388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649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31106008"/>
                  </a:ext>
                </a:extLst>
              </a:tr>
              <a:tr h="375694">
                <a:tc>
                  <a:txBody>
                    <a:bodyPr/>
                    <a:lstStyle/>
                    <a:p>
                      <a:pPr algn="l" rtl="0" fontAlgn="t">
                        <a:buNone/>
                      </a:pPr>
                      <a:r>
                        <a:rPr lang="en-US" sz="2000" b="1" i="0" u="none" strike="noStrike">
                          <a:solidFill>
                            <a:srgbClr val="000000"/>
                          </a:solidFill>
                          <a:effectLst/>
                          <a:latin typeface="+mn-lt"/>
                        </a:rPr>
                        <a:t>Beta Adrenergic-Short Acting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522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606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27786723"/>
                  </a:ext>
                </a:extLst>
              </a:tr>
              <a:tr h="375694">
                <a:tc>
                  <a:txBody>
                    <a:bodyPr/>
                    <a:lstStyle/>
                    <a:p>
                      <a:pPr algn="l" rtl="0" fontAlgn="t">
                        <a:buNone/>
                      </a:pPr>
                      <a:r>
                        <a:rPr lang="en-US" sz="2000" b="1" i="0" u="none" strike="noStrike">
                          <a:solidFill>
                            <a:srgbClr val="000000"/>
                          </a:solidFill>
                          <a:effectLst/>
                          <a:latin typeface="+mn-lt"/>
                        </a:rPr>
                        <a:t>CGRP Inhibitors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196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410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r" rtl="0" fontAlgn="t">
                        <a:buNone/>
                      </a:pPr>
                      <a:r>
                        <a:rPr lang="en-US" sz="2000" b="1" i="0" u="none" strike="noStrike">
                          <a:solidFill>
                            <a:srgbClr val="000000"/>
                          </a:solidFill>
                          <a:effectLst/>
                          <a:latin typeface="+mn-lt"/>
                        </a:rPr>
                        <a:t>606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62258494"/>
                  </a:ext>
                </a:extLst>
              </a:tr>
            </a:tbl>
          </a:graphicData>
        </a:graphic>
      </p:graphicFrame>
      <p:pic>
        <p:nvPicPr>
          <p:cNvPr id="5" name="Picture 4" descr="Conduent, Inc.">
            <a:extLst>
              <a:ext uri="{FF2B5EF4-FFF2-40B4-BE49-F238E27FC236}">
                <a16:creationId xmlns:a16="http://schemas.microsoft.com/office/drawing/2014/main" id="{029A035A-EFA8-56CE-BF56-07D47C68BACE}"/>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6738" y="216571"/>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2713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6C267-BB67-62BB-7BA6-8CC92A02C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0B9B6A-8CEC-1971-B853-CB7E692ACD54}"/>
              </a:ext>
            </a:extLst>
          </p:cNvPr>
          <p:cNvSpPr>
            <a:spLocks noGrp="1"/>
          </p:cNvSpPr>
          <p:nvPr>
            <p:ph type="title"/>
          </p:nvPr>
        </p:nvSpPr>
        <p:spPr/>
        <p:txBody>
          <a:bodyPr/>
          <a:lstStyle/>
          <a:p>
            <a:r>
              <a:rPr lang="en-US">
                <a:cs typeface="Times New Roman" panose="02020603050405020304" pitchFamily="18" charset="0"/>
              </a:rPr>
              <a:t>Top 10: Pending Transactions </a:t>
            </a:r>
            <a:r>
              <a:rPr lang="en-US" sz="1600">
                <a:cs typeface="Times New Roman" panose="02020603050405020304" pitchFamily="18" charset="0"/>
              </a:rPr>
              <a:t>Feb 2026</a:t>
            </a:r>
            <a:endParaRPr lang="en-US" sz="1600"/>
          </a:p>
        </p:txBody>
      </p:sp>
      <p:graphicFrame>
        <p:nvGraphicFramePr>
          <p:cNvPr id="4" name="Content Placeholder 3">
            <a:extLst>
              <a:ext uri="{FF2B5EF4-FFF2-40B4-BE49-F238E27FC236}">
                <a16:creationId xmlns:a16="http://schemas.microsoft.com/office/drawing/2014/main" id="{2D4AEF4D-F53E-71A5-62F9-B6741396FFD3}"/>
              </a:ext>
            </a:extLst>
          </p:cNvPr>
          <p:cNvGraphicFramePr>
            <a:graphicFrameLocks noGrp="1"/>
          </p:cNvGraphicFramePr>
          <p:nvPr>
            <p:ph idx="1"/>
            <p:extLst>
              <p:ext uri="{D42A27DB-BD31-4B8C-83A1-F6EECF244321}">
                <p14:modId xmlns:p14="http://schemas.microsoft.com/office/powerpoint/2010/main" val="2735578105"/>
              </p:ext>
            </p:extLst>
          </p:nvPr>
        </p:nvGraphicFramePr>
        <p:xfrm>
          <a:off x="838200" y="1690688"/>
          <a:ext cx="9808028" cy="4490550"/>
        </p:xfrm>
        <a:graphic>
          <a:graphicData uri="http://schemas.openxmlformats.org/drawingml/2006/table">
            <a:tbl>
              <a:tblPr firstRow="1"/>
              <a:tblGrid>
                <a:gridCol w="4218275">
                  <a:extLst>
                    <a:ext uri="{9D8B030D-6E8A-4147-A177-3AD203B41FA5}">
                      <a16:colId xmlns:a16="http://schemas.microsoft.com/office/drawing/2014/main" val="1967057681"/>
                    </a:ext>
                  </a:extLst>
                </a:gridCol>
                <a:gridCol w="1322817">
                  <a:extLst>
                    <a:ext uri="{9D8B030D-6E8A-4147-A177-3AD203B41FA5}">
                      <a16:colId xmlns:a16="http://schemas.microsoft.com/office/drawing/2014/main" val="1124816584"/>
                    </a:ext>
                  </a:extLst>
                </a:gridCol>
                <a:gridCol w="1422312">
                  <a:extLst>
                    <a:ext uri="{9D8B030D-6E8A-4147-A177-3AD203B41FA5}">
                      <a16:colId xmlns:a16="http://schemas.microsoft.com/office/drawing/2014/main" val="1697331454"/>
                    </a:ext>
                  </a:extLst>
                </a:gridCol>
                <a:gridCol w="1422312">
                  <a:extLst>
                    <a:ext uri="{9D8B030D-6E8A-4147-A177-3AD203B41FA5}">
                      <a16:colId xmlns:a16="http://schemas.microsoft.com/office/drawing/2014/main" val="2283979466"/>
                    </a:ext>
                  </a:extLst>
                </a:gridCol>
                <a:gridCol w="1422312">
                  <a:extLst>
                    <a:ext uri="{9D8B030D-6E8A-4147-A177-3AD203B41FA5}">
                      <a16:colId xmlns:a16="http://schemas.microsoft.com/office/drawing/2014/main" val="1090432249"/>
                    </a:ext>
                  </a:extLst>
                </a:gridCol>
              </a:tblGrid>
              <a:tr h="652740">
                <a:tc>
                  <a:txBody>
                    <a:bodyPr/>
                    <a:lstStyle/>
                    <a:p>
                      <a:pPr marL="0" algn="l" defTabSz="914400" rtl="0" eaLnBrk="1" fontAlgn="t" latinLnBrk="0" hangingPunct="1"/>
                      <a:r>
                        <a:rPr lang="en-US" sz="2000" b="1" i="0" u="none" strike="noStrike" kern="1200">
                          <a:solidFill>
                            <a:srgbClr val="000000"/>
                          </a:solidFill>
                          <a:effectLst/>
                          <a:latin typeface="Aptos" panose="020B0004020202020204" pitchFamily="34" charset="0"/>
                          <a:ea typeface="+mn-ea"/>
                          <a:cs typeface="+mn-cs"/>
                        </a:rPr>
                        <a:t>Drug Class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a:solidFill>
                            <a:srgbClr val="000000"/>
                          </a:solidFill>
                          <a:effectLst/>
                          <a:latin typeface="Aptos" panose="020B0004020202020204" pitchFamily="34" charset="0"/>
                          <a:ea typeface="+mn-ea"/>
                          <a:cs typeface="+mn-cs"/>
                        </a:rPr>
                        <a:t>Helpdesk Approved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a:solidFill>
                            <a:srgbClr val="000000"/>
                          </a:solidFill>
                          <a:effectLst/>
                          <a:latin typeface="Aptos" panose="020B0004020202020204" pitchFamily="34" charset="0"/>
                          <a:ea typeface="+mn-ea"/>
                          <a:cs typeface="+mn-cs"/>
                        </a:rPr>
                        <a:t>Helpdesk Pending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a:solidFill>
                            <a:srgbClr val="000000"/>
                          </a:solidFill>
                          <a:effectLst/>
                          <a:latin typeface="Aptos" panose="020B0004020202020204" pitchFamily="34" charset="0"/>
                          <a:ea typeface="+mn-ea"/>
                          <a:cs typeface="+mn-cs"/>
                        </a:rPr>
                        <a:t>Helpdesk Denied</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tc>
                  <a:txBody>
                    <a:bodyPr/>
                    <a:lstStyle/>
                    <a:p>
                      <a:pPr marL="0" algn="ctr" defTabSz="914400" rtl="0" eaLnBrk="1" fontAlgn="t" latinLnBrk="0" hangingPunct="1"/>
                      <a:r>
                        <a:rPr lang="en-US" sz="2000" b="1" i="0" u="none" strike="noStrike" kern="1200">
                          <a:solidFill>
                            <a:srgbClr val="000000"/>
                          </a:solidFill>
                          <a:effectLst/>
                          <a:latin typeface="Aptos" panose="020B0004020202020204" pitchFamily="34" charset="0"/>
                          <a:ea typeface="+mn-ea"/>
                          <a:cs typeface="+mn-cs"/>
                        </a:rPr>
                        <a:t>Helpdesk Total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solidFill>
                  </a:tcPr>
                </a:tc>
                <a:extLst>
                  <a:ext uri="{0D108BD9-81ED-4DB2-BD59-A6C34878D82A}">
                    <a16:rowId xmlns:a16="http://schemas.microsoft.com/office/drawing/2014/main" val="3442879890"/>
                  </a:ext>
                </a:extLst>
              </a:tr>
              <a:tr h="383781">
                <a:tc>
                  <a:txBody>
                    <a:bodyPr/>
                    <a:lstStyle/>
                    <a:p>
                      <a:pPr algn="l" rtl="0" fontAlgn="t">
                        <a:buNone/>
                      </a:pPr>
                      <a:r>
                        <a:rPr lang="en-US" sz="2000" b="1" i="0" u="none" strike="noStrike">
                          <a:solidFill>
                            <a:srgbClr val="000000"/>
                          </a:solidFill>
                          <a:effectLst/>
                          <a:latin typeface="+mn-lt"/>
                        </a:rPr>
                        <a:t>Antipsychotic 2nd Gen. Oral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1,357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1298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2,656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2487166"/>
                  </a:ext>
                </a:extLst>
              </a:tr>
              <a:tr h="383781">
                <a:tc>
                  <a:txBody>
                    <a:bodyPr/>
                    <a:lstStyle/>
                    <a:p>
                      <a:pPr marL="0" algn="l" defTabSz="914400" rtl="0" eaLnBrk="1" fontAlgn="t" latinLnBrk="0" hangingPunct="1">
                        <a:buNone/>
                      </a:pPr>
                      <a:r>
                        <a:rPr lang="en-US" sz="2000" b="1" i="0" u="none" strike="noStrike" kern="1200">
                          <a:solidFill>
                            <a:srgbClr val="000000"/>
                          </a:solidFill>
                          <a:effectLst/>
                          <a:latin typeface="+mn-lt"/>
                          <a:ea typeface="+mn-ea"/>
                          <a:cs typeface="+mn-cs"/>
                        </a:rPr>
                        <a:t>Benzodiazepines Select Oral</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701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1269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1,970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26145928"/>
                  </a:ext>
                </a:extLst>
              </a:tr>
              <a:tr h="383781">
                <a:tc>
                  <a:txBody>
                    <a:bodyPr/>
                    <a:lstStyle/>
                    <a:p>
                      <a:pPr marL="0" algn="l" defTabSz="914400" rtl="0" eaLnBrk="1" fontAlgn="t" latinLnBrk="0" hangingPunct="1">
                        <a:buNone/>
                      </a:pPr>
                      <a:r>
                        <a:rPr lang="en-US" sz="2000" b="1" i="0" u="none" strike="noStrike" kern="1200">
                          <a:solidFill>
                            <a:srgbClr val="000000"/>
                          </a:solidFill>
                          <a:effectLst/>
                          <a:latin typeface="+mn-lt"/>
                          <a:ea typeface="+mn-ea"/>
                          <a:cs typeface="+mn-cs"/>
                        </a:rPr>
                        <a:t>Opioids Short Acting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264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1010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1,274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62706242"/>
                  </a:ext>
                </a:extLst>
              </a:tr>
              <a:tr h="383781">
                <a:tc>
                  <a:txBody>
                    <a:bodyPr/>
                    <a:lstStyle/>
                    <a:p>
                      <a:pPr algn="l" rtl="0" fontAlgn="t">
                        <a:buNone/>
                      </a:pPr>
                      <a:r>
                        <a:rPr lang="en-US" sz="2000" b="1" i="0" u="none" strike="noStrike">
                          <a:solidFill>
                            <a:srgbClr val="000000"/>
                          </a:solidFill>
                          <a:effectLst/>
                          <a:latin typeface="+mn-lt"/>
                        </a:rPr>
                        <a:t>Sedative Hypnotics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253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558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811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55973723"/>
                  </a:ext>
                </a:extLst>
              </a:tr>
              <a:tr h="383781">
                <a:tc>
                  <a:txBody>
                    <a:bodyPr/>
                    <a:lstStyle/>
                    <a:p>
                      <a:pPr algn="l" rtl="0" fontAlgn="t">
                        <a:buNone/>
                      </a:pPr>
                      <a:r>
                        <a:rPr lang="en-US" sz="2000" b="1" i="0" u="none" strike="noStrike">
                          <a:solidFill>
                            <a:srgbClr val="000000"/>
                          </a:solidFill>
                          <a:effectLst/>
                          <a:latin typeface="+mn-lt"/>
                        </a:rPr>
                        <a:t>Beta Adrenergic-Short Acting</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84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522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606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3162936"/>
                  </a:ext>
                </a:extLst>
              </a:tr>
              <a:tr h="383781">
                <a:tc>
                  <a:txBody>
                    <a:bodyPr/>
                    <a:lstStyle/>
                    <a:p>
                      <a:pPr algn="l" rtl="0" fontAlgn="t">
                        <a:buNone/>
                      </a:pPr>
                      <a:r>
                        <a:rPr lang="en-US" sz="2000" b="1" i="0" u="none" strike="noStrike">
                          <a:solidFill>
                            <a:srgbClr val="000000"/>
                          </a:solidFill>
                          <a:effectLst/>
                          <a:latin typeface="+mn-lt"/>
                        </a:rPr>
                        <a:t>Antimigraine Alternative</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222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511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733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0979901"/>
                  </a:ext>
                </a:extLst>
              </a:tr>
              <a:tr h="383781">
                <a:tc>
                  <a:txBody>
                    <a:bodyPr/>
                    <a:lstStyle/>
                    <a:p>
                      <a:pPr marL="0" algn="l" defTabSz="914400" rtl="0" eaLnBrk="1" fontAlgn="t" latinLnBrk="0" hangingPunct="1">
                        <a:buNone/>
                      </a:pPr>
                      <a:r>
                        <a:rPr lang="en-US" sz="2000" b="1" i="0" u="none" strike="noStrike" kern="1200">
                          <a:solidFill>
                            <a:srgbClr val="000000"/>
                          </a:solidFill>
                          <a:effectLst/>
                          <a:latin typeface="+mn-lt"/>
                          <a:ea typeface="+mn-ea"/>
                          <a:cs typeface="+mn-cs"/>
                        </a:rPr>
                        <a:t>CGRP </a:t>
                      </a:r>
                      <a:r>
                        <a:rPr lang="en-US" sz="2000" b="1" i="0" u="none" strike="noStrike">
                          <a:solidFill>
                            <a:srgbClr val="000000"/>
                          </a:solidFill>
                          <a:effectLst/>
                          <a:latin typeface="+mn-lt"/>
                        </a:rPr>
                        <a:t>Inhibitors</a:t>
                      </a:r>
                      <a:endParaRPr lang="en-US" sz="2000" b="1" i="0" u="none" strike="noStrike" kern="1200">
                        <a:solidFill>
                          <a:srgbClr val="000000"/>
                        </a:solidFill>
                        <a:effectLst/>
                        <a:latin typeface="+mn-lt"/>
                        <a:ea typeface="+mn-ea"/>
                        <a:cs typeface="+mn-cs"/>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196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410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606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137852760"/>
                  </a:ext>
                </a:extLst>
              </a:tr>
              <a:tr h="383781">
                <a:tc>
                  <a:txBody>
                    <a:bodyPr/>
                    <a:lstStyle/>
                    <a:p>
                      <a:pPr marL="0" algn="l" defTabSz="914400" rtl="0" eaLnBrk="1" fontAlgn="t" latinLnBrk="0" hangingPunct="1">
                        <a:buNone/>
                      </a:pPr>
                      <a:r>
                        <a:rPr lang="en-US" sz="2000" b="1" i="0" u="none" strike="noStrike" kern="1200">
                          <a:solidFill>
                            <a:srgbClr val="000000"/>
                          </a:solidFill>
                          <a:effectLst/>
                          <a:latin typeface="+mn-lt"/>
                          <a:ea typeface="+mn-ea"/>
                          <a:cs typeface="+mn-cs"/>
                        </a:rPr>
                        <a:t>GI </a:t>
                      </a:r>
                      <a:r>
                        <a:rPr lang="en-US" sz="2000" b="1" i="0" u="none" strike="noStrike">
                          <a:solidFill>
                            <a:srgbClr val="000000"/>
                          </a:solidFill>
                          <a:effectLst/>
                          <a:latin typeface="+mn-lt"/>
                        </a:rPr>
                        <a:t>Motility</a:t>
                      </a:r>
                      <a:endParaRPr lang="en-US" sz="2000" b="1" i="0" u="none" strike="noStrike" kern="1200">
                        <a:solidFill>
                          <a:srgbClr val="000000"/>
                        </a:solidFill>
                        <a:effectLst/>
                        <a:latin typeface="+mn-lt"/>
                        <a:ea typeface="+mn-ea"/>
                        <a:cs typeface="+mn-cs"/>
                      </a:endParaRP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261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388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649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72557518"/>
                  </a:ext>
                </a:extLst>
              </a:tr>
              <a:tr h="383781">
                <a:tc>
                  <a:txBody>
                    <a:bodyPr/>
                    <a:lstStyle/>
                    <a:p>
                      <a:pPr algn="l" rtl="0" fontAlgn="t">
                        <a:buNone/>
                      </a:pPr>
                      <a:r>
                        <a:rPr lang="en-US" sz="2000" b="1" i="0" u="none" strike="noStrike">
                          <a:solidFill>
                            <a:srgbClr val="000000"/>
                          </a:solidFill>
                          <a:effectLst/>
                          <a:latin typeface="+mn-lt"/>
                        </a:rPr>
                        <a:t>ADHD Non-Stimulant</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309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364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673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02874644"/>
                  </a:ext>
                </a:extLst>
              </a:tr>
              <a:tr h="383781">
                <a:tc>
                  <a:txBody>
                    <a:bodyPr/>
                    <a:lstStyle/>
                    <a:p>
                      <a:pPr marL="0" algn="l" defTabSz="914400" rtl="0" eaLnBrk="1" fontAlgn="t" latinLnBrk="0" hangingPunct="1">
                        <a:buNone/>
                      </a:pPr>
                      <a:r>
                        <a:rPr lang="en-US" sz="2000" b="1" i="0" u="none" strike="noStrike" kern="1200">
                          <a:solidFill>
                            <a:srgbClr val="000000"/>
                          </a:solidFill>
                          <a:effectLst/>
                          <a:latin typeface="+mn-lt"/>
                          <a:ea typeface="+mn-ea"/>
                          <a:cs typeface="+mn-cs"/>
                        </a:rPr>
                        <a:t>ADHD Methylphenidate LA</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110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307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a:solidFill>
                            <a:srgbClr val="000000"/>
                          </a:solidFill>
                          <a:effectLst/>
                          <a:latin typeface="+mn-lt"/>
                          <a:ea typeface="+mn-ea"/>
                          <a:cs typeface="+mn-cs"/>
                        </a:rPr>
                        <a:t>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r" defTabSz="914400" rtl="0" eaLnBrk="1" fontAlgn="t" latinLnBrk="0" hangingPunct="1">
                        <a:buNone/>
                      </a:pPr>
                      <a:r>
                        <a:rPr lang="en-US" sz="2000" b="1" i="0" u="none" strike="noStrike" kern="1200" dirty="0">
                          <a:solidFill>
                            <a:srgbClr val="000000"/>
                          </a:solidFill>
                          <a:effectLst/>
                          <a:latin typeface="+mn-lt"/>
                          <a:ea typeface="+mn-ea"/>
                          <a:cs typeface="+mn-cs"/>
                        </a:rPr>
                        <a:t>417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91274689"/>
                  </a:ext>
                </a:extLst>
              </a:tr>
            </a:tbl>
          </a:graphicData>
        </a:graphic>
      </p:graphicFrame>
      <p:pic>
        <p:nvPicPr>
          <p:cNvPr id="5" name="Picture 4" descr="Conduent, Inc.">
            <a:extLst>
              <a:ext uri="{FF2B5EF4-FFF2-40B4-BE49-F238E27FC236}">
                <a16:creationId xmlns:a16="http://schemas.microsoft.com/office/drawing/2014/main" id="{E9F14355-6F02-9DCF-1AAE-3EE2D0184EC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7453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34F1179-B481-4F9E-BCA3-AFB972070F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28FE5B-1230-856D-B8D0-B60E4DE7A605}"/>
              </a:ext>
            </a:extLst>
          </p:cNvPr>
          <p:cNvSpPr>
            <a:spLocks noGrp="1"/>
          </p:cNvSpPr>
          <p:nvPr>
            <p:ph type="ctrTitle"/>
          </p:nvPr>
        </p:nvSpPr>
        <p:spPr>
          <a:xfrm>
            <a:off x="1285241" y="1008993"/>
            <a:ext cx="9231410" cy="3542045"/>
          </a:xfrm>
        </p:spPr>
        <p:txBody>
          <a:bodyPr anchor="b">
            <a:normAutofit/>
          </a:bodyPr>
          <a:lstStyle/>
          <a:p>
            <a:pPr algn="l"/>
            <a:r>
              <a:rPr lang="en-US" sz="8100" err="1"/>
              <a:t>SmartPA</a:t>
            </a:r>
            <a:r>
              <a:rPr lang="en-US" sz="8100"/>
              <a:t> POS Transparency Report</a:t>
            </a:r>
          </a:p>
        </p:txBody>
      </p:sp>
      <p:pic>
        <p:nvPicPr>
          <p:cNvPr id="4" name="Picture 3" descr="Conduent, Inc.">
            <a:extLst>
              <a:ext uri="{FF2B5EF4-FFF2-40B4-BE49-F238E27FC236}">
                <a16:creationId xmlns:a16="http://schemas.microsoft.com/office/drawing/2014/main" id="{F1BDBE14-50E2-8399-F61B-070596AE0BDB}"/>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77343" y="112708"/>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0321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A9B25-A5F2-BCC0-9435-50F231863623}"/>
              </a:ext>
            </a:extLst>
          </p:cNvPr>
          <p:cNvSpPr>
            <a:spLocks noGrp="1"/>
          </p:cNvSpPr>
          <p:nvPr>
            <p:ph type="title" idx="4294967295"/>
          </p:nvPr>
        </p:nvSpPr>
        <p:spPr>
          <a:xfrm>
            <a:off x="1114425" y="591639"/>
            <a:ext cx="9963150" cy="1617663"/>
          </a:xfrm>
        </p:spPr>
        <p:txBody>
          <a:bodyPr>
            <a:normAutofit/>
          </a:bodyPr>
          <a:lstStyle/>
          <a:p>
            <a:r>
              <a:rPr lang="en-US" sz="4000" dirty="0"/>
              <a:t>Conduent™ Missouri </a:t>
            </a:r>
            <a:r>
              <a:rPr lang="en-US" sz="4000" dirty="0" err="1"/>
              <a:t>SmartPA</a:t>
            </a:r>
            <a:r>
              <a:rPr lang="en-US" sz="4000" dirty="0"/>
              <a:t> </a:t>
            </a:r>
            <a:br>
              <a:rPr lang="en-US" sz="4000" dirty="0"/>
            </a:br>
            <a:r>
              <a:rPr lang="en-US" sz="4000" dirty="0"/>
              <a:t>POS Transparency Report</a:t>
            </a:r>
          </a:p>
        </p:txBody>
      </p:sp>
      <p:graphicFrame>
        <p:nvGraphicFramePr>
          <p:cNvPr id="118" name="Content Placeholder 117">
            <a:extLst>
              <a:ext uri="{FF2B5EF4-FFF2-40B4-BE49-F238E27FC236}">
                <a16:creationId xmlns:a16="http://schemas.microsoft.com/office/drawing/2014/main" id="{F889CDB4-8FD0-03E8-1730-5FC4D0CA4EA1}"/>
              </a:ext>
            </a:extLst>
          </p:cNvPr>
          <p:cNvGraphicFramePr>
            <a:graphicFrameLocks noGrp="1"/>
          </p:cNvGraphicFramePr>
          <p:nvPr>
            <p:ph idx="4294967295"/>
            <p:extLst>
              <p:ext uri="{D42A27DB-BD31-4B8C-83A1-F6EECF244321}">
                <p14:modId xmlns:p14="http://schemas.microsoft.com/office/powerpoint/2010/main" val="1149558321"/>
              </p:ext>
            </p:extLst>
          </p:nvPr>
        </p:nvGraphicFramePr>
        <p:xfrm>
          <a:off x="904282" y="2746512"/>
          <a:ext cx="10383435" cy="2633330"/>
        </p:xfrm>
        <a:graphic>
          <a:graphicData uri="http://schemas.openxmlformats.org/drawingml/2006/table">
            <a:tbl>
              <a:tblPr firstRow="1"/>
              <a:tblGrid>
                <a:gridCol w="3091297">
                  <a:extLst>
                    <a:ext uri="{9D8B030D-6E8A-4147-A177-3AD203B41FA5}">
                      <a16:colId xmlns:a16="http://schemas.microsoft.com/office/drawing/2014/main" val="2482026609"/>
                    </a:ext>
                  </a:extLst>
                </a:gridCol>
                <a:gridCol w="1832885">
                  <a:extLst>
                    <a:ext uri="{9D8B030D-6E8A-4147-A177-3AD203B41FA5}">
                      <a16:colId xmlns:a16="http://schemas.microsoft.com/office/drawing/2014/main" val="1806591556"/>
                    </a:ext>
                  </a:extLst>
                </a:gridCol>
                <a:gridCol w="1819751">
                  <a:extLst>
                    <a:ext uri="{9D8B030D-6E8A-4147-A177-3AD203B41FA5}">
                      <a16:colId xmlns:a16="http://schemas.microsoft.com/office/drawing/2014/main" val="1460275232"/>
                    </a:ext>
                  </a:extLst>
                </a:gridCol>
                <a:gridCol w="1819751">
                  <a:extLst>
                    <a:ext uri="{9D8B030D-6E8A-4147-A177-3AD203B41FA5}">
                      <a16:colId xmlns:a16="http://schemas.microsoft.com/office/drawing/2014/main" val="238460815"/>
                    </a:ext>
                  </a:extLst>
                </a:gridCol>
                <a:gridCol w="1819751">
                  <a:extLst>
                    <a:ext uri="{9D8B030D-6E8A-4147-A177-3AD203B41FA5}">
                      <a16:colId xmlns:a16="http://schemas.microsoft.com/office/drawing/2014/main" val="2003842289"/>
                    </a:ext>
                  </a:extLst>
                </a:gridCol>
              </a:tblGrid>
              <a:tr h="530153">
                <a:tc>
                  <a:txBody>
                    <a:bodyPr/>
                    <a:lstStyle/>
                    <a:p>
                      <a:pPr algn="l" rtl="0" fontAlgn="t">
                        <a:spcBef>
                          <a:spcPts val="0"/>
                        </a:spcBef>
                        <a:spcAft>
                          <a:spcPts val="0"/>
                        </a:spcAft>
                      </a:pPr>
                      <a:r>
                        <a:rPr lang="en-US" sz="2400" b="1" i="0" u="none" strike="noStrike">
                          <a:solidFill>
                            <a:srgbClr val="000000"/>
                          </a:solidFill>
                          <a:effectLst/>
                          <a:highlight>
                            <a:srgbClr val="7DD7EA"/>
                          </a:highlight>
                          <a:latin typeface="+mn-lt"/>
                        </a:rPr>
                        <a:t>M-Y</a:t>
                      </a:r>
                      <a:endParaRPr lang="en-US" sz="2400" b="0" i="0" u="none" strike="noStrike">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2-26</a:t>
                      </a:r>
                    </a:p>
                  </a:txBody>
                  <a:tcPr marL="9525" marR="9525" marT="9525"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1-26</a:t>
                      </a:r>
                    </a:p>
                  </a:txBody>
                  <a:tcPr marL="9525" marR="9525" marT="9525"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dirty="0">
                          <a:solidFill>
                            <a:srgbClr val="000000"/>
                          </a:solidFill>
                          <a:effectLst/>
                          <a:highlight>
                            <a:srgbClr val="7DD7EA"/>
                          </a:highlight>
                          <a:latin typeface="+mn-lt"/>
                          <a:ea typeface="+mn-ea"/>
                          <a:cs typeface="+mn-cs"/>
                        </a:rPr>
                        <a:t>12-25</a:t>
                      </a:r>
                    </a:p>
                  </a:txBody>
                  <a:tcPr marL="9525" marR="9525" marT="9525"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algn="ctr" rtl="0" fontAlgn="t">
                        <a:spcBef>
                          <a:spcPts val="0"/>
                        </a:spcBef>
                        <a:spcAft>
                          <a:spcPts val="0"/>
                        </a:spcAft>
                      </a:pPr>
                      <a:r>
                        <a:rPr lang="en-US" sz="2400" b="1" i="0" u="none" strike="noStrike">
                          <a:solidFill>
                            <a:srgbClr val="000000"/>
                          </a:solidFill>
                          <a:effectLst/>
                          <a:highlight>
                            <a:srgbClr val="7DD7EA"/>
                          </a:highlight>
                          <a:latin typeface="+mn-lt"/>
                        </a:rPr>
                        <a:t>11-25</a:t>
                      </a:r>
                      <a:endParaRPr lang="en-US" sz="2400" b="0" i="0" u="none" strike="noStrike">
                        <a:effectLst/>
                        <a:highlight>
                          <a:srgbClr val="7DD7EA"/>
                        </a:highlight>
                        <a:latin typeface="+mn-lt"/>
                      </a:endParaRPr>
                    </a:p>
                  </a:txBody>
                  <a:tcPr marL="25439" marR="25439" marT="25439" marB="0">
                    <a:lnL w="6350" cap="flat" cmpd="sng" algn="ctr">
                      <a:solidFill>
                        <a:srgbClr val="D3D3D3"/>
                      </a:solidFill>
                      <a:prstDash val="solid"/>
                      <a:round/>
                      <a:headEnd type="none" w="med" len="med"/>
                      <a:tailEnd type="none" w="med" len="med"/>
                    </a:lnL>
                    <a:lnR w="6350" cap="flat" cmpd="sng" algn="ctr">
                      <a:solidFill>
                        <a:srgbClr val="D3D3D3"/>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3357698355"/>
                  </a:ext>
                </a:extLst>
              </a:tr>
              <a:tr h="530153">
                <a:tc>
                  <a:txBody>
                    <a:bodyPr/>
                    <a:lstStyle/>
                    <a:p>
                      <a:pPr algn="l" rtl="0" fontAlgn="t">
                        <a:spcBef>
                          <a:spcPts val="0"/>
                        </a:spcBef>
                        <a:spcAft>
                          <a:spcPts val="0"/>
                        </a:spcAft>
                      </a:pPr>
                      <a:r>
                        <a:rPr lang="en-US" sz="2400" b="0" i="0" u="none" strike="noStrike">
                          <a:solidFill>
                            <a:srgbClr val="000000"/>
                          </a:solidFill>
                          <a:effectLst/>
                          <a:latin typeface="+mn-lt"/>
                        </a:rPr>
                        <a:t>Approval No Rule</a:t>
                      </a:r>
                      <a:endParaRPr lang="en-US" sz="2400" b="0" i="0" u="none" strike="noStrike">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1,114,204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1,185,668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1,192,333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a:solidFill>
                            <a:srgbClr val="000000"/>
                          </a:solidFill>
                          <a:effectLst/>
                          <a:latin typeface="+mn-lt"/>
                        </a:rPr>
                        <a:t>1,072,286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78421428"/>
                  </a:ext>
                </a:extLst>
              </a:tr>
              <a:tr h="530153">
                <a:tc>
                  <a:txBody>
                    <a:bodyPr/>
                    <a:lstStyle/>
                    <a:p>
                      <a:pPr algn="l" rtl="0" fontAlgn="t">
                        <a:spcBef>
                          <a:spcPts val="0"/>
                        </a:spcBef>
                        <a:spcAft>
                          <a:spcPts val="0"/>
                        </a:spcAft>
                      </a:pPr>
                      <a:r>
                        <a:rPr lang="en-US" sz="2400" b="0" i="0" u="none" strike="noStrike">
                          <a:solidFill>
                            <a:srgbClr val="000000"/>
                          </a:solidFill>
                          <a:effectLst/>
                          <a:latin typeface="+mn-lt"/>
                        </a:rPr>
                        <a:t>POS Approval</a:t>
                      </a:r>
                      <a:endParaRPr lang="en-US" sz="2400" b="0" i="0" u="none" strike="noStrike">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1,010,656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1,062,656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1,087,312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a:solidFill>
                            <a:srgbClr val="000000"/>
                          </a:solidFill>
                          <a:effectLst/>
                          <a:latin typeface="+mn-lt"/>
                        </a:rPr>
                        <a:t>966,473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42186370"/>
                  </a:ext>
                </a:extLst>
              </a:tr>
              <a:tr h="512718">
                <a:tc>
                  <a:txBody>
                    <a:bodyPr/>
                    <a:lstStyle/>
                    <a:p>
                      <a:pPr algn="l" rtl="0" fontAlgn="t">
                        <a:spcBef>
                          <a:spcPts val="0"/>
                        </a:spcBef>
                        <a:spcAft>
                          <a:spcPts val="0"/>
                        </a:spcAft>
                      </a:pPr>
                      <a:r>
                        <a:rPr lang="en-US" sz="2400" b="0" i="0" u="none" strike="noStrike">
                          <a:solidFill>
                            <a:srgbClr val="000000"/>
                          </a:solidFill>
                          <a:effectLst/>
                          <a:latin typeface="+mn-lt"/>
                        </a:rPr>
                        <a:t>POS Denial</a:t>
                      </a:r>
                      <a:endParaRPr lang="en-US" sz="2400" b="0" i="0" u="none" strike="noStrike">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309,727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314,648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0" i="0" u="none" strike="noStrike" kern="1200">
                          <a:solidFill>
                            <a:srgbClr val="000000"/>
                          </a:solidFill>
                          <a:effectLst/>
                          <a:latin typeface="+mn-lt"/>
                          <a:ea typeface="+mn-ea"/>
                          <a:cs typeface="+mn-cs"/>
                        </a:rPr>
                        <a:t>317,895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0" i="0" u="none" strike="noStrike">
                          <a:solidFill>
                            <a:srgbClr val="000000"/>
                          </a:solidFill>
                          <a:effectLst/>
                          <a:latin typeface="+mn-lt"/>
                        </a:rPr>
                        <a:t>285,789</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546532434"/>
                  </a:ext>
                </a:extLst>
              </a:tr>
              <a:tr h="530153">
                <a:tc>
                  <a:txBody>
                    <a:bodyPr/>
                    <a:lstStyle/>
                    <a:p>
                      <a:pPr algn="l" rtl="0" fontAlgn="t">
                        <a:spcBef>
                          <a:spcPts val="0"/>
                        </a:spcBef>
                        <a:spcAft>
                          <a:spcPts val="0"/>
                        </a:spcAft>
                      </a:pPr>
                      <a:r>
                        <a:rPr lang="en-US" sz="2400" b="1" i="0" u="none" strike="noStrike">
                          <a:solidFill>
                            <a:srgbClr val="000000"/>
                          </a:solidFill>
                          <a:effectLst/>
                          <a:latin typeface="+mn-lt"/>
                        </a:rPr>
                        <a:t>Total Transactions</a:t>
                      </a:r>
                      <a:endParaRPr lang="en-US" sz="2400" b="1" i="0" u="none" strike="noStrike">
                        <a:effectLst/>
                        <a:latin typeface="+mn-lt"/>
                      </a:endParaRP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1" i="0" u="none" strike="noStrike" kern="1200">
                          <a:solidFill>
                            <a:srgbClr val="000000"/>
                          </a:solidFill>
                          <a:effectLst/>
                          <a:latin typeface="+mn-lt"/>
                          <a:ea typeface="+mn-ea"/>
                          <a:cs typeface="+mn-cs"/>
                        </a:rPr>
                        <a:t>2,434,587</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1" i="0" u="none" strike="noStrike" kern="1200">
                          <a:solidFill>
                            <a:srgbClr val="000000"/>
                          </a:solidFill>
                          <a:effectLst/>
                          <a:latin typeface="+mn-lt"/>
                          <a:ea typeface="+mn-ea"/>
                          <a:cs typeface="+mn-cs"/>
                        </a:rPr>
                        <a:t>2,562,972</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000" b="1" i="0" u="none" strike="noStrike" kern="1200">
                          <a:solidFill>
                            <a:srgbClr val="000000"/>
                          </a:solidFill>
                          <a:effectLst/>
                          <a:latin typeface="+mn-lt"/>
                          <a:ea typeface="+mn-ea"/>
                          <a:cs typeface="+mn-cs"/>
                        </a:rPr>
                        <a:t>2,597,540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t">
                        <a:buNone/>
                      </a:pPr>
                      <a:r>
                        <a:rPr lang="en-US" sz="2000" b="1" i="0" u="none" strike="noStrike" dirty="0">
                          <a:solidFill>
                            <a:srgbClr val="000000"/>
                          </a:solidFill>
                          <a:effectLst/>
                          <a:latin typeface="+mn-lt"/>
                        </a:rPr>
                        <a:t>2,324,548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59567265"/>
                  </a:ext>
                </a:extLst>
              </a:tr>
            </a:tbl>
          </a:graphicData>
        </a:graphic>
      </p:graphicFrame>
      <p:pic>
        <p:nvPicPr>
          <p:cNvPr id="119" name="Picture 118" descr="Conduent, Inc.">
            <a:extLst>
              <a:ext uri="{FF2B5EF4-FFF2-40B4-BE49-F238E27FC236}">
                <a16:creationId xmlns:a16="http://schemas.microsoft.com/office/drawing/2014/main" id="{DD12B83B-C693-43BB-B2EE-E387BC82F1B4}"/>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675" y="0"/>
            <a:ext cx="1838325" cy="504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67119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9F0445-9A6B-1655-C4C4-27665DFBF219}"/>
              </a:ext>
            </a:extLst>
          </p:cNvPr>
          <p:cNvSpPr>
            <a:spLocks noGrp="1"/>
          </p:cNvSpPr>
          <p:nvPr>
            <p:ph type="title"/>
          </p:nvPr>
        </p:nvSpPr>
        <p:spPr>
          <a:xfrm>
            <a:off x="789990" y="1001486"/>
            <a:ext cx="10168128" cy="1420050"/>
          </a:xfrm>
        </p:spPr>
        <p:txBody>
          <a:bodyPr>
            <a:normAutofit/>
          </a:bodyPr>
          <a:lstStyle/>
          <a:p>
            <a:r>
              <a:rPr lang="en-US" sz="4000" b="0" i="0" u="none" strike="noStrike" dirty="0">
                <a:solidFill>
                  <a:srgbClr val="000000"/>
                </a:solidFill>
                <a:effectLst/>
                <a:latin typeface="Aptos" panose="020B0004020202020204" pitchFamily="34" charset="0"/>
              </a:rPr>
              <a:t>Early Refill Denials at POS</a:t>
            </a:r>
            <a:endParaRPr lang="en-US" sz="4000" dirty="0">
              <a:latin typeface="Aptos" panose="020B0004020202020204" pitchFamily="34" charset="0"/>
            </a:endParaRPr>
          </a:p>
        </p:txBody>
      </p:sp>
      <p:pic>
        <p:nvPicPr>
          <p:cNvPr id="3" name="Picture 2" descr="Conduent, Inc.">
            <a:extLst>
              <a:ext uri="{FF2B5EF4-FFF2-40B4-BE49-F238E27FC236}">
                <a16:creationId xmlns:a16="http://schemas.microsoft.com/office/drawing/2014/main" id="{4B4637DD-F721-EB7A-280B-91EFBA6BD27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3675" y="63074"/>
            <a:ext cx="1838325" cy="50482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Content Placeholder 3">
            <a:extLst>
              <a:ext uri="{FF2B5EF4-FFF2-40B4-BE49-F238E27FC236}">
                <a16:creationId xmlns:a16="http://schemas.microsoft.com/office/drawing/2014/main" id="{12C4E05A-7A44-B8DD-A04A-D1E862D0230B}"/>
              </a:ext>
            </a:extLst>
          </p:cNvPr>
          <p:cNvGraphicFramePr>
            <a:graphicFrameLocks/>
          </p:cNvGraphicFramePr>
          <p:nvPr>
            <p:extLst>
              <p:ext uri="{D42A27DB-BD31-4B8C-83A1-F6EECF244321}">
                <p14:modId xmlns:p14="http://schemas.microsoft.com/office/powerpoint/2010/main" val="945838960"/>
              </p:ext>
            </p:extLst>
          </p:nvPr>
        </p:nvGraphicFramePr>
        <p:xfrm>
          <a:off x="789990" y="2598729"/>
          <a:ext cx="10612019" cy="1660542"/>
        </p:xfrm>
        <a:graphic>
          <a:graphicData uri="http://schemas.openxmlformats.org/drawingml/2006/table">
            <a:tbl>
              <a:tblPr firstRow="1"/>
              <a:tblGrid>
                <a:gridCol w="4711335">
                  <a:extLst>
                    <a:ext uri="{9D8B030D-6E8A-4147-A177-3AD203B41FA5}">
                      <a16:colId xmlns:a16="http://schemas.microsoft.com/office/drawing/2014/main" val="2554107618"/>
                    </a:ext>
                  </a:extLst>
                </a:gridCol>
                <a:gridCol w="1262423">
                  <a:extLst>
                    <a:ext uri="{9D8B030D-6E8A-4147-A177-3AD203B41FA5}">
                      <a16:colId xmlns:a16="http://schemas.microsoft.com/office/drawing/2014/main" val="2985255875"/>
                    </a:ext>
                  </a:extLst>
                </a:gridCol>
                <a:gridCol w="1391478">
                  <a:extLst>
                    <a:ext uri="{9D8B030D-6E8A-4147-A177-3AD203B41FA5}">
                      <a16:colId xmlns:a16="http://schemas.microsoft.com/office/drawing/2014/main" val="1841768910"/>
                    </a:ext>
                  </a:extLst>
                </a:gridCol>
                <a:gridCol w="1537252">
                  <a:extLst>
                    <a:ext uri="{9D8B030D-6E8A-4147-A177-3AD203B41FA5}">
                      <a16:colId xmlns:a16="http://schemas.microsoft.com/office/drawing/2014/main" val="2986586575"/>
                    </a:ext>
                  </a:extLst>
                </a:gridCol>
                <a:gridCol w="1709531">
                  <a:extLst>
                    <a:ext uri="{9D8B030D-6E8A-4147-A177-3AD203B41FA5}">
                      <a16:colId xmlns:a16="http://schemas.microsoft.com/office/drawing/2014/main" val="1575226694"/>
                    </a:ext>
                  </a:extLst>
                </a:gridCol>
              </a:tblGrid>
              <a:tr h="567876">
                <a:tc>
                  <a:txBody>
                    <a:bodyPr/>
                    <a:lstStyle/>
                    <a:p>
                      <a:pPr algn="l" rtl="0" fontAlgn="t">
                        <a:spcBef>
                          <a:spcPts val="0"/>
                        </a:spcBef>
                        <a:spcAft>
                          <a:spcPts val="0"/>
                        </a:spcAft>
                      </a:pPr>
                      <a:endParaRPr lang="en-US" sz="2400" b="0" i="0" u="none" strike="noStrike">
                        <a:effectLst/>
                        <a:highlight>
                          <a:srgbClr val="7DD7EA"/>
                        </a:highlight>
                        <a:latin typeface="+mn-lt"/>
                      </a:endParaRPr>
                    </a:p>
                  </a:txBody>
                  <a:tcPr marL="25972" marR="25972" marT="2597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2-26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1-26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buNone/>
                      </a:pPr>
                      <a:r>
                        <a:rPr lang="en-US" sz="2400" b="1" i="0" u="none" strike="noStrike" kern="1200">
                          <a:solidFill>
                            <a:srgbClr val="000000"/>
                          </a:solidFill>
                          <a:effectLst/>
                          <a:highlight>
                            <a:srgbClr val="7DD7EA"/>
                          </a:highlight>
                          <a:latin typeface="+mn-lt"/>
                          <a:ea typeface="+mn-ea"/>
                          <a:cs typeface="+mn-cs"/>
                        </a:rPr>
                        <a:t>12-25</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tc>
                  <a:txBody>
                    <a:bodyPr/>
                    <a:lstStyle/>
                    <a:p>
                      <a:pPr marL="0" algn="ctr" defTabSz="914400" rtl="0" eaLnBrk="1" fontAlgn="t" latinLnBrk="0" hangingPunct="1">
                        <a:spcBef>
                          <a:spcPts val="0"/>
                        </a:spcBef>
                        <a:spcAft>
                          <a:spcPts val="0"/>
                        </a:spcAft>
                      </a:pPr>
                      <a:r>
                        <a:rPr lang="en-US" sz="2400" b="1" i="0" u="none" strike="noStrike" kern="1200">
                          <a:solidFill>
                            <a:srgbClr val="000000"/>
                          </a:solidFill>
                          <a:effectLst/>
                          <a:highlight>
                            <a:srgbClr val="7DD7EA"/>
                          </a:highlight>
                          <a:latin typeface="+mn-lt"/>
                          <a:ea typeface="+mn-ea"/>
                          <a:cs typeface="+mn-cs"/>
                        </a:rPr>
                        <a:t>11-25</a:t>
                      </a:r>
                    </a:p>
                  </a:txBody>
                  <a:tcPr marL="25439" marR="25439" marT="25439"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DD7EA"/>
                    </a:solidFill>
                  </a:tcPr>
                </a:tc>
                <a:extLst>
                  <a:ext uri="{0D108BD9-81ED-4DB2-BD59-A6C34878D82A}">
                    <a16:rowId xmlns:a16="http://schemas.microsoft.com/office/drawing/2014/main" val="3279149698"/>
                  </a:ext>
                </a:extLst>
              </a:tr>
              <a:tr h="551404">
                <a:tc>
                  <a:txBody>
                    <a:bodyPr/>
                    <a:lstStyle/>
                    <a:p>
                      <a:pPr algn="l" rtl="0" fontAlgn="t"/>
                      <a:r>
                        <a:rPr lang="en-US" sz="2400" b="1" i="0" u="none" strike="noStrike" dirty="0">
                          <a:solidFill>
                            <a:srgbClr val="000000"/>
                          </a:solidFill>
                          <a:effectLst/>
                          <a:latin typeface="+mn-lt"/>
                        </a:rPr>
                        <a:t>Early Refill 0693</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a:solidFill>
                            <a:srgbClr val="000000"/>
                          </a:solidFill>
                          <a:effectLst/>
                          <a:latin typeface="+mn-lt"/>
                          <a:ea typeface="+mn-ea"/>
                          <a:cs typeface="+mn-cs"/>
                        </a:rPr>
                        <a:t>153,638</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a:solidFill>
                            <a:srgbClr val="000000"/>
                          </a:solidFill>
                          <a:effectLst/>
                          <a:latin typeface="+mn-lt"/>
                          <a:ea typeface="+mn-ea"/>
                          <a:cs typeface="+mn-cs"/>
                        </a:rPr>
                        <a:t>149,771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a:solidFill>
                            <a:srgbClr val="000000"/>
                          </a:solidFill>
                          <a:effectLst/>
                          <a:latin typeface="+mn-lt"/>
                          <a:ea typeface="+mn-ea"/>
                          <a:cs typeface="+mn-cs"/>
                        </a:rPr>
                        <a:t>155,581</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a:solidFill>
                            <a:srgbClr val="000000"/>
                          </a:solidFill>
                          <a:effectLst/>
                          <a:latin typeface="+mn-lt"/>
                          <a:ea typeface="+mn-ea"/>
                          <a:cs typeface="+mn-cs"/>
                        </a:rPr>
                        <a:t>138,036</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D3D3D3"/>
                      </a:solidFill>
                      <a:prstDash val="solid"/>
                      <a:round/>
                      <a:headEnd type="none" w="med" len="med"/>
                      <a:tailEnd type="none" w="med" len="med"/>
                    </a:lnB>
                    <a:noFill/>
                  </a:tcPr>
                </a:tc>
                <a:extLst>
                  <a:ext uri="{0D108BD9-81ED-4DB2-BD59-A6C34878D82A}">
                    <a16:rowId xmlns:a16="http://schemas.microsoft.com/office/drawing/2014/main" val="699252575"/>
                  </a:ext>
                </a:extLst>
              </a:tr>
              <a:tr h="541262">
                <a:tc>
                  <a:txBody>
                    <a:bodyPr/>
                    <a:lstStyle/>
                    <a:p>
                      <a:pPr algn="l" rtl="0" fontAlgn="t"/>
                      <a:r>
                        <a:rPr lang="en-US" sz="2400" b="1" i="0" u="none" strike="noStrike">
                          <a:solidFill>
                            <a:srgbClr val="000000"/>
                          </a:solidFill>
                          <a:effectLst/>
                          <a:latin typeface="+mn-lt"/>
                        </a:rPr>
                        <a:t>% POS Denials</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a:solidFill>
                            <a:srgbClr val="000000"/>
                          </a:solidFill>
                          <a:effectLst/>
                          <a:latin typeface="+mn-lt"/>
                          <a:ea typeface="+mn-ea"/>
                          <a:cs typeface="+mn-cs"/>
                        </a:rPr>
                        <a:t>49.60%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47.60%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a:solidFill>
                            <a:srgbClr val="000000"/>
                          </a:solidFill>
                          <a:effectLst/>
                          <a:latin typeface="+mn-lt"/>
                          <a:ea typeface="+mn-ea"/>
                          <a:cs typeface="+mn-cs"/>
                        </a:rPr>
                        <a:t>48.94%</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marL="0" algn="ctr" defTabSz="914400" rtl="0" eaLnBrk="1" fontAlgn="t" latinLnBrk="0" hangingPunct="1">
                        <a:spcBef>
                          <a:spcPts val="0"/>
                        </a:spcBef>
                        <a:spcAft>
                          <a:spcPts val="0"/>
                        </a:spcAft>
                        <a:buNone/>
                      </a:pPr>
                      <a:r>
                        <a:rPr lang="en-US" sz="2400" b="0" i="0" u="none" strike="noStrike" kern="1200" dirty="0">
                          <a:solidFill>
                            <a:srgbClr val="000000"/>
                          </a:solidFill>
                          <a:effectLst/>
                          <a:latin typeface="+mn-lt"/>
                          <a:ea typeface="+mn-ea"/>
                          <a:cs typeface="+mn-cs"/>
                        </a:rPr>
                        <a:t>48.30%</a:t>
                      </a:r>
                    </a:p>
                  </a:txBody>
                  <a:tcPr marL="9525" marR="9525" marT="9525"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D3D3D3"/>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57507705"/>
                  </a:ext>
                </a:extLst>
              </a:tr>
            </a:tbl>
          </a:graphicData>
        </a:graphic>
      </p:graphicFrame>
    </p:spTree>
    <p:extLst>
      <p:ext uri="{BB962C8B-B14F-4D97-AF65-F5344CB8AC3E}">
        <p14:creationId xmlns:p14="http://schemas.microsoft.com/office/powerpoint/2010/main" val="2404843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f5eefb00-5952-4f7e-8cf8-96f81cfadd01" xsi:nil="true"/>
    <lcf76f155ced4ddcb4097134ff3c332f xmlns="aba01ddc-ae9a-4c9e-819c-7140b4239cd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C0DC7DF98B8BA4EA314349B5720FCC5" ma:contentTypeVersion="14" ma:contentTypeDescription="Create a new document." ma:contentTypeScope="" ma:versionID="de390def39a4db9ef69de04daecb8dd4">
  <xsd:schema xmlns:xsd="http://www.w3.org/2001/XMLSchema" xmlns:xs="http://www.w3.org/2001/XMLSchema" xmlns:p="http://schemas.microsoft.com/office/2006/metadata/properties" xmlns:ns1="http://schemas.microsoft.com/sharepoint/v3" xmlns:ns2="aba01ddc-ae9a-4c9e-819c-7140b4239cde" xmlns:ns3="f5eefb00-5952-4f7e-8cf8-96f81cfadd01" targetNamespace="http://schemas.microsoft.com/office/2006/metadata/properties" ma:root="true" ma:fieldsID="11fef7f73cac9dabe8a63254546dce04" ns1:_="" ns2:_="" ns3:_="">
    <xsd:import namespace="http://schemas.microsoft.com/sharepoint/v3"/>
    <xsd:import namespace="aba01ddc-ae9a-4c9e-819c-7140b4239cde"/>
    <xsd:import namespace="f5eefb00-5952-4f7e-8cf8-96f81cfadd0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ba01ddc-ae9a-4c9e-819c-7140b4239c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4b9d60a-532b-456f-bc59-f515255dcd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5eefb00-5952-4f7e-8cf8-96f81cfadd01"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66737BE-2F73-408C-A12D-12E22498BD92}" ma:internalName="TaxCatchAll" ma:showField="CatchAllData" ma:web="{a1603744-bc25-4bc5-9997-e689a712d7a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B210AA2-B5FE-4F30-8C5D-690A60F14956}">
  <ds:schemaRefs>
    <ds:schemaRef ds:uri="http://schemas.openxmlformats.org/package/2006/metadata/core-properties"/>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microsoft.com/sharepoint/v3"/>
    <ds:schemaRef ds:uri="http://purl.org/dc/terms/"/>
    <ds:schemaRef ds:uri="f5eefb00-5952-4f7e-8cf8-96f81cfadd01"/>
    <ds:schemaRef ds:uri="aba01ddc-ae9a-4c9e-819c-7140b4239cde"/>
    <ds:schemaRef ds:uri="http://www.w3.org/XML/1998/namespace"/>
  </ds:schemaRefs>
</ds:datastoreItem>
</file>

<file path=customXml/itemProps2.xml><?xml version="1.0" encoding="utf-8"?>
<ds:datastoreItem xmlns:ds="http://schemas.openxmlformats.org/officeDocument/2006/customXml" ds:itemID="{0BC15D79-F243-46ED-882C-EB3CC1EE62AC}">
  <ds:schemaRefs>
    <ds:schemaRef ds:uri="http://schemas.microsoft.com/sharepoint/v3/contenttype/forms"/>
  </ds:schemaRefs>
</ds:datastoreItem>
</file>

<file path=customXml/itemProps3.xml><?xml version="1.0" encoding="utf-8"?>
<ds:datastoreItem xmlns:ds="http://schemas.openxmlformats.org/officeDocument/2006/customXml" ds:itemID="{88C9D888-BFC5-42C9-A05E-FF11E68DB9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ba01ddc-ae9a-4c9e-819c-7140b4239cde"/>
    <ds:schemaRef ds:uri="f5eefb00-5952-4f7e-8cf8-96f81cfadd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aed4588-b8ce-43a8-a775-989538fd30d8}" enabled="0" method="" siteId="{1aed4588-b8ce-43a8-a775-989538fd30d8}" removed="1"/>
</clbl:labelList>
</file>

<file path=docProps/app.xml><?xml version="1.0" encoding="utf-8"?>
<Properties xmlns="http://schemas.openxmlformats.org/officeDocument/2006/extended-properties" xmlns:vt="http://schemas.openxmlformats.org/officeDocument/2006/docPropsVTypes">
  <TotalTime>0</TotalTime>
  <Words>2100</Words>
  <Application>Microsoft Office PowerPoint</Application>
  <PresentationFormat>Widescreen</PresentationFormat>
  <Paragraphs>983</Paragraphs>
  <Slides>17</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Aptos</vt:lpstr>
      <vt:lpstr>Aptos Display</vt:lpstr>
      <vt:lpstr>Aptos Narrow</vt:lpstr>
      <vt:lpstr>Arial</vt:lpstr>
      <vt:lpstr>Calibri</vt:lpstr>
      <vt:lpstr>Times New Roman</vt:lpstr>
      <vt:lpstr>Office Theme</vt:lpstr>
      <vt:lpstr>Conduent Reports</vt:lpstr>
      <vt:lpstr>Help Desk Status Report</vt:lpstr>
      <vt:lpstr>Help Desk Status Report April 2026</vt:lpstr>
      <vt:lpstr>Highlights of the Helpdesk Status Report</vt:lpstr>
      <vt:lpstr>Top 10: Total Transactions Feb 2026</vt:lpstr>
      <vt:lpstr>Top 10: Pending Transactions Feb 2026</vt:lpstr>
      <vt:lpstr>SmartPA POS Transparency Report</vt:lpstr>
      <vt:lpstr>Conduent™ Missouri SmartPA  POS Transparency Report</vt:lpstr>
      <vt:lpstr>Early Refill Denials at POS</vt:lpstr>
      <vt:lpstr>Diagnosis Code Required POS Denials</vt:lpstr>
      <vt:lpstr>Clinical Denials at POS</vt:lpstr>
      <vt:lpstr>Fiscal Denials at POS</vt:lpstr>
      <vt:lpstr>Top 25 Products Ranked By Paid Amount of FFS Claims</vt:lpstr>
      <vt:lpstr>Top 25 by Paid Amount</vt:lpstr>
      <vt:lpstr>Top 25 Breakdown - Adalimumab</vt:lpstr>
      <vt:lpstr>Top 25 Products Ranked By Paid Number of FFS Claims</vt:lpstr>
      <vt:lpstr>Top 25 by Number of Claims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Crowley, John</dc:creator>
  <cp:lastModifiedBy>Heriford, Katherine</cp:lastModifiedBy>
  <cp:revision>2</cp:revision>
  <cp:lastPrinted>2024-04-15T11:37:23Z</cp:lastPrinted>
  <dcterms:created xsi:type="dcterms:W3CDTF">2024-03-19T14:18:00Z</dcterms:created>
  <dcterms:modified xsi:type="dcterms:W3CDTF">2026-04-02T22:10:06Z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0x010100DC0DC7DF98B8BA4EA314349B5720FCC5</vt:lpwstr>
  </property>
  <property fmtid="{D5CDD505-2E9C-101B-9397-08002B2CF9AE}" pid="3" name="MediaServiceImageTags">
    <vt:lpwstr/>
  </property>
</Properties>
</file>