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300" r:id="rId3"/>
    <p:sldId id="301" r:id="rId4"/>
    <p:sldId id="312" r:id="rId5"/>
    <p:sldId id="304" r:id="rId6"/>
    <p:sldId id="347" r:id="rId7"/>
    <p:sldId id="314" r:id="rId8"/>
    <p:sldId id="321" r:id="rId9"/>
    <p:sldId id="322" r:id="rId10"/>
    <p:sldId id="320" r:id="rId11"/>
    <p:sldId id="325" r:id="rId12"/>
    <p:sldId id="324" r:id="rId13"/>
    <p:sldId id="346" r:id="rId14"/>
    <p:sldId id="327" r:id="rId15"/>
    <p:sldId id="329" r:id="rId16"/>
    <p:sldId id="330" r:id="rId17"/>
    <p:sldId id="333" r:id="rId18"/>
    <p:sldId id="337" r:id="rId19"/>
    <p:sldId id="344" r:id="rId20"/>
    <p:sldId id="345" r:id="rId21"/>
    <p:sldId id="33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55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7361" autoAdjust="0"/>
  </p:normalViewPr>
  <p:slideViewPr>
    <p:cSldViewPr snapToGrid="0">
      <p:cViewPr varScale="1">
        <p:scale>
          <a:sx n="85" d="100"/>
          <a:sy n="85" d="100"/>
        </p:scale>
        <p:origin x="1590" y="9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https://mostategov-my.sharepoint.com/personal/colo0cc_cds_state_mo_us/Documents/SCD%20Annual%20Report%20to%20RDAC/October%202026%20Report/SickleCell_AnnualReport_2026_JLC%20note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mostategov-my.sharepoint.com/personal/colo0cc_cds_state_mo_us/Documents/SCD%20Annual%20Report%20to%20RDAC/October%202026%20Report/SickleCell_AnnualReport_2026_JLC_V2.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mostategov-my.sharepoint.com/personal/colo0cc_cds_state_mo_us/Documents/SCD%20Annual%20Report%20to%20RDAC/October%202026%20Report/SickleCell_AnnualReport_2026_JLC_V2.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r>
              <a:rPr lang="en-US" dirty="0"/>
              <a:t>MO HealthNet SCD Population</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barChart>
        <c:barDir val="bar"/>
        <c:grouping val="clustered"/>
        <c:varyColors val="0"/>
        <c:ser>
          <c:idx val="0"/>
          <c:order val="0"/>
          <c:tx>
            <c:strRef>
              <c:f>'MO Pts with SCD'!$B$12</c:f>
              <c:strCache>
                <c:ptCount val="1"/>
                <c:pt idx="0">
                  <c:v>CY 2022</c:v>
                </c:pt>
              </c:strCache>
            </c:strRef>
          </c:tx>
          <c:spPr>
            <a:gradFill rotWithShape="1">
              <a:gsLst>
                <a:gs pos="0">
                  <a:schemeClr val="accent1">
                    <a:shade val="58000"/>
                    <a:satMod val="150000"/>
                  </a:schemeClr>
                </a:gs>
                <a:gs pos="72000">
                  <a:schemeClr val="accent1">
                    <a:tint val="90000"/>
                    <a:satMod val="135000"/>
                  </a:schemeClr>
                </a:gs>
                <a:gs pos="100000">
                  <a:schemeClr val="accent1">
                    <a:tint val="80000"/>
                    <a:satMod val="155000"/>
                  </a:schemeClr>
                </a:gs>
              </a:gsLst>
              <a:lin ang="16200000" scaled="0"/>
            </a:gradFill>
            <a:ln>
              <a:noFill/>
            </a:ln>
            <a:effectLst>
              <a:outerShdw blurRad="50800" dist="38100" dir="5400000" rotWithShape="0">
                <a:srgbClr val="000000">
                  <a:alpha val="43137"/>
                </a:srgbClr>
              </a:outerShdw>
            </a:effectLst>
          </c:spPr>
          <c:invertIfNegative val="0"/>
          <c:cat>
            <c:strRef>
              <c:f>'MO Pts with SCD'!$A$13:$A$16</c:f>
              <c:strCache>
                <c:ptCount val="4"/>
                <c:pt idx="0">
                  <c:v>Pediatric</c:v>
                </c:pt>
                <c:pt idx="1">
                  <c:v>Transition</c:v>
                </c:pt>
                <c:pt idx="2">
                  <c:v>Adult</c:v>
                </c:pt>
                <c:pt idx="3">
                  <c:v>Grand Total</c:v>
                </c:pt>
              </c:strCache>
            </c:strRef>
          </c:cat>
          <c:val>
            <c:numRef>
              <c:f>'MO Pts with SCD'!$B$13:$B$16</c:f>
              <c:numCache>
                <c:formatCode>#,##0</c:formatCode>
                <c:ptCount val="4"/>
                <c:pt idx="0">
                  <c:v>406</c:v>
                </c:pt>
                <c:pt idx="1">
                  <c:v>250</c:v>
                </c:pt>
                <c:pt idx="2">
                  <c:v>372</c:v>
                </c:pt>
                <c:pt idx="3">
                  <c:v>1028</c:v>
                </c:pt>
              </c:numCache>
            </c:numRef>
          </c:val>
          <c:extLst>
            <c:ext xmlns:c16="http://schemas.microsoft.com/office/drawing/2014/chart" uri="{C3380CC4-5D6E-409C-BE32-E72D297353CC}">
              <c16:uniqueId val="{00000000-D490-48AD-8E99-8A582BFA4BE5}"/>
            </c:ext>
          </c:extLst>
        </c:ser>
        <c:ser>
          <c:idx val="1"/>
          <c:order val="1"/>
          <c:tx>
            <c:strRef>
              <c:f>'MO Pts with SCD'!$C$12</c:f>
              <c:strCache>
                <c:ptCount val="1"/>
                <c:pt idx="0">
                  <c:v>CY 2023</c:v>
                </c:pt>
              </c:strCache>
            </c:strRef>
          </c:tx>
          <c:spPr>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a:noFill/>
            </a:ln>
            <a:effectLst>
              <a:outerShdw blurRad="50800" dist="38100" dir="5400000" rotWithShape="0">
                <a:srgbClr val="000000">
                  <a:alpha val="43137"/>
                </a:srgbClr>
              </a:outerShdw>
            </a:effectLst>
          </c:spPr>
          <c:invertIfNegative val="0"/>
          <c:cat>
            <c:strRef>
              <c:f>'MO Pts with SCD'!$A$13:$A$16</c:f>
              <c:strCache>
                <c:ptCount val="4"/>
                <c:pt idx="0">
                  <c:v>Pediatric</c:v>
                </c:pt>
                <c:pt idx="1">
                  <c:v>Transition</c:v>
                </c:pt>
                <c:pt idx="2">
                  <c:v>Adult</c:v>
                </c:pt>
                <c:pt idx="3">
                  <c:v>Grand Total</c:v>
                </c:pt>
              </c:strCache>
            </c:strRef>
          </c:cat>
          <c:val>
            <c:numRef>
              <c:f>'MO Pts with SCD'!$C$13:$C$16</c:f>
              <c:numCache>
                <c:formatCode>#,##0</c:formatCode>
                <c:ptCount val="4"/>
                <c:pt idx="0">
                  <c:v>419</c:v>
                </c:pt>
                <c:pt idx="1">
                  <c:v>213</c:v>
                </c:pt>
                <c:pt idx="2">
                  <c:v>377</c:v>
                </c:pt>
                <c:pt idx="3">
                  <c:v>1009</c:v>
                </c:pt>
              </c:numCache>
            </c:numRef>
          </c:val>
          <c:extLst>
            <c:ext xmlns:c16="http://schemas.microsoft.com/office/drawing/2014/chart" uri="{C3380CC4-5D6E-409C-BE32-E72D297353CC}">
              <c16:uniqueId val="{00000001-D490-48AD-8E99-8A582BFA4BE5}"/>
            </c:ext>
          </c:extLst>
        </c:ser>
        <c:ser>
          <c:idx val="2"/>
          <c:order val="2"/>
          <c:tx>
            <c:strRef>
              <c:f>'MO Pts with SCD'!$D$12</c:f>
              <c:strCache>
                <c:ptCount val="1"/>
                <c:pt idx="0">
                  <c:v>CY 2024</c:v>
                </c:pt>
              </c:strCache>
            </c:strRef>
          </c:tx>
          <c:spPr>
            <a:gradFill rotWithShape="1">
              <a:gsLst>
                <a:gs pos="0">
                  <a:schemeClr val="accent3">
                    <a:shade val="58000"/>
                    <a:satMod val="150000"/>
                  </a:schemeClr>
                </a:gs>
                <a:gs pos="72000">
                  <a:schemeClr val="accent3">
                    <a:tint val="90000"/>
                    <a:satMod val="135000"/>
                  </a:schemeClr>
                </a:gs>
                <a:gs pos="100000">
                  <a:schemeClr val="accent3">
                    <a:tint val="80000"/>
                    <a:satMod val="155000"/>
                  </a:schemeClr>
                </a:gs>
              </a:gsLst>
              <a:lin ang="16200000" scaled="0"/>
            </a:gradFill>
            <a:ln>
              <a:noFill/>
            </a:ln>
            <a:effectLst>
              <a:outerShdw blurRad="50800" dist="38100" dir="5400000" rotWithShape="0">
                <a:srgbClr val="000000">
                  <a:alpha val="43137"/>
                </a:srgbClr>
              </a:outerShdw>
            </a:effectLst>
          </c:spPr>
          <c:invertIfNegative val="0"/>
          <c:cat>
            <c:strRef>
              <c:f>'MO Pts with SCD'!$A$13:$A$16</c:f>
              <c:strCache>
                <c:ptCount val="4"/>
                <c:pt idx="0">
                  <c:v>Pediatric</c:v>
                </c:pt>
                <c:pt idx="1">
                  <c:v>Transition</c:v>
                </c:pt>
                <c:pt idx="2">
                  <c:v>Adult</c:v>
                </c:pt>
                <c:pt idx="3">
                  <c:v>Grand Total</c:v>
                </c:pt>
              </c:strCache>
            </c:strRef>
          </c:cat>
          <c:val>
            <c:numRef>
              <c:f>'MO Pts with SCD'!$D$13:$D$16</c:f>
              <c:numCache>
                <c:formatCode>#,##0</c:formatCode>
                <c:ptCount val="4"/>
                <c:pt idx="0">
                  <c:v>360</c:v>
                </c:pt>
                <c:pt idx="1">
                  <c:v>179</c:v>
                </c:pt>
                <c:pt idx="2">
                  <c:v>355</c:v>
                </c:pt>
                <c:pt idx="3">
                  <c:v>894</c:v>
                </c:pt>
              </c:numCache>
            </c:numRef>
          </c:val>
          <c:extLst>
            <c:ext xmlns:c16="http://schemas.microsoft.com/office/drawing/2014/chart" uri="{C3380CC4-5D6E-409C-BE32-E72D297353CC}">
              <c16:uniqueId val="{00000002-D490-48AD-8E99-8A582BFA4BE5}"/>
            </c:ext>
          </c:extLst>
        </c:ser>
        <c:ser>
          <c:idx val="3"/>
          <c:order val="3"/>
          <c:tx>
            <c:strRef>
              <c:f>'MO Pts with SCD'!$E$12</c:f>
              <c:strCache>
                <c:ptCount val="1"/>
                <c:pt idx="0">
                  <c:v>CY 2025</c:v>
                </c:pt>
              </c:strCache>
            </c:strRef>
          </c:tx>
          <c:spPr>
            <a:gradFill rotWithShape="1">
              <a:gsLst>
                <a:gs pos="0">
                  <a:schemeClr val="accent4">
                    <a:shade val="58000"/>
                    <a:satMod val="150000"/>
                  </a:schemeClr>
                </a:gs>
                <a:gs pos="72000">
                  <a:schemeClr val="accent4">
                    <a:tint val="90000"/>
                    <a:satMod val="135000"/>
                  </a:schemeClr>
                </a:gs>
                <a:gs pos="100000">
                  <a:schemeClr val="accent4">
                    <a:tint val="80000"/>
                    <a:satMod val="155000"/>
                  </a:schemeClr>
                </a:gs>
              </a:gsLst>
              <a:lin ang="16200000" scaled="0"/>
            </a:gradFill>
            <a:ln>
              <a:noFill/>
            </a:ln>
            <a:effectLst>
              <a:outerShdw blurRad="50800" dist="38100" dir="5400000" rotWithShape="0">
                <a:srgbClr val="000000">
                  <a:alpha val="43137"/>
                </a:srgbClr>
              </a:outerShdw>
            </a:effectLst>
          </c:spPr>
          <c:invertIfNegative val="0"/>
          <c:cat>
            <c:strRef>
              <c:f>'MO Pts with SCD'!$A$13:$A$16</c:f>
              <c:strCache>
                <c:ptCount val="4"/>
                <c:pt idx="0">
                  <c:v>Pediatric</c:v>
                </c:pt>
                <c:pt idx="1">
                  <c:v>Transition</c:v>
                </c:pt>
                <c:pt idx="2">
                  <c:v>Adult</c:v>
                </c:pt>
                <c:pt idx="3">
                  <c:v>Grand Total</c:v>
                </c:pt>
              </c:strCache>
            </c:strRef>
          </c:cat>
          <c:val>
            <c:numRef>
              <c:f>'MO Pts with SCD'!$E$13:$E$16</c:f>
              <c:numCache>
                <c:formatCode>General</c:formatCode>
                <c:ptCount val="4"/>
                <c:pt idx="0" formatCode="#,##0">
                  <c:v>332</c:v>
                </c:pt>
                <c:pt idx="1">
                  <c:v>179</c:v>
                </c:pt>
                <c:pt idx="2">
                  <c:v>335</c:v>
                </c:pt>
                <c:pt idx="3">
                  <c:v>846</c:v>
                </c:pt>
              </c:numCache>
            </c:numRef>
          </c:val>
          <c:extLst>
            <c:ext xmlns:c16="http://schemas.microsoft.com/office/drawing/2014/chart" uri="{C3380CC4-5D6E-409C-BE32-E72D297353CC}">
              <c16:uniqueId val="{00000003-D490-48AD-8E99-8A582BFA4BE5}"/>
            </c:ext>
          </c:extLst>
        </c:ser>
        <c:dLbls>
          <c:showLegendKey val="0"/>
          <c:showVal val="0"/>
          <c:showCatName val="0"/>
          <c:showSerName val="0"/>
          <c:showPercent val="0"/>
          <c:showBubbleSize val="0"/>
        </c:dLbls>
        <c:gapWidth val="100"/>
        <c:axId val="756946560"/>
        <c:axId val="756948360"/>
      </c:barChart>
      <c:catAx>
        <c:axId val="756946560"/>
        <c:scaling>
          <c:orientation val="minMax"/>
        </c:scaling>
        <c:delete val="0"/>
        <c:axPos val="l"/>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756948360"/>
        <c:crosses val="autoZero"/>
        <c:auto val="1"/>
        <c:lblAlgn val="ctr"/>
        <c:lblOffset val="100"/>
        <c:noMultiLvlLbl val="0"/>
      </c:catAx>
      <c:valAx>
        <c:axId val="756948360"/>
        <c:scaling>
          <c:orientation val="minMax"/>
        </c:scaling>
        <c:delete val="0"/>
        <c:axPos val="b"/>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756946560"/>
        <c:crosses val="autoZero"/>
        <c:crossBetween val="between"/>
      </c:valAx>
      <c:dTable>
        <c:showHorzBorder val="1"/>
        <c:showVertBorder val="1"/>
        <c:showOutline val="1"/>
        <c:showKeys val="1"/>
        <c:spPr>
          <a:noFill/>
          <a:ln w="9525">
            <a:solidFill>
              <a:schemeClr val="tx2">
                <a:lumMod val="15000"/>
                <a:lumOff val="85000"/>
              </a:schemeClr>
            </a:solidFill>
          </a:ln>
          <a:effectLst/>
        </c:spPr>
        <c:txPr>
          <a:bodyPr rot="0" spcFirstLastPara="1" vertOverflow="ellipsis" vert="horz" wrap="square" anchor="ctr" anchorCtr="1"/>
          <a:lstStyle/>
          <a:p>
            <a:pPr rtl="0">
              <a:defRPr sz="1197"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ea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a:t>CY 2025</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en-US"/>
        </a:p>
      </c:txPr>
    </c:title>
    <c:autoTitleDeleted val="0"/>
    <c:plotArea>
      <c:layout>
        <c:manualLayout>
          <c:layoutTarget val="inner"/>
          <c:xMode val="edge"/>
          <c:yMode val="edge"/>
          <c:x val="7.1927327492023713E-2"/>
          <c:y val="0.26558565049613642"/>
          <c:w val="0.9125945077760802"/>
          <c:h val="0.66722855149965132"/>
        </c:manualLayout>
      </c:layout>
      <c:barChart>
        <c:barDir val="col"/>
        <c:grouping val="stacked"/>
        <c:varyColors val="0"/>
        <c:ser>
          <c:idx val="0"/>
          <c:order val="0"/>
          <c:tx>
            <c:strRef>
              <c:f>'Drug Tx per Pt'!$J$2</c:f>
              <c:strCache>
                <c:ptCount val="1"/>
                <c:pt idx="0">
                  <c:v>No Claims for any ingredient</c:v>
                </c:pt>
              </c:strCache>
            </c:strRef>
          </c:tx>
          <c:spPr>
            <a:gradFill rotWithShape="1">
              <a:gsLst>
                <a:gs pos="0">
                  <a:schemeClr val="accent1">
                    <a:shade val="58000"/>
                    <a:satMod val="150000"/>
                  </a:schemeClr>
                </a:gs>
                <a:gs pos="72000">
                  <a:schemeClr val="accent1">
                    <a:tint val="90000"/>
                    <a:satMod val="135000"/>
                  </a:schemeClr>
                </a:gs>
                <a:gs pos="100000">
                  <a:schemeClr val="accent1">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'Drug Tx per Pt'!$I$3:$I$5</c:f>
              <c:strCache>
                <c:ptCount val="3"/>
                <c:pt idx="0">
                  <c:v>Pediatric</c:v>
                </c:pt>
                <c:pt idx="1">
                  <c:v>Transition</c:v>
                </c:pt>
                <c:pt idx="2">
                  <c:v>Adult</c:v>
                </c:pt>
              </c:strCache>
            </c:strRef>
          </c:cat>
          <c:val>
            <c:numRef>
              <c:f>'Drug Tx per Pt'!$J$3:$J$5</c:f>
              <c:numCache>
                <c:formatCode>General</c:formatCode>
                <c:ptCount val="3"/>
                <c:pt idx="0">
                  <c:v>174</c:v>
                </c:pt>
                <c:pt idx="1">
                  <c:v>104</c:v>
                </c:pt>
                <c:pt idx="2">
                  <c:v>270</c:v>
                </c:pt>
              </c:numCache>
            </c:numRef>
          </c:val>
          <c:extLst>
            <c:ext xmlns:c16="http://schemas.microsoft.com/office/drawing/2014/chart" uri="{C3380CC4-5D6E-409C-BE32-E72D297353CC}">
              <c16:uniqueId val="{00000000-60E7-46C8-BEE2-75F02DE7669B}"/>
            </c:ext>
          </c:extLst>
        </c:ser>
        <c:ser>
          <c:idx val="1"/>
          <c:order val="1"/>
          <c:tx>
            <c:strRef>
              <c:f>'Drug Tx per Pt'!$K$2</c:f>
              <c:strCache>
                <c:ptCount val="1"/>
                <c:pt idx="0">
                  <c:v>&lt; 3  Claims for any single ingredient</c:v>
                </c:pt>
              </c:strCache>
            </c:strRef>
          </c:tx>
          <c:spPr>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'Drug Tx per Pt'!$I$3:$I$5</c:f>
              <c:strCache>
                <c:ptCount val="3"/>
                <c:pt idx="0">
                  <c:v>Pediatric</c:v>
                </c:pt>
                <c:pt idx="1">
                  <c:v>Transition</c:v>
                </c:pt>
                <c:pt idx="2">
                  <c:v>Adult</c:v>
                </c:pt>
              </c:strCache>
            </c:strRef>
          </c:cat>
          <c:val>
            <c:numRef>
              <c:f>'Drug Tx per Pt'!$K$3:$K$5</c:f>
              <c:numCache>
                <c:formatCode>General</c:formatCode>
                <c:ptCount val="3"/>
                <c:pt idx="0">
                  <c:v>32</c:v>
                </c:pt>
                <c:pt idx="1">
                  <c:v>15</c:v>
                </c:pt>
                <c:pt idx="2">
                  <c:v>26</c:v>
                </c:pt>
              </c:numCache>
            </c:numRef>
          </c:val>
          <c:extLst>
            <c:ext xmlns:c16="http://schemas.microsoft.com/office/drawing/2014/chart" uri="{C3380CC4-5D6E-409C-BE32-E72D297353CC}">
              <c16:uniqueId val="{00000001-60E7-46C8-BEE2-75F02DE7669B}"/>
            </c:ext>
          </c:extLst>
        </c:ser>
        <c:ser>
          <c:idx val="2"/>
          <c:order val="2"/>
          <c:tx>
            <c:strRef>
              <c:f>'Drug Tx per Pt'!$L$2</c:f>
              <c:strCache>
                <c:ptCount val="1"/>
                <c:pt idx="0">
                  <c:v>≥ 3 Claims for any single ingredient</c:v>
                </c:pt>
              </c:strCache>
            </c:strRef>
          </c:tx>
          <c:spPr>
            <a:gradFill rotWithShape="1">
              <a:gsLst>
                <a:gs pos="0">
                  <a:schemeClr val="accent3">
                    <a:shade val="58000"/>
                    <a:satMod val="150000"/>
                  </a:schemeClr>
                </a:gs>
                <a:gs pos="72000">
                  <a:schemeClr val="accent3">
                    <a:tint val="90000"/>
                    <a:satMod val="135000"/>
                  </a:schemeClr>
                </a:gs>
                <a:gs pos="100000">
                  <a:schemeClr val="accent3">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ln w="3175" cmpd="sng">
                      <a:noFill/>
                    </a:ln>
                    <a:solidFill>
                      <a:schemeClr val="tx1"/>
                    </a:solidFill>
                    <a:effectLst/>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'Drug Tx per Pt'!$I$3:$I$5</c:f>
              <c:strCache>
                <c:ptCount val="3"/>
                <c:pt idx="0">
                  <c:v>Pediatric</c:v>
                </c:pt>
                <c:pt idx="1">
                  <c:v>Transition</c:v>
                </c:pt>
                <c:pt idx="2">
                  <c:v>Adult</c:v>
                </c:pt>
              </c:strCache>
            </c:strRef>
          </c:cat>
          <c:val>
            <c:numRef>
              <c:f>'Drug Tx per Pt'!$L$3:$L$5</c:f>
              <c:numCache>
                <c:formatCode>General</c:formatCode>
                <c:ptCount val="3"/>
                <c:pt idx="0">
                  <c:v>124</c:v>
                </c:pt>
                <c:pt idx="1">
                  <c:v>50</c:v>
                </c:pt>
                <c:pt idx="2">
                  <c:v>32</c:v>
                </c:pt>
              </c:numCache>
            </c:numRef>
          </c:val>
          <c:extLst>
            <c:ext xmlns:c16="http://schemas.microsoft.com/office/drawing/2014/chart" uri="{C3380CC4-5D6E-409C-BE32-E72D297353CC}">
              <c16:uniqueId val="{00000002-60E7-46C8-BEE2-75F02DE7669B}"/>
            </c:ext>
          </c:extLst>
        </c:ser>
        <c:ser>
          <c:idx val="3"/>
          <c:order val="3"/>
          <c:tx>
            <c:strRef>
              <c:f>'Drug Tx per Pt'!$M$2</c:f>
              <c:strCache>
                <c:ptCount val="1"/>
                <c:pt idx="0">
                  <c:v>Claims for multiple ingredients</c:v>
                </c:pt>
              </c:strCache>
            </c:strRef>
          </c:tx>
          <c:spPr>
            <a:gradFill rotWithShape="1">
              <a:gsLst>
                <a:gs pos="0">
                  <a:schemeClr val="accent4">
                    <a:shade val="58000"/>
                    <a:satMod val="150000"/>
                  </a:schemeClr>
                </a:gs>
                <a:gs pos="72000">
                  <a:schemeClr val="accent4">
                    <a:tint val="90000"/>
                    <a:satMod val="135000"/>
                  </a:schemeClr>
                </a:gs>
                <a:gs pos="100000">
                  <a:schemeClr val="accent4">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ln w="3175">
                      <a:noFill/>
                    </a:ln>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'Drug Tx per Pt'!$I$3:$I$5</c:f>
              <c:strCache>
                <c:ptCount val="3"/>
                <c:pt idx="0">
                  <c:v>Pediatric</c:v>
                </c:pt>
                <c:pt idx="1">
                  <c:v>Transition</c:v>
                </c:pt>
                <c:pt idx="2">
                  <c:v>Adult</c:v>
                </c:pt>
              </c:strCache>
            </c:strRef>
          </c:cat>
          <c:val>
            <c:numRef>
              <c:f>'Drug Tx per Pt'!$M$3:$M$5</c:f>
              <c:numCache>
                <c:formatCode>General</c:formatCode>
                <c:ptCount val="3"/>
                <c:pt idx="0">
                  <c:v>2</c:v>
                </c:pt>
                <c:pt idx="1">
                  <c:v>9</c:v>
                </c:pt>
                <c:pt idx="2">
                  <c:v>7</c:v>
                </c:pt>
              </c:numCache>
            </c:numRef>
          </c:val>
          <c:extLst>
            <c:ext xmlns:c16="http://schemas.microsoft.com/office/drawing/2014/chart" uri="{C3380CC4-5D6E-409C-BE32-E72D297353CC}">
              <c16:uniqueId val="{00000003-60E7-46C8-BEE2-75F02DE7669B}"/>
            </c:ext>
          </c:extLst>
        </c:ser>
        <c:dLbls>
          <c:showLegendKey val="0"/>
          <c:showVal val="1"/>
          <c:showCatName val="0"/>
          <c:showSerName val="0"/>
          <c:showPercent val="0"/>
          <c:showBubbleSize val="0"/>
        </c:dLbls>
        <c:gapWidth val="150"/>
        <c:overlap val="100"/>
        <c:axId val="786790968"/>
        <c:axId val="786791688"/>
      </c:barChart>
      <c:catAx>
        <c:axId val="786790968"/>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cap="all"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786791688"/>
        <c:crosses val="autoZero"/>
        <c:auto val="1"/>
        <c:lblAlgn val="ctr"/>
        <c:lblOffset val="100"/>
        <c:noMultiLvlLbl val="0"/>
      </c:catAx>
      <c:valAx>
        <c:axId val="786791688"/>
        <c:scaling>
          <c:orientation val="minMax"/>
        </c:scaling>
        <c:delete val="1"/>
        <c:axPos val="l"/>
        <c:numFmt formatCode="General" sourceLinked="1"/>
        <c:majorTickMark val="none"/>
        <c:minorTickMark val="none"/>
        <c:tickLblPos val="nextTo"/>
        <c:crossAx val="786790968"/>
        <c:crosses val="autoZero"/>
        <c:crossBetween val="between"/>
      </c:valAx>
      <c:spPr>
        <a:noFill/>
        <a:ln>
          <a:noFill/>
        </a:ln>
        <a:effectLst/>
      </c:spPr>
    </c:plotArea>
    <c:legend>
      <c:legendPos val="b"/>
      <c:layout>
        <c:manualLayout>
          <c:xMode val="edge"/>
          <c:yMode val="edge"/>
          <c:x val="8.9831921961024977E-2"/>
          <c:y val="0.11002413640163559"/>
          <c:w val="0.88022208315454009"/>
          <c:h val="0.15862572670517799"/>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r>
              <a:rPr lang="en-US" dirty="0">
                <a:latin typeface="Calibri" panose="020F0502020204030204" pitchFamily="34" charset="0"/>
                <a:ea typeface="Calibri" panose="020F0502020204030204" pitchFamily="34" charset="0"/>
                <a:cs typeface="Calibri" panose="020F0502020204030204" pitchFamily="34" charset="0"/>
              </a:rPr>
              <a:t>CY 2025</a:t>
            </a:r>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title>
    <c:autoTitleDeleted val="0"/>
    <c:plotArea>
      <c:layout>
        <c:manualLayout>
          <c:layoutTarget val="inner"/>
          <c:xMode val="edge"/>
          <c:yMode val="edge"/>
          <c:x val="3.7117824717045084E-2"/>
          <c:y val="0.14465432445627743"/>
          <c:w val="0.94066006055582407"/>
          <c:h val="0.76543965348398346"/>
        </c:manualLayout>
      </c:layout>
      <c:barChart>
        <c:barDir val="col"/>
        <c:grouping val="stacked"/>
        <c:varyColors val="0"/>
        <c:ser>
          <c:idx val="0"/>
          <c:order val="0"/>
          <c:tx>
            <c:strRef>
              <c:f>'Utilization per Drug per Pt'!$I$2</c:f>
              <c:strCache>
                <c:ptCount val="1"/>
                <c:pt idx="0">
                  <c:v>Adakveo</c:v>
                </c:pt>
              </c:strCache>
            </c:strRef>
          </c:tx>
          <c:spPr>
            <a:gradFill rotWithShape="1">
              <a:gsLst>
                <a:gs pos="0">
                  <a:schemeClr val="accent1">
                    <a:shade val="58000"/>
                    <a:satMod val="150000"/>
                  </a:schemeClr>
                </a:gs>
                <a:gs pos="72000">
                  <a:schemeClr val="accent1">
                    <a:tint val="90000"/>
                    <a:satMod val="135000"/>
                  </a:schemeClr>
                </a:gs>
                <a:gs pos="100000">
                  <a:schemeClr val="accent1">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'Utilization per Drug per Pt'!$H$3:$H$5</c:f>
              <c:strCache>
                <c:ptCount val="3"/>
                <c:pt idx="0">
                  <c:v>Pediatric</c:v>
                </c:pt>
                <c:pt idx="1">
                  <c:v>Transition</c:v>
                </c:pt>
                <c:pt idx="2">
                  <c:v>Adult</c:v>
                </c:pt>
              </c:strCache>
            </c:strRef>
          </c:cat>
          <c:val>
            <c:numRef>
              <c:f>'Utilization per Drug per Pt'!$I$3:$I$5</c:f>
              <c:numCache>
                <c:formatCode>General</c:formatCode>
                <c:ptCount val="3"/>
                <c:pt idx="0">
                  <c:v>0</c:v>
                </c:pt>
                <c:pt idx="1">
                  <c:v>5</c:v>
                </c:pt>
                <c:pt idx="2">
                  <c:v>4</c:v>
                </c:pt>
              </c:numCache>
            </c:numRef>
          </c:val>
          <c:extLst>
            <c:ext xmlns:c16="http://schemas.microsoft.com/office/drawing/2014/chart" uri="{C3380CC4-5D6E-409C-BE32-E72D297353CC}">
              <c16:uniqueId val="{00000000-48F9-49DB-AADD-3593144D3265}"/>
            </c:ext>
          </c:extLst>
        </c:ser>
        <c:ser>
          <c:idx val="1"/>
          <c:order val="1"/>
          <c:tx>
            <c:strRef>
              <c:f>'Utilization per Drug per Pt'!$J$2</c:f>
              <c:strCache>
                <c:ptCount val="1"/>
                <c:pt idx="0">
                  <c:v>Endari</c:v>
                </c:pt>
              </c:strCache>
            </c:strRef>
          </c:tx>
          <c:spPr>
            <a:gradFill rotWithShape="1">
              <a:gsLst>
                <a:gs pos="0">
                  <a:schemeClr val="accent2">
                    <a:shade val="58000"/>
                    <a:satMod val="150000"/>
                  </a:schemeClr>
                </a:gs>
                <a:gs pos="72000">
                  <a:schemeClr val="accent2">
                    <a:tint val="90000"/>
                    <a:satMod val="135000"/>
                  </a:schemeClr>
                </a:gs>
                <a:gs pos="100000">
                  <a:schemeClr val="accent2">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'Utilization per Drug per Pt'!$H$3:$H$5</c:f>
              <c:strCache>
                <c:ptCount val="3"/>
                <c:pt idx="0">
                  <c:v>Pediatric</c:v>
                </c:pt>
                <c:pt idx="1">
                  <c:v>Transition</c:v>
                </c:pt>
                <c:pt idx="2">
                  <c:v>Adult</c:v>
                </c:pt>
              </c:strCache>
            </c:strRef>
          </c:cat>
          <c:val>
            <c:numRef>
              <c:f>'Utilization per Drug per Pt'!$J$3:$J$5</c:f>
              <c:numCache>
                <c:formatCode>General</c:formatCode>
                <c:ptCount val="3"/>
                <c:pt idx="0">
                  <c:v>6</c:v>
                </c:pt>
                <c:pt idx="1">
                  <c:v>4</c:v>
                </c:pt>
                <c:pt idx="2">
                  <c:v>2</c:v>
                </c:pt>
              </c:numCache>
            </c:numRef>
          </c:val>
          <c:extLst>
            <c:ext xmlns:c16="http://schemas.microsoft.com/office/drawing/2014/chart" uri="{C3380CC4-5D6E-409C-BE32-E72D297353CC}">
              <c16:uniqueId val="{00000001-48F9-49DB-AADD-3593144D3265}"/>
            </c:ext>
          </c:extLst>
        </c:ser>
        <c:ser>
          <c:idx val="2"/>
          <c:order val="2"/>
          <c:tx>
            <c:strRef>
              <c:f>'Utilization per Drug per Pt'!$K$2</c:f>
              <c:strCache>
                <c:ptCount val="1"/>
                <c:pt idx="0">
                  <c:v>Hydroxyurea</c:v>
                </c:pt>
              </c:strCache>
            </c:strRef>
          </c:tx>
          <c:spPr>
            <a:gradFill rotWithShape="1">
              <a:gsLst>
                <a:gs pos="0">
                  <a:schemeClr val="accent3">
                    <a:shade val="58000"/>
                    <a:satMod val="150000"/>
                  </a:schemeClr>
                </a:gs>
                <a:gs pos="72000">
                  <a:schemeClr val="accent3">
                    <a:tint val="90000"/>
                    <a:satMod val="135000"/>
                  </a:schemeClr>
                </a:gs>
                <a:gs pos="100000">
                  <a:schemeClr val="accent3">
                    <a:tint val="80000"/>
                    <a:satMod val="155000"/>
                  </a:schemeClr>
                </a:gs>
              </a:gsLst>
              <a:lin ang="16200000" scaled="0"/>
            </a:gradFill>
            <a:ln>
              <a:noFill/>
            </a:ln>
            <a:effectLst>
              <a:outerShdw blurRad="50800" dist="38100" dir="5400000" rotWithShape="0">
                <a:srgbClr val="000000">
                  <a:alpha val="43137"/>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'Utilization per Drug per Pt'!$H$3:$H$5</c:f>
              <c:strCache>
                <c:ptCount val="3"/>
                <c:pt idx="0">
                  <c:v>Pediatric</c:v>
                </c:pt>
                <c:pt idx="1">
                  <c:v>Transition</c:v>
                </c:pt>
                <c:pt idx="2">
                  <c:v>Adult</c:v>
                </c:pt>
              </c:strCache>
            </c:strRef>
          </c:cat>
          <c:val>
            <c:numRef>
              <c:f>'Utilization per Drug per Pt'!$K$3:$K$5</c:f>
              <c:numCache>
                <c:formatCode>General</c:formatCode>
                <c:ptCount val="3"/>
                <c:pt idx="0">
                  <c:v>154</c:v>
                </c:pt>
                <c:pt idx="1">
                  <c:v>74</c:v>
                </c:pt>
                <c:pt idx="2">
                  <c:v>50</c:v>
                </c:pt>
              </c:numCache>
            </c:numRef>
          </c:val>
          <c:extLst>
            <c:ext xmlns:c16="http://schemas.microsoft.com/office/drawing/2014/chart" uri="{C3380CC4-5D6E-409C-BE32-E72D297353CC}">
              <c16:uniqueId val="{00000002-48F9-49DB-AADD-3593144D3265}"/>
            </c:ext>
          </c:extLst>
        </c:ser>
        <c:dLbls>
          <c:dLblPos val="ctr"/>
          <c:showLegendKey val="0"/>
          <c:showVal val="1"/>
          <c:showCatName val="0"/>
          <c:showSerName val="0"/>
          <c:showPercent val="0"/>
          <c:showBubbleSize val="0"/>
        </c:dLbls>
        <c:gapWidth val="150"/>
        <c:overlap val="100"/>
        <c:axId val="1097074776"/>
        <c:axId val="1097079096"/>
      </c:barChart>
      <c:catAx>
        <c:axId val="1097074776"/>
        <c:scaling>
          <c:orientation val="minMax"/>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cap="all"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1097079096"/>
        <c:crosses val="autoZero"/>
        <c:auto val="1"/>
        <c:lblAlgn val="ctr"/>
        <c:lblOffset val="100"/>
        <c:noMultiLvlLbl val="0"/>
      </c:catAx>
      <c:valAx>
        <c:axId val="1097079096"/>
        <c:scaling>
          <c:orientation val="minMax"/>
        </c:scaling>
        <c:delete val="1"/>
        <c:axPos val="l"/>
        <c:numFmt formatCode="General" sourceLinked="1"/>
        <c:majorTickMark val="none"/>
        <c:minorTickMark val="none"/>
        <c:tickLblPos val="nextTo"/>
        <c:crossAx val="1097074776"/>
        <c:crosses val="autoZero"/>
        <c:crossBetween val="between"/>
      </c:valAx>
      <c:spPr>
        <a:noFill/>
        <a:ln>
          <a:noFill/>
        </a:ln>
        <a:effectLst/>
      </c:spPr>
    </c:plotArea>
    <c:legend>
      <c:legendPos val="t"/>
      <c:layout>
        <c:manualLayout>
          <c:xMode val="edge"/>
          <c:yMode val="edge"/>
          <c:x val="0.26962112702383983"/>
          <c:y val="8.8934717186524778E-2"/>
          <c:w val="0.46075774595232033"/>
          <c:h val="6.0585943879235854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Calibri" panose="020F0502020204030204" pitchFamily="34" charset="0"/>
              <a:ea typeface="Calibri" panose="020F0502020204030204" pitchFamily="34" charset="0"/>
              <a:cs typeface="Calibri" panose="020F050202020403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3B12C9-2695-454E-9D4E-D1E9C4688F79}" type="doc">
      <dgm:prSet loTypeId="urn:microsoft.com/office/officeart/2005/8/layout/hList1" loCatId="list" qsTypeId="urn:microsoft.com/office/officeart/2005/8/quickstyle/simple1" qsCatId="simple" csTypeId="urn:microsoft.com/office/officeart/2005/8/colors/accent3_2" csCatId="accent3" phldr="1"/>
      <dgm:spPr/>
      <dgm:t>
        <a:bodyPr/>
        <a:lstStyle/>
        <a:p>
          <a:endParaRPr lang="en-US"/>
        </a:p>
      </dgm:t>
    </dgm:pt>
    <dgm:pt modelId="{E49258E9-487F-4253-BAFC-7F6482F327B2}">
      <dgm:prSet custT="1"/>
      <dgm:spPr/>
      <dgm:t>
        <a:bodyPr/>
        <a:lstStyle/>
        <a:p>
          <a:r>
            <a:rPr lang="en-US" sz="2400" b="1" baseline="0" dirty="0">
              <a:latin typeface="Calibri" panose="020F0502020204030204" pitchFamily="34" charset="0"/>
              <a:ea typeface="Calibri" panose="020F0502020204030204" pitchFamily="34" charset="0"/>
              <a:cs typeface="Calibri" panose="020F0502020204030204" pitchFamily="34" charset="0"/>
            </a:rPr>
            <a:t>Hydroxyurea</a:t>
          </a:r>
          <a:br>
            <a:rPr lang="en-US" sz="2400" b="1" baseline="0" dirty="0">
              <a:latin typeface="Calibri" panose="020F0502020204030204" pitchFamily="34" charset="0"/>
              <a:ea typeface="Calibri" panose="020F0502020204030204" pitchFamily="34" charset="0"/>
              <a:cs typeface="Calibri" panose="020F0502020204030204" pitchFamily="34" charset="0"/>
            </a:rPr>
          </a:br>
          <a:r>
            <a:rPr lang="en-US" sz="2400" b="1" baseline="0" dirty="0">
              <a:latin typeface="Calibri" panose="020F0502020204030204" pitchFamily="34" charset="0"/>
              <a:ea typeface="Calibri" panose="020F0502020204030204" pitchFamily="34" charset="0"/>
              <a:cs typeface="Calibri" panose="020F0502020204030204" pitchFamily="34" charset="0"/>
            </a:rPr>
            <a:t>(Hyrea, Siklos, Xromi)</a:t>
          </a:r>
          <a:endParaRPr lang="en-US" sz="24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062D971D-C396-4842-BD3C-932542806B05}" type="parTrans" cxnId="{A7F9F4F4-76F0-48EA-9EC0-73899265E192}">
      <dgm:prSet/>
      <dgm:spPr/>
      <dgm:t>
        <a:bodyPr/>
        <a:lstStyle/>
        <a:p>
          <a:endParaRPr lang="en-US"/>
        </a:p>
      </dgm:t>
    </dgm:pt>
    <dgm:pt modelId="{2A0B5D02-9D65-480A-B9E8-5670F61BE31B}" type="sibTrans" cxnId="{A7F9F4F4-76F0-48EA-9EC0-73899265E192}">
      <dgm:prSet/>
      <dgm:spPr/>
      <dgm:t>
        <a:bodyPr/>
        <a:lstStyle/>
        <a:p>
          <a:endParaRPr lang="en-US"/>
        </a:p>
      </dgm:t>
    </dgm:pt>
    <dgm:pt modelId="{0EEFFF5F-7F4B-4F08-B2AB-C52BCE78D406}">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Age:</a:t>
          </a:r>
          <a:r>
            <a:rPr lang="en-US" sz="1600" baseline="0" dirty="0">
              <a:latin typeface="Calibri" panose="020F0502020204030204" pitchFamily="34" charset="0"/>
              <a:ea typeface="Calibri" panose="020F0502020204030204" pitchFamily="34" charset="0"/>
              <a:cs typeface="Calibri" panose="020F0502020204030204" pitchFamily="34" charset="0"/>
            </a:rPr>
            <a:t> All ages, including infants</a:t>
          </a:r>
          <a:endParaRPr lang="en-US" sz="16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4A39B78A-9900-4641-B8E0-C68F0C7EE88E}" type="parTrans" cxnId="{B89AE810-C4D4-4EB3-8DFE-E7D6381BCEFD}">
      <dgm:prSet/>
      <dgm:spPr/>
      <dgm:t>
        <a:bodyPr/>
        <a:lstStyle/>
        <a:p>
          <a:endParaRPr lang="en-US"/>
        </a:p>
      </dgm:t>
    </dgm:pt>
    <dgm:pt modelId="{74E675B3-83B8-48D6-A303-75F42D4C164B}" type="sibTrans" cxnId="{B89AE810-C4D4-4EB3-8DFE-E7D6381BCEFD}">
      <dgm:prSet/>
      <dgm:spPr/>
      <dgm:t>
        <a:bodyPr/>
        <a:lstStyle/>
        <a:p>
          <a:endParaRPr lang="en-US"/>
        </a:p>
      </dgm:t>
    </dgm:pt>
    <dgm:pt modelId="{E7661121-0F4F-48FF-BB24-B64A948C6AD4}">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Dosing:</a:t>
          </a:r>
          <a:r>
            <a:rPr lang="en-US" sz="1600" baseline="0" dirty="0">
              <a:latin typeface="Calibri" panose="020F0502020204030204" pitchFamily="34" charset="0"/>
              <a:ea typeface="Calibri" panose="020F0502020204030204" pitchFamily="34" charset="0"/>
              <a:cs typeface="Calibri" panose="020F0502020204030204" pitchFamily="34" charset="0"/>
            </a:rPr>
            <a:t> Oral once daily</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41610E6C-1D2E-4E9C-91BE-09CAB3B05280}" type="parTrans" cxnId="{34607F6D-8DB3-423A-BC98-EB32A3025A27}">
      <dgm:prSet/>
      <dgm:spPr/>
      <dgm:t>
        <a:bodyPr/>
        <a:lstStyle/>
        <a:p>
          <a:endParaRPr lang="en-US"/>
        </a:p>
      </dgm:t>
    </dgm:pt>
    <dgm:pt modelId="{4F738102-A6EA-436D-AD69-DE205A6EE36E}" type="sibTrans" cxnId="{34607F6D-8DB3-423A-BC98-EB32A3025A27}">
      <dgm:prSet/>
      <dgm:spPr/>
      <dgm:t>
        <a:bodyPr/>
        <a:lstStyle/>
        <a:p>
          <a:endParaRPr lang="en-US"/>
        </a:p>
      </dgm:t>
    </dgm:pt>
    <dgm:pt modelId="{880A2156-A6FC-4322-BBBD-2A87DC101C35}">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baseline="0" dirty="0">
              <a:latin typeface="Calibri" panose="020F0502020204030204" pitchFamily="34" charset="0"/>
              <a:ea typeface="Calibri" panose="020F0502020204030204" pitchFamily="34" charset="0"/>
              <a:cs typeface="Calibri" panose="020F0502020204030204" pitchFamily="34" charset="0"/>
            </a:rPr>
            <a:t> Prompts the body to produce Fetal Hemoglobin (HbF), preventing sickling.</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D77B37AD-6EA6-4190-8076-50040AFF03C0}" type="parTrans" cxnId="{125B28C6-56A5-45A9-9395-596160196B11}">
      <dgm:prSet/>
      <dgm:spPr/>
      <dgm:t>
        <a:bodyPr/>
        <a:lstStyle/>
        <a:p>
          <a:endParaRPr lang="en-US"/>
        </a:p>
      </dgm:t>
    </dgm:pt>
    <dgm:pt modelId="{14C064FD-2C2C-45AA-A72F-91F1915064FE}" type="sibTrans" cxnId="{125B28C6-56A5-45A9-9395-596160196B11}">
      <dgm:prSet/>
      <dgm:spPr/>
      <dgm:t>
        <a:bodyPr/>
        <a:lstStyle/>
        <a:p>
          <a:endParaRPr lang="en-US"/>
        </a:p>
      </dgm:t>
    </dgm:pt>
    <dgm:pt modelId="{BA6F84C8-CEE4-4E72-A244-3536036406C7}">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07192DD3-A10D-457D-96F2-408D901BC672}" type="parTrans" cxnId="{21B85752-8A0B-4AC8-840C-D2E5AA4FDE4A}">
      <dgm:prSet/>
      <dgm:spPr/>
      <dgm:t>
        <a:bodyPr/>
        <a:lstStyle/>
        <a:p>
          <a:endParaRPr lang="en-US"/>
        </a:p>
      </dgm:t>
    </dgm:pt>
    <dgm:pt modelId="{64DFA7DB-618C-4DB6-867D-3765084F1E1B}" type="sibTrans" cxnId="{21B85752-8A0B-4AC8-840C-D2E5AA4FDE4A}">
      <dgm:prSet/>
      <dgm:spPr/>
      <dgm:t>
        <a:bodyPr/>
        <a:lstStyle/>
        <a:p>
          <a:endParaRPr lang="en-US"/>
        </a:p>
      </dgm:t>
    </dgm:pt>
    <dgm:pt modelId="{19920E8B-6367-42BD-91BC-C5901B246224}">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First-line foundational oral therapy</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EC81D9B8-8D3C-4EBC-B511-853E4536E0B1}" type="parTrans" cxnId="{DB3635AE-6917-410E-83BA-41F728C91640}">
      <dgm:prSet/>
      <dgm:spPr/>
      <dgm:t>
        <a:bodyPr/>
        <a:lstStyle/>
        <a:p>
          <a:endParaRPr lang="en-US"/>
        </a:p>
      </dgm:t>
    </dgm:pt>
    <dgm:pt modelId="{470355C0-CAD6-49D8-BEB6-60151A8F6743}" type="sibTrans" cxnId="{DB3635AE-6917-410E-83BA-41F728C91640}">
      <dgm:prSet/>
      <dgm:spPr/>
      <dgm:t>
        <a:bodyPr/>
        <a:lstStyle/>
        <a:p>
          <a:endParaRPr lang="en-US"/>
        </a:p>
      </dgm:t>
    </dgm:pt>
    <dgm:pt modelId="{73D5FB9D-93F7-44D9-9896-0DEFF37B94C2}">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Significantly reduces VOCs and prolongs survival</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3346F619-23B9-42E0-88C8-B5920DE2DE6D}" type="parTrans" cxnId="{31A6D847-9D59-48E6-B036-4E532A390220}">
      <dgm:prSet/>
      <dgm:spPr/>
      <dgm:t>
        <a:bodyPr/>
        <a:lstStyle/>
        <a:p>
          <a:endParaRPr lang="en-US"/>
        </a:p>
      </dgm:t>
    </dgm:pt>
    <dgm:pt modelId="{8089DB43-42A6-424A-AA97-8BB7E908D44E}" type="sibTrans" cxnId="{31A6D847-9D59-48E6-B036-4E532A390220}">
      <dgm:prSet/>
      <dgm:spPr/>
      <dgm:t>
        <a:bodyPr/>
        <a:lstStyle/>
        <a:p>
          <a:endParaRPr lang="en-US"/>
        </a:p>
      </dgm:t>
    </dgm:pt>
    <dgm:pt modelId="{EF663A1E-6A14-420D-A303-9058C62B92AE}">
      <dgm:prSet custT="1"/>
      <dgm:spPr/>
      <dgm:t>
        <a:bodyPr/>
        <a:lstStyle/>
        <a:p>
          <a:r>
            <a:rPr lang="en-US" sz="2400" b="1" baseline="0" dirty="0">
              <a:latin typeface="Calibri" panose="020F0502020204030204" pitchFamily="34" charset="0"/>
              <a:ea typeface="Calibri" panose="020F0502020204030204" pitchFamily="34" charset="0"/>
              <a:cs typeface="Calibri" panose="020F0502020204030204" pitchFamily="34" charset="0"/>
            </a:rPr>
            <a:t>L-glutamine</a:t>
          </a:r>
          <a:br>
            <a:rPr lang="en-US" sz="2400" b="1" baseline="0" dirty="0">
              <a:latin typeface="Calibri" panose="020F0502020204030204" pitchFamily="34" charset="0"/>
              <a:ea typeface="Calibri" panose="020F0502020204030204" pitchFamily="34" charset="0"/>
              <a:cs typeface="Calibri" panose="020F0502020204030204" pitchFamily="34" charset="0"/>
            </a:rPr>
          </a:br>
          <a:r>
            <a:rPr lang="en-US" sz="2400" b="1" baseline="0" dirty="0">
              <a:latin typeface="Calibri" panose="020F0502020204030204" pitchFamily="34" charset="0"/>
              <a:ea typeface="Calibri" panose="020F0502020204030204" pitchFamily="34" charset="0"/>
              <a:cs typeface="Calibri" panose="020F0502020204030204" pitchFamily="34" charset="0"/>
            </a:rPr>
            <a:t>(Endari)</a:t>
          </a:r>
          <a:endParaRPr lang="en-US" sz="24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7F5590D1-4882-484B-9AE5-C53C71E8DAB1}" type="parTrans" cxnId="{0E591396-A4A6-4254-8AFA-88133AE1461D}">
      <dgm:prSet/>
      <dgm:spPr/>
      <dgm:t>
        <a:bodyPr/>
        <a:lstStyle/>
        <a:p>
          <a:endParaRPr lang="en-US"/>
        </a:p>
      </dgm:t>
    </dgm:pt>
    <dgm:pt modelId="{094066E5-58FE-48BE-BDBE-E1B85EE4986E}" type="sibTrans" cxnId="{0E591396-A4A6-4254-8AFA-88133AE1461D}">
      <dgm:prSet/>
      <dgm:spPr/>
      <dgm:t>
        <a:bodyPr/>
        <a:lstStyle/>
        <a:p>
          <a:endParaRPr lang="en-US"/>
        </a:p>
      </dgm:t>
    </dgm:pt>
    <dgm:pt modelId="{E8A66F45-64AE-4850-BDA2-7B59BB3FD595}">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Age:</a:t>
          </a:r>
          <a:r>
            <a:rPr lang="en-US" sz="1600" baseline="0" dirty="0">
              <a:latin typeface="Calibri" panose="020F0502020204030204" pitchFamily="34" charset="0"/>
              <a:ea typeface="Calibri" panose="020F0502020204030204" pitchFamily="34" charset="0"/>
              <a:cs typeface="Calibri" panose="020F0502020204030204" pitchFamily="34" charset="0"/>
            </a:rPr>
            <a:t> 5 years and older</a:t>
          </a:r>
          <a:endParaRPr lang="en-US" sz="16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4436BE02-68A7-435B-8B48-C71B34C31BA7}" type="parTrans" cxnId="{3EFA9EAD-FCC6-417C-86CF-5EFD6BBE741E}">
      <dgm:prSet/>
      <dgm:spPr/>
      <dgm:t>
        <a:bodyPr/>
        <a:lstStyle/>
        <a:p>
          <a:endParaRPr lang="en-US"/>
        </a:p>
      </dgm:t>
    </dgm:pt>
    <dgm:pt modelId="{50EBFA76-8DE5-4728-BF45-F385B62A9128}" type="sibTrans" cxnId="{3EFA9EAD-FCC6-417C-86CF-5EFD6BBE741E}">
      <dgm:prSet/>
      <dgm:spPr/>
      <dgm:t>
        <a:bodyPr/>
        <a:lstStyle/>
        <a:p>
          <a:endParaRPr lang="en-US"/>
        </a:p>
      </dgm:t>
    </dgm:pt>
    <dgm:pt modelId="{12652F85-52AA-4679-B55D-BD8A3148F49D}">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Dosing:</a:t>
          </a:r>
          <a:r>
            <a:rPr lang="en-US" sz="1600" baseline="0" dirty="0">
              <a:latin typeface="Calibri" panose="020F0502020204030204" pitchFamily="34" charset="0"/>
              <a:ea typeface="Calibri" panose="020F0502020204030204" pitchFamily="34" charset="0"/>
              <a:cs typeface="Calibri" panose="020F0502020204030204" pitchFamily="34" charset="0"/>
            </a:rPr>
            <a:t> Oral powder twice daily</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9E42F01E-EB68-4DF9-BC9E-EC10D6124FBC}" type="parTrans" cxnId="{10CE0B7A-E1EC-48D6-9657-9E8F52DAFAE4}">
      <dgm:prSet/>
      <dgm:spPr/>
      <dgm:t>
        <a:bodyPr/>
        <a:lstStyle/>
        <a:p>
          <a:endParaRPr lang="en-US"/>
        </a:p>
      </dgm:t>
    </dgm:pt>
    <dgm:pt modelId="{2A6A23CF-8AEF-42AD-AA21-9C6CE5611857}" type="sibTrans" cxnId="{10CE0B7A-E1EC-48D6-9657-9E8F52DAFAE4}">
      <dgm:prSet/>
      <dgm:spPr/>
      <dgm:t>
        <a:bodyPr/>
        <a:lstStyle/>
        <a:p>
          <a:endParaRPr lang="en-US"/>
        </a:p>
      </dgm:t>
    </dgm:pt>
    <dgm:pt modelId="{35690C16-533B-455C-A4EB-F53D9A416FF9}">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baseline="0" dirty="0">
              <a:latin typeface="Calibri" panose="020F0502020204030204" pitchFamily="34" charset="0"/>
              <a:ea typeface="Calibri" panose="020F0502020204030204" pitchFamily="34" charset="0"/>
              <a:cs typeface="Calibri" panose="020F0502020204030204" pitchFamily="34" charset="0"/>
            </a:rPr>
            <a:t> Acts as an antioxidant to reduce oxidative stress and fragility in red blood cells.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262E757A-17C7-4595-9141-F9E409493CD9}" type="parTrans" cxnId="{81F4A24E-D3C0-45CD-9A2C-66088FD81802}">
      <dgm:prSet/>
      <dgm:spPr/>
      <dgm:t>
        <a:bodyPr/>
        <a:lstStyle/>
        <a:p>
          <a:endParaRPr lang="en-US"/>
        </a:p>
      </dgm:t>
    </dgm:pt>
    <dgm:pt modelId="{41ED49B1-259C-437C-BF51-93919BF826FC}" type="sibTrans" cxnId="{81F4A24E-D3C0-45CD-9A2C-66088FD81802}">
      <dgm:prSet/>
      <dgm:spPr/>
      <dgm:t>
        <a:bodyPr/>
        <a:lstStyle/>
        <a:p>
          <a:endParaRPr lang="en-US"/>
        </a:p>
      </dgm:t>
    </dgm:pt>
    <dgm:pt modelId="{8864321B-324C-45D3-AF37-35C76F357354}">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E57E8FCC-8C55-4362-97FC-04BA0FE18169}" type="parTrans" cxnId="{8FCD9D2F-B07A-4986-9AF0-B3B0AB109E3D}">
      <dgm:prSet/>
      <dgm:spPr/>
      <dgm:t>
        <a:bodyPr/>
        <a:lstStyle/>
        <a:p>
          <a:endParaRPr lang="en-US"/>
        </a:p>
      </dgm:t>
    </dgm:pt>
    <dgm:pt modelId="{405307B9-3936-4D5D-8840-25985B33608F}" type="sibTrans" cxnId="{8FCD9D2F-B07A-4986-9AF0-B3B0AB109E3D}">
      <dgm:prSet/>
      <dgm:spPr/>
      <dgm:t>
        <a:bodyPr/>
        <a:lstStyle/>
        <a:p>
          <a:endParaRPr lang="en-US"/>
        </a:p>
      </dgm:t>
    </dgm:pt>
    <dgm:pt modelId="{52A5F8B1-EC34-4B61-AD11-057C494CE496}">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Reduced acute pain episodes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544A55E1-D74E-4AC8-82BB-06B602ADDD74}" type="parTrans" cxnId="{B49018D3-CAAA-43B4-A2C5-9357E92AFF83}">
      <dgm:prSet/>
      <dgm:spPr/>
      <dgm:t>
        <a:bodyPr/>
        <a:lstStyle/>
        <a:p>
          <a:endParaRPr lang="en-US"/>
        </a:p>
      </dgm:t>
    </dgm:pt>
    <dgm:pt modelId="{F71BDEE4-FF31-4FE1-8A17-0B5B3E99B392}" type="sibTrans" cxnId="{B49018D3-CAAA-43B4-A2C5-9357E92AFF83}">
      <dgm:prSet/>
      <dgm:spPr/>
      <dgm:t>
        <a:bodyPr/>
        <a:lstStyle/>
        <a:p>
          <a:endParaRPr lang="en-US"/>
        </a:p>
      </dgm:t>
    </dgm:pt>
    <dgm:pt modelId="{42F8C45C-6A69-4D59-A406-E1B14BA90808}">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Primarily used as add-on therapy to hydroxyurea</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F62455AD-01B0-48DD-ACC6-418F85810151}" type="parTrans" cxnId="{02989245-D5BC-4DE2-8DCF-67ADFAEB410F}">
      <dgm:prSet/>
      <dgm:spPr/>
      <dgm:t>
        <a:bodyPr/>
        <a:lstStyle/>
        <a:p>
          <a:endParaRPr lang="en-US"/>
        </a:p>
      </dgm:t>
    </dgm:pt>
    <dgm:pt modelId="{4124D215-536C-4D55-8C4E-77A5FFCCB1FA}" type="sibTrans" cxnId="{02989245-D5BC-4DE2-8DCF-67ADFAEB410F}">
      <dgm:prSet/>
      <dgm:spPr/>
      <dgm:t>
        <a:bodyPr/>
        <a:lstStyle/>
        <a:p>
          <a:endParaRPr lang="en-US"/>
        </a:p>
      </dgm:t>
    </dgm:pt>
    <dgm:pt modelId="{83F66FC7-D339-492E-803A-056D55A39297}">
      <dgm:prSet custT="1"/>
      <dgm:spPr/>
      <dgm:t>
        <a:bodyPr/>
        <a:lstStyle/>
        <a:p>
          <a:r>
            <a:rPr lang="en-US" sz="2400" b="1" baseline="0" dirty="0">
              <a:latin typeface="Calibri" panose="020F0502020204030204" pitchFamily="34" charset="0"/>
              <a:ea typeface="Calibri" panose="020F0502020204030204" pitchFamily="34" charset="0"/>
              <a:cs typeface="Calibri" panose="020F0502020204030204" pitchFamily="34" charset="0"/>
            </a:rPr>
            <a:t>Crizanlizumab</a:t>
          </a:r>
          <a:br>
            <a:rPr lang="en-US" sz="2400" b="1" baseline="0" dirty="0">
              <a:latin typeface="Calibri" panose="020F0502020204030204" pitchFamily="34" charset="0"/>
              <a:ea typeface="Calibri" panose="020F0502020204030204" pitchFamily="34" charset="0"/>
              <a:cs typeface="Calibri" panose="020F0502020204030204" pitchFamily="34" charset="0"/>
            </a:rPr>
          </a:br>
          <a:r>
            <a:rPr lang="en-US" sz="2400" b="1" baseline="0" dirty="0">
              <a:latin typeface="Calibri" panose="020F0502020204030204" pitchFamily="34" charset="0"/>
              <a:ea typeface="Calibri" panose="020F0502020204030204" pitchFamily="34" charset="0"/>
              <a:cs typeface="Calibri" panose="020F0502020204030204" pitchFamily="34" charset="0"/>
            </a:rPr>
            <a:t>(Adakveo)</a:t>
          </a:r>
          <a:endParaRPr lang="en-US" sz="24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2A90D2D0-2614-4EC4-A648-09902DDC1459}" type="parTrans" cxnId="{B197C2B4-F2FB-431E-8F7C-091723949321}">
      <dgm:prSet/>
      <dgm:spPr/>
      <dgm:t>
        <a:bodyPr/>
        <a:lstStyle/>
        <a:p>
          <a:endParaRPr lang="en-US"/>
        </a:p>
      </dgm:t>
    </dgm:pt>
    <dgm:pt modelId="{AA59242A-040F-42D3-A264-7D6AC2B9758B}" type="sibTrans" cxnId="{B197C2B4-F2FB-431E-8F7C-091723949321}">
      <dgm:prSet/>
      <dgm:spPr/>
      <dgm:t>
        <a:bodyPr/>
        <a:lstStyle/>
        <a:p>
          <a:endParaRPr lang="en-US"/>
        </a:p>
      </dgm:t>
    </dgm:pt>
    <dgm:pt modelId="{2F096942-6807-4EA4-87B7-A2DCBB4ADEA3}">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Age:</a:t>
          </a:r>
          <a:r>
            <a:rPr lang="en-US" sz="1600" baseline="0" dirty="0">
              <a:latin typeface="Calibri" panose="020F0502020204030204" pitchFamily="34" charset="0"/>
              <a:ea typeface="Calibri" panose="020F0502020204030204" pitchFamily="34" charset="0"/>
              <a:cs typeface="Calibri" panose="020F0502020204030204" pitchFamily="34" charset="0"/>
            </a:rPr>
            <a:t> 16 years and older</a:t>
          </a:r>
          <a:endParaRPr lang="en-US" sz="1600" dirty="0">
            <a:latin typeface="Calibri" panose="020F0502020204030204" pitchFamily="34" charset="0"/>
            <a:ea typeface="Calibri" panose="020F0502020204030204" pitchFamily="34" charset="0"/>
            <a:cs typeface="Calibri" panose="020F0502020204030204" pitchFamily="34" charset="0"/>
          </a:endParaRPr>
        </a:p>
      </dgm:t>
      <dgm:extLst>
        <a:ext uri="{E40237B7-FDA0-4F09-8148-C483321AD2D9}">
          <dgm14:cNvPr xmlns:dgm14="http://schemas.microsoft.com/office/drawing/2010/diagram" id="0" name="" descr="Hydroxyurea&#10;(Hyrea, Siklos, Xromi)&#10;Age: All ages, including infants&#10;Dosing: Oral once daily&#10;Mechanism of Action: Prompts the body to produce Fetal Hemoglobin (HbF), preventing sickling.&#10;Clinical Value:&#10;First-line foundational oral therapy&#10;Significantly reduces VOCs and prolongs survival&#10;L-glutamine&#10;(Endari)&#10;Age: 5 years and older&#10;Dosing: Oral powder twice daily&#10;Mechanism of Action: Acts as an antioxidant to reduce oxidative stress and fragility in red blood cells.&#10;Clinical Value:&#10;Reduced acute pain episodes&#10;Primarily used as add-on therapy to hydroxyurea&#10;Crizanlizumab&#10;(Adakveo)&#10;Age: 16 years and older&#10;Dosing: IV every 4 weeks (after initial loading doses)&#10;Mechanism of Action: Monoclonal antibody targeting P-selectin, reducing cellular and vessel adhesion.&#10;Clinical Value:&#10;Reduced acute pain episodes&#10;European approval withdrawn in 2023&#10;Confirmatory STAND trial in the US failed to show a significant benefit over placebo&#10;"/>
        </a:ext>
      </dgm:extLst>
    </dgm:pt>
    <dgm:pt modelId="{B5372E83-FBD1-4EFD-882A-1FEFC004B49E}" type="parTrans" cxnId="{00EA3591-26BB-4370-8DB9-FDC74D937040}">
      <dgm:prSet/>
      <dgm:spPr/>
      <dgm:t>
        <a:bodyPr/>
        <a:lstStyle/>
        <a:p>
          <a:endParaRPr lang="en-US"/>
        </a:p>
      </dgm:t>
    </dgm:pt>
    <dgm:pt modelId="{0FCE2CB7-B38D-4DBA-A885-562351EAD1A0}" type="sibTrans" cxnId="{00EA3591-26BB-4370-8DB9-FDC74D937040}">
      <dgm:prSet/>
      <dgm:spPr/>
      <dgm:t>
        <a:bodyPr/>
        <a:lstStyle/>
        <a:p>
          <a:endParaRPr lang="en-US"/>
        </a:p>
      </dgm:t>
    </dgm:pt>
    <dgm:pt modelId="{2141974E-37F4-41A7-BBC5-14EE3E947999}">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Dosing:</a:t>
          </a:r>
          <a:r>
            <a:rPr lang="en-US" sz="1600" baseline="0" dirty="0">
              <a:latin typeface="Calibri" panose="020F0502020204030204" pitchFamily="34" charset="0"/>
              <a:ea typeface="Calibri" panose="020F0502020204030204" pitchFamily="34" charset="0"/>
              <a:cs typeface="Calibri" panose="020F0502020204030204" pitchFamily="34" charset="0"/>
            </a:rPr>
            <a:t> IV every 4 weeks (after initial loading doses)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BF45135C-E6CF-4372-8611-CFB053B946F0}" type="parTrans" cxnId="{D3F77F22-62BD-45ED-84F6-5250AFEBA271}">
      <dgm:prSet/>
      <dgm:spPr/>
      <dgm:t>
        <a:bodyPr/>
        <a:lstStyle/>
        <a:p>
          <a:endParaRPr lang="en-US"/>
        </a:p>
      </dgm:t>
    </dgm:pt>
    <dgm:pt modelId="{C0513F37-3838-48BA-92D7-3CAE45C91B85}" type="sibTrans" cxnId="{D3F77F22-62BD-45ED-84F6-5250AFEBA271}">
      <dgm:prSet/>
      <dgm:spPr/>
      <dgm:t>
        <a:bodyPr/>
        <a:lstStyle/>
        <a:p>
          <a:endParaRPr lang="en-US"/>
        </a:p>
      </dgm:t>
    </dgm:pt>
    <dgm:pt modelId="{DDDE17D9-DD84-403B-A08A-490283FDB21C}">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baseline="0" dirty="0">
              <a:latin typeface="Calibri" panose="020F0502020204030204" pitchFamily="34" charset="0"/>
              <a:ea typeface="Calibri" panose="020F0502020204030204" pitchFamily="34" charset="0"/>
              <a:cs typeface="Calibri" panose="020F0502020204030204" pitchFamily="34" charset="0"/>
            </a:rPr>
            <a:t> Monoclonal antibody targeting P-selectin, reducing cellular and vessel adhesion.</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B084FA04-20FD-4B91-90EF-03744F68D6E8}" type="parTrans" cxnId="{47F75BF4-436B-464E-B02B-CB236CEE4ECA}">
      <dgm:prSet/>
      <dgm:spPr/>
      <dgm:t>
        <a:bodyPr/>
        <a:lstStyle/>
        <a:p>
          <a:endParaRPr lang="en-US"/>
        </a:p>
      </dgm:t>
    </dgm:pt>
    <dgm:pt modelId="{215E366A-9D83-4041-AB40-3CD09AF24AFA}" type="sibTrans" cxnId="{47F75BF4-436B-464E-B02B-CB236CEE4ECA}">
      <dgm:prSet/>
      <dgm:spPr/>
      <dgm:t>
        <a:bodyPr/>
        <a:lstStyle/>
        <a:p>
          <a:endParaRPr lang="en-US"/>
        </a:p>
      </dgm:t>
    </dgm:pt>
    <dgm:pt modelId="{68769BBF-0CCE-4928-8907-44A895897980}">
      <dgm:prSet custT="1"/>
      <dgm:spPr/>
      <dgm:t>
        <a:bodyPr/>
        <a:lstStyle/>
        <a:p>
          <a:r>
            <a:rPr lang="en-US" sz="1600" b="1"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C0DF638D-C483-4F5A-BA32-D5D8DFFC6F9C}" type="parTrans" cxnId="{B03DDA84-B3BC-4EB8-8F44-980B88AB97BB}">
      <dgm:prSet/>
      <dgm:spPr/>
      <dgm:t>
        <a:bodyPr/>
        <a:lstStyle/>
        <a:p>
          <a:endParaRPr lang="en-US"/>
        </a:p>
      </dgm:t>
    </dgm:pt>
    <dgm:pt modelId="{59CB4EDE-060B-40B4-839F-9DAE31FCEA8D}" type="sibTrans" cxnId="{B03DDA84-B3BC-4EB8-8F44-980B88AB97BB}">
      <dgm:prSet/>
      <dgm:spPr/>
      <dgm:t>
        <a:bodyPr/>
        <a:lstStyle/>
        <a:p>
          <a:endParaRPr lang="en-US"/>
        </a:p>
      </dgm:t>
    </dgm:pt>
    <dgm:pt modelId="{AAEFE2B6-FCD6-490C-BD56-E5C90FF2AA94}">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Reduced acute pain episodes</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05E23C02-0C0A-4A19-98EF-CDC3EAEBCEA1}" type="parTrans" cxnId="{2658C9B2-7609-46F3-A8F9-079B44774E05}">
      <dgm:prSet/>
      <dgm:spPr/>
      <dgm:t>
        <a:bodyPr/>
        <a:lstStyle/>
        <a:p>
          <a:endParaRPr lang="en-US"/>
        </a:p>
      </dgm:t>
    </dgm:pt>
    <dgm:pt modelId="{177E3A06-185B-4A6B-A5A2-3248440CE88A}" type="sibTrans" cxnId="{2658C9B2-7609-46F3-A8F9-079B44774E05}">
      <dgm:prSet/>
      <dgm:spPr/>
      <dgm:t>
        <a:bodyPr/>
        <a:lstStyle/>
        <a:p>
          <a:endParaRPr lang="en-US"/>
        </a:p>
      </dgm:t>
    </dgm:pt>
    <dgm:pt modelId="{58BF7F10-0C62-4983-A81A-38C96AFAE0A1}">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European approval withdrawn in 2023</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EB894E67-5DAD-4EAF-9687-E965840D47CF}" type="parTrans" cxnId="{32230D73-E466-4135-81FC-762F60414A4E}">
      <dgm:prSet/>
      <dgm:spPr/>
      <dgm:t>
        <a:bodyPr/>
        <a:lstStyle/>
        <a:p>
          <a:endParaRPr lang="en-US"/>
        </a:p>
      </dgm:t>
    </dgm:pt>
    <dgm:pt modelId="{AB22A4EF-B728-4C5E-B07C-D4D1233826C0}" type="sibTrans" cxnId="{32230D73-E466-4135-81FC-762F60414A4E}">
      <dgm:prSet/>
      <dgm:spPr/>
      <dgm:t>
        <a:bodyPr/>
        <a:lstStyle/>
        <a:p>
          <a:endParaRPr lang="en-US"/>
        </a:p>
      </dgm:t>
    </dgm:pt>
    <dgm:pt modelId="{80EC6F76-8CD2-4D30-A12C-76C40F91365E}">
      <dgm:prSet custT="1"/>
      <dgm:spPr/>
      <dgm:t>
        <a:bodyPr/>
        <a:lstStyle/>
        <a:p>
          <a:r>
            <a:rPr lang="en-US" sz="1600" baseline="0" dirty="0">
              <a:latin typeface="Calibri" panose="020F0502020204030204" pitchFamily="34" charset="0"/>
              <a:ea typeface="Calibri" panose="020F0502020204030204" pitchFamily="34" charset="0"/>
              <a:cs typeface="Calibri" panose="020F0502020204030204" pitchFamily="34" charset="0"/>
            </a:rPr>
            <a:t>Confirmatory STAND trial in the US failed to show a significant benefit over placebo</a:t>
          </a:r>
          <a:endParaRPr lang="en-US" sz="1600" dirty="0">
            <a:latin typeface="Calibri" panose="020F0502020204030204" pitchFamily="34" charset="0"/>
            <a:ea typeface="Calibri" panose="020F0502020204030204" pitchFamily="34" charset="0"/>
            <a:cs typeface="Calibri" panose="020F0502020204030204" pitchFamily="34" charset="0"/>
          </a:endParaRPr>
        </a:p>
      </dgm:t>
    </dgm:pt>
    <dgm:pt modelId="{CC569CDD-4F7E-46C3-83B6-9C0E122192FF}" type="parTrans" cxnId="{846EF441-5462-47BF-BEE0-4EBC815F49E6}">
      <dgm:prSet/>
      <dgm:spPr/>
      <dgm:t>
        <a:bodyPr/>
        <a:lstStyle/>
        <a:p>
          <a:endParaRPr lang="en-US"/>
        </a:p>
      </dgm:t>
    </dgm:pt>
    <dgm:pt modelId="{27E426D5-4FBA-4EAC-8A8C-A49591D37EE7}" type="sibTrans" cxnId="{846EF441-5462-47BF-BEE0-4EBC815F49E6}">
      <dgm:prSet/>
      <dgm:spPr/>
      <dgm:t>
        <a:bodyPr/>
        <a:lstStyle/>
        <a:p>
          <a:endParaRPr lang="en-US"/>
        </a:p>
      </dgm:t>
    </dgm:pt>
    <dgm:pt modelId="{E0058AE3-2FFA-4817-A53C-E40A2EB9B426}" type="pres">
      <dgm:prSet presAssocID="{1C3B12C9-2695-454E-9D4E-D1E9C4688F79}" presName="Name0" presStyleCnt="0">
        <dgm:presLayoutVars>
          <dgm:dir/>
          <dgm:animLvl val="lvl"/>
          <dgm:resizeHandles val="exact"/>
        </dgm:presLayoutVars>
      </dgm:prSet>
      <dgm:spPr/>
    </dgm:pt>
    <dgm:pt modelId="{C9F04653-7449-41D9-B6BF-73261443EE6F}" type="pres">
      <dgm:prSet presAssocID="{E49258E9-487F-4253-BAFC-7F6482F327B2}" presName="composite" presStyleCnt="0"/>
      <dgm:spPr/>
    </dgm:pt>
    <dgm:pt modelId="{14475984-7872-46F2-8F53-1329A659DDDA}" type="pres">
      <dgm:prSet presAssocID="{E49258E9-487F-4253-BAFC-7F6482F327B2}" presName="parTx" presStyleLbl="alignNode1" presStyleIdx="0" presStyleCnt="3">
        <dgm:presLayoutVars>
          <dgm:chMax val="0"/>
          <dgm:chPref val="0"/>
          <dgm:bulletEnabled val="1"/>
        </dgm:presLayoutVars>
      </dgm:prSet>
      <dgm:spPr/>
    </dgm:pt>
    <dgm:pt modelId="{76089781-0254-49B4-8AC8-60A631150333}" type="pres">
      <dgm:prSet presAssocID="{E49258E9-487F-4253-BAFC-7F6482F327B2}" presName="desTx" presStyleLbl="alignAccFollowNode1" presStyleIdx="0" presStyleCnt="3">
        <dgm:presLayoutVars>
          <dgm:bulletEnabled val="1"/>
        </dgm:presLayoutVars>
      </dgm:prSet>
      <dgm:spPr/>
    </dgm:pt>
    <dgm:pt modelId="{09AE4681-8FCE-4762-9DF0-77F6349C0B16}" type="pres">
      <dgm:prSet presAssocID="{2A0B5D02-9D65-480A-B9E8-5670F61BE31B}" presName="space" presStyleCnt="0"/>
      <dgm:spPr/>
    </dgm:pt>
    <dgm:pt modelId="{09F24DEF-5DB2-46AE-B3DA-213186BBA923}" type="pres">
      <dgm:prSet presAssocID="{EF663A1E-6A14-420D-A303-9058C62B92AE}" presName="composite" presStyleCnt="0"/>
      <dgm:spPr/>
    </dgm:pt>
    <dgm:pt modelId="{61B9732B-1210-47DF-A944-144BD9189FE5}" type="pres">
      <dgm:prSet presAssocID="{EF663A1E-6A14-420D-A303-9058C62B92AE}" presName="parTx" presStyleLbl="alignNode1" presStyleIdx="1" presStyleCnt="3" custLinFactNeighborX="-2436" custLinFactNeighborY="1005">
        <dgm:presLayoutVars>
          <dgm:chMax val="0"/>
          <dgm:chPref val="0"/>
          <dgm:bulletEnabled val="1"/>
        </dgm:presLayoutVars>
      </dgm:prSet>
      <dgm:spPr/>
    </dgm:pt>
    <dgm:pt modelId="{A35795A5-B7C2-4467-86BE-14EB9C01BBAB}" type="pres">
      <dgm:prSet presAssocID="{EF663A1E-6A14-420D-A303-9058C62B92AE}" presName="desTx" presStyleLbl="alignAccFollowNode1" presStyleIdx="1" presStyleCnt="3" custLinFactNeighborX="-1914" custLinFactNeighborY="1358">
        <dgm:presLayoutVars>
          <dgm:bulletEnabled val="1"/>
        </dgm:presLayoutVars>
      </dgm:prSet>
      <dgm:spPr/>
    </dgm:pt>
    <dgm:pt modelId="{E9A91C64-DF84-4A13-A622-5F68F77250D4}" type="pres">
      <dgm:prSet presAssocID="{094066E5-58FE-48BE-BDBE-E1B85EE4986E}" presName="space" presStyleCnt="0"/>
      <dgm:spPr/>
    </dgm:pt>
    <dgm:pt modelId="{BBABDB28-2B49-4EB9-B9A2-DFF8DF082AC9}" type="pres">
      <dgm:prSet presAssocID="{83F66FC7-D339-492E-803A-056D55A39297}" presName="composite" presStyleCnt="0"/>
      <dgm:spPr/>
    </dgm:pt>
    <dgm:pt modelId="{902AC226-D9B3-40CC-8910-682B9B760616}" type="pres">
      <dgm:prSet presAssocID="{83F66FC7-D339-492E-803A-056D55A39297}" presName="parTx" presStyleLbl="alignNode1" presStyleIdx="2" presStyleCnt="3">
        <dgm:presLayoutVars>
          <dgm:chMax val="0"/>
          <dgm:chPref val="0"/>
          <dgm:bulletEnabled val="1"/>
        </dgm:presLayoutVars>
      </dgm:prSet>
      <dgm:spPr/>
    </dgm:pt>
    <dgm:pt modelId="{F65B50ED-E179-4987-8675-32FD680C0EE8}" type="pres">
      <dgm:prSet presAssocID="{83F66FC7-D339-492E-803A-056D55A39297}" presName="desTx" presStyleLbl="alignAccFollowNode1" presStyleIdx="2" presStyleCnt="3">
        <dgm:presLayoutVars>
          <dgm:bulletEnabled val="1"/>
        </dgm:presLayoutVars>
      </dgm:prSet>
      <dgm:spPr/>
    </dgm:pt>
  </dgm:ptLst>
  <dgm:cxnLst>
    <dgm:cxn modelId="{6904FB0F-4365-42D1-A7C3-5BA491FBAB21}" type="presOf" srcId="{2141974E-37F4-41A7-BBC5-14EE3E947999}" destId="{F65B50ED-E179-4987-8675-32FD680C0EE8}" srcOrd="0" destOrd="1" presId="urn:microsoft.com/office/officeart/2005/8/layout/hList1"/>
    <dgm:cxn modelId="{B89AE810-C4D4-4EB3-8DFE-E7D6381BCEFD}" srcId="{E49258E9-487F-4253-BAFC-7F6482F327B2}" destId="{0EEFFF5F-7F4B-4F08-B2AB-C52BCE78D406}" srcOrd="0" destOrd="0" parTransId="{4A39B78A-9900-4641-B8E0-C68F0C7EE88E}" sibTransId="{74E675B3-83B8-48D6-A303-75F42D4C164B}"/>
    <dgm:cxn modelId="{6F71F51C-2E54-49B9-BC6D-56B7254B6086}" type="presOf" srcId="{E49258E9-487F-4253-BAFC-7F6482F327B2}" destId="{14475984-7872-46F2-8F53-1329A659DDDA}" srcOrd="0" destOrd="0" presId="urn:microsoft.com/office/officeart/2005/8/layout/hList1"/>
    <dgm:cxn modelId="{D3F77F22-62BD-45ED-84F6-5250AFEBA271}" srcId="{83F66FC7-D339-492E-803A-056D55A39297}" destId="{2141974E-37F4-41A7-BBC5-14EE3E947999}" srcOrd="1" destOrd="0" parTransId="{BF45135C-E6CF-4372-8611-CFB053B946F0}" sibTransId="{C0513F37-3838-48BA-92D7-3CAE45C91B85}"/>
    <dgm:cxn modelId="{47CC372F-506E-4CC9-B370-122DC8B5BB93}" type="presOf" srcId="{58BF7F10-0C62-4983-A81A-38C96AFAE0A1}" destId="{F65B50ED-E179-4987-8675-32FD680C0EE8}" srcOrd="0" destOrd="5" presId="urn:microsoft.com/office/officeart/2005/8/layout/hList1"/>
    <dgm:cxn modelId="{8FCD9D2F-B07A-4986-9AF0-B3B0AB109E3D}" srcId="{EF663A1E-6A14-420D-A303-9058C62B92AE}" destId="{8864321B-324C-45D3-AF37-35C76F357354}" srcOrd="3" destOrd="0" parTransId="{E57E8FCC-8C55-4362-97FC-04BA0FE18169}" sibTransId="{405307B9-3936-4D5D-8840-25985B33608F}"/>
    <dgm:cxn modelId="{A0362037-F28B-439E-B884-6AC20C1A606D}" type="presOf" srcId="{E8A66F45-64AE-4850-BDA2-7B59BB3FD595}" destId="{A35795A5-B7C2-4467-86BE-14EB9C01BBAB}" srcOrd="0" destOrd="0" presId="urn:microsoft.com/office/officeart/2005/8/layout/hList1"/>
    <dgm:cxn modelId="{2A750738-2D3C-4FAC-BFB2-AED0ADA67C79}" type="presOf" srcId="{0EEFFF5F-7F4B-4F08-B2AB-C52BCE78D406}" destId="{76089781-0254-49B4-8AC8-60A631150333}" srcOrd="0" destOrd="0" presId="urn:microsoft.com/office/officeart/2005/8/layout/hList1"/>
    <dgm:cxn modelId="{53CD213D-15A8-4E39-AF9E-01000BFF71B3}" type="presOf" srcId="{2F096942-6807-4EA4-87B7-A2DCBB4ADEA3}" destId="{F65B50ED-E179-4987-8675-32FD680C0EE8}" srcOrd="0" destOrd="0" presId="urn:microsoft.com/office/officeart/2005/8/layout/hList1"/>
    <dgm:cxn modelId="{5286405D-AC81-4A58-A6CB-0507605E73EC}" type="presOf" srcId="{52A5F8B1-EC34-4B61-AD11-057C494CE496}" destId="{A35795A5-B7C2-4467-86BE-14EB9C01BBAB}" srcOrd="0" destOrd="4" presId="urn:microsoft.com/office/officeart/2005/8/layout/hList1"/>
    <dgm:cxn modelId="{846EF441-5462-47BF-BEE0-4EBC815F49E6}" srcId="{68769BBF-0CCE-4928-8907-44A895897980}" destId="{80EC6F76-8CD2-4D30-A12C-76C40F91365E}" srcOrd="2" destOrd="0" parTransId="{CC569CDD-4F7E-46C3-83B6-9C0E122192FF}" sibTransId="{27E426D5-4FBA-4EAC-8A8C-A49591D37EE7}"/>
    <dgm:cxn modelId="{02989245-D5BC-4DE2-8DCF-67ADFAEB410F}" srcId="{8864321B-324C-45D3-AF37-35C76F357354}" destId="{42F8C45C-6A69-4D59-A406-E1B14BA90808}" srcOrd="1" destOrd="0" parTransId="{F62455AD-01B0-48DD-ACC6-418F85810151}" sibTransId="{4124D215-536C-4D55-8C4E-77A5FFCCB1FA}"/>
    <dgm:cxn modelId="{31A6D847-9D59-48E6-B036-4E532A390220}" srcId="{BA6F84C8-CEE4-4E72-A244-3536036406C7}" destId="{73D5FB9D-93F7-44D9-9896-0DEFF37B94C2}" srcOrd="1" destOrd="0" parTransId="{3346F619-23B9-42E0-88C8-B5920DE2DE6D}" sibTransId="{8089DB43-42A6-424A-AA97-8BB7E908D44E}"/>
    <dgm:cxn modelId="{7961B549-B5D4-4128-994C-197023ECF25C}" type="presOf" srcId="{42F8C45C-6A69-4D59-A406-E1B14BA90808}" destId="{A35795A5-B7C2-4467-86BE-14EB9C01BBAB}" srcOrd="0" destOrd="5" presId="urn:microsoft.com/office/officeart/2005/8/layout/hList1"/>
    <dgm:cxn modelId="{BDDC5E6B-0937-4947-9E0E-065D88DF0EAF}" type="presOf" srcId="{83F66FC7-D339-492E-803A-056D55A39297}" destId="{902AC226-D9B3-40CC-8910-682B9B760616}" srcOrd="0" destOrd="0" presId="urn:microsoft.com/office/officeart/2005/8/layout/hList1"/>
    <dgm:cxn modelId="{34607F6D-8DB3-423A-BC98-EB32A3025A27}" srcId="{E49258E9-487F-4253-BAFC-7F6482F327B2}" destId="{E7661121-0F4F-48FF-BB24-B64A948C6AD4}" srcOrd="1" destOrd="0" parTransId="{41610E6C-1D2E-4E9C-91BE-09CAB3B05280}" sibTransId="{4F738102-A6EA-436D-AD69-DE205A6EE36E}"/>
    <dgm:cxn modelId="{3792894D-AEF1-4A6C-906C-87DF5E040E65}" type="presOf" srcId="{880A2156-A6FC-4322-BBBD-2A87DC101C35}" destId="{76089781-0254-49B4-8AC8-60A631150333}" srcOrd="0" destOrd="2" presId="urn:microsoft.com/office/officeart/2005/8/layout/hList1"/>
    <dgm:cxn modelId="{81F4A24E-D3C0-45CD-9A2C-66088FD81802}" srcId="{EF663A1E-6A14-420D-A303-9058C62B92AE}" destId="{35690C16-533B-455C-A4EB-F53D9A416FF9}" srcOrd="2" destOrd="0" parTransId="{262E757A-17C7-4595-9141-F9E409493CD9}" sibTransId="{41ED49B1-259C-437C-BF51-93919BF826FC}"/>
    <dgm:cxn modelId="{21B85752-8A0B-4AC8-840C-D2E5AA4FDE4A}" srcId="{E49258E9-487F-4253-BAFC-7F6482F327B2}" destId="{BA6F84C8-CEE4-4E72-A244-3536036406C7}" srcOrd="3" destOrd="0" parTransId="{07192DD3-A10D-457D-96F2-408D901BC672}" sibTransId="{64DFA7DB-618C-4DB6-867D-3765084F1E1B}"/>
    <dgm:cxn modelId="{32230D73-E466-4135-81FC-762F60414A4E}" srcId="{68769BBF-0CCE-4928-8907-44A895897980}" destId="{58BF7F10-0C62-4983-A81A-38C96AFAE0A1}" srcOrd="1" destOrd="0" parTransId="{EB894E67-5DAD-4EAF-9687-E965840D47CF}" sibTransId="{AB22A4EF-B728-4C5E-B07C-D4D1233826C0}"/>
    <dgm:cxn modelId="{7D2E9077-CF45-445A-AA02-6916AAC63FE3}" type="presOf" srcId="{EF663A1E-6A14-420D-A303-9058C62B92AE}" destId="{61B9732B-1210-47DF-A944-144BD9189FE5}" srcOrd="0" destOrd="0" presId="urn:microsoft.com/office/officeart/2005/8/layout/hList1"/>
    <dgm:cxn modelId="{10CE0B7A-E1EC-48D6-9657-9E8F52DAFAE4}" srcId="{EF663A1E-6A14-420D-A303-9058C62B92AE}" destId="{12652F85-52AA-4679-B55D-BD8A3148F49D}" srcOrd="1" destOrd="0" parTransId="{9E42F01E-EB68-4DF9-BC9E-EC10D6124FBC}" sibTransId="{2A6A23CF-8AEF-42AD-AA21-9C6CE5611857}"/>
    <dgm:cxn modelId="{9FB15C7C-59F9-45FE-B68A-9F0024C2A467}" type="presOf" srcId="{68769BBF-0CCE-4928-8907-44A895897980}" destId="{F65B50ED-E179-4987-8675-32FD680C0EE8}" srcOrd="0" destOrd="3" presId="urn:microsoft.com/office/officeart/2005/8/layout/hList1"/>
    <dgm:cxn modelId="{B03DDA84-B3BC-4EB8-8F44-980B88AB97BB}" srcId="{83F66FC7-D339-492E-803A-056D55A39297}" destId="{68769BBF-0CCE-4928-8907-44A895897980}" srcOrd="3" destOrd="0" parTransId="{C0DF638D-C483-4F5A-BA32-D5D8DFFC6F9C}" sibTransId="{59CB4EDE-060B-40B4-839F-9DAE31FCEA8D}"/>
    <dgm:cxn modelId="{628DEF85-F9A3-46E8-9B05-9A0CF4917A5D}" type="presOf" srcId="{E7661121-0F4F-48FF-BB24-B64A948C6AD4}" destId="{76089781-0254-49B4-8AC8-60A631150333}" srcOrd="0" destOrd="1" presId="urn:microsoft.com/office/officeart/2005/8/layout/hList1"/>
    <dgm:cxn modelId="{00EA3591-26BB-4370-8DB9-FDC74D937040}" srcId="{83F66FC7-D339-492E-803A-056D55A39297}" destId="{2F096942-6807-4EA4-87B7-A2DCBB4ADEA3}" srcOrd="0" destOrd="0" parTransId="{B5372E83-FBD1-4EFD-882A-1FEFC004B49E}" sibTransId="{0FCE2CB7-B38D-4DBA-A885-562351EAD1A0}"/>
    <dgm:cxn modelId="{283DCD94-E690-476D-B8C2-5FA207421B51}" type="presOf" srcId="{1C3B12C9-2695-454E-9D4E-D1E9C4688F79}" destId="{E0058AE3-2FFA-4817-A53C-E40A2EB9B426}" srcOrd="0" destOrd="0" presId="urn:microsoft.com/office/officeart/2005/8/layout/hList1"/>
    <dgm:cxn modelId="{0E591396-A4A6-4254-8AFA-88133AE1461D}" srcId="{1C3B12C9-2695-454E-9D4E-D1E9C4688F79}" destId="{EF663A1E-6A14-420D-A303-9058C62B92AE}" srcOrd="1" destOrd="0" parTransId="{7F5590D1-4882-484B-9AE5-C53C71E8DAB1}" sibTransId="{094066E5-58FE-48BE-BDBE-E1B85EE4986E}"/>
    <dgm:cxn modelId="{C71C529D-91BF-4BC0-852D-69A2B15E1B32}" type="presOf" srcId="{19920E8B-6367-42BD-91BC-C5901B246224}" destId="{76089781-0254-49B4-8AC8-60A631150333}" srcOrd="0" destOrd="4" presId="urn:microsoft.com/office/officeart/2005/8/layout/hList1"/>
    <dgm:cxn modelId="{3EFA9EAD-FCC6-417C-86CF-5EFD6BBE741E}" srcId="{EF663A1E-6A14-420D-A303-9058C62B92AE}" destId="{E8A66F45-64AE-4850-BDA2-7B59BB3FD595}" srcOrd="0" destOrd="0" parTransId="{4436BE02-68A7-435B-8B48-C71B34C31BA7}" sibTransId="{50EBFA76-8DE5-4728-BF45-F385B62A9128}"/>
    <dgm:cxn modelId="{DB3635AE-6917-410E-83BA-41F728C91640}" srcId="{BA6F84C8-CEE4-4E72-A244-3536036406C7}" destId="{19920E8B-6367-42BD-91BC-C5901B246224}" srcOrd="0" destOrd="0" parTransId="{EC81D9B8-8D3C-4EBC-B511-853E4536E0B1}" sibTransId="{470355C0-CAD6-49D8-BEB6-60151A8F6743}"/>
    <dgm:cxn modelId="{FE5291B0-162C-4546-9FF8-71C6D2857969}" type="presOf" srcId="{AAEFE2B6-FCD6-490C-BD56-E5C90FF2AA94}" destId="{F65B50ED-E179-4987-8675-32FD680C0EE8}" srcOrd="0" destOrd="4" presId="urn:microsoft.com/office/officeart/2005/8/layout/hList1"/>
    <dgm:cxn modelId="{2658C9B2-7609-46F3-A8F9-079B44774E05}" srcId="{68769BBF-0CCE-4928-8907-44A895897980}" destId="{AAEFE2B6-FCD6-490C-BD56-E5C90FF2AA94}" srcOrd="0" destOrd="0" parTransId="{05E23C02-0C0A-4A19-98EF-CDC3EAEBCEA1}" sibTransId="{177E3A06-185B-4A6B-A5A2-3248440CE88A}"/>
    <dgm:cxn modelId="{B197C2B4-F2FB-431E-8F7C-091723949321}" srcId="{1C3B12C9-2695-454E-9D4E-D1E9C4688F79}" destId="{83F66FC7-D339-492E-803A-056D55A39297}" srcOrd="2" destOrd="0" parTransId="{2A90D2D0-2614-4EC4-A648-09902DDC1459}" sibTransId="{AA59242A-040F-42D3-A264-7D6AC2B9758B}"/>
    <dgm:cxn modelId="{064E8CC4-9AFA-4CDB-89AB-4164745EA6BF}" type="presOf" srcId="{35690C16-533B-455C-A4EB-F53D9A416FF9}" destId="{A35795A5-B7C2-4467-86BE-14EB9C01BBAB}" srcOrd="0" destOrd="2" presId="urn:microsoft.com/office/officeart/2005/8/layout/hList1"/>
    <dgm:cxn modelId="{E146D5C4-30A8-4DB2-88EA-BAC05A60F849}" type="presOf" srcId="{8864321B-324C-45D3-AF37-35C76F357354}" destId="{A35795A5-B7C2-4467-86BE-14EB9C01BBAB}" srcOrd="0" destOrd="3" presId="urn:microsoft.com/office/officeart/2005/8/layout/hList1"/>
    <dgm:cxn modelId="{16DDEFC5-AEDC-40DC-9149-B833C751B81B}" type="presOf" srcId="{80EC6F76-8CD2-4D30-A12C-76C40F91365E}" destId="{F65B50ED-E179-4987-8675-32FD680C0EE8}" srcOrd="0" destOrd="6" presId="urn:microsoft.com/office/officeart/2005/8/layout/hList1"/>
    <dgm:cxn modelId="{125B28C6-56A5-45A9-9395-596160196B11}" srcId="{E49258E9-487F-4253-BAFC-7F6482F327B2}" destId="{880A2156-A6FC-4322-BBBD-2A87DC101C35}" srcOrd="2" destOrd="0" parTransId="{D77B37AD-6EA6-4190-8076-50040AFF03C0}" sibTransId="{14C064FD-2C2C-45AA-A72F-91F1915064FE}"/>
    <dgm:cxn modelId="{B49018D3-CAAA-43B4-A2C5-9357E92AFF83}" srcId="{8864321B-324C-45D3-AF37-35C76F357354}" destId="{52A5F8B1-EC34-4B61-AD11-057C494CE496}" srcOrd="0" destOrd="0" parTransId="{544A55E1-D74E-4AC8-82BB-06B602ADDD74}" sibTransId="{F71BDEE4-FF31-4FE1-8A17-0B5B3E99B392}"/>
    <dgm:cxn modelId="{0F723BD9-A701-4BC0-B2A6-2D6AA3A4C40D}" type="presOf" srcId="{73D5FB9D-93F7-44D9-9896-0DEFF37B94C2}" destId="{76089781-0254-49B4-8AC8-60A631150333}" srcOrd="0" destOrd="5" presId="urn:microsoft.com/office/officeart/2005/8/layout/hList1"/>
    <dgm:cxn modelId="{3BC995EE-57EC-45D3-B38F-973B8C73CC00}" type="presOf" srcId="{BA6F84C8-CEE4-4E72-A244-3536036406C7}" destId="{76089781-0254-49B4-8AC8-60A631150333}" srcOrd="0" destOrd="3" presId="urn:microsoft.com/office/officeart/2005/8/layout/hList1"/>
    <dgm:cxn modelId="{C97FFBF1-C2BF-47D4-8BF9-E19E77775099}" type="presOf" srcId="{12652F85-52AA-4679-B55D-BD8A3148F49D}" destId="{A35795A5-B7C2-4467-86BE-14EB9C01BBAB}" srcOrd="0" destOrd="1" presId="urn:microsoft.com/office/officeart/2005/8/layout/hList1"/>
    <dgm:cxn modelId="{47F75BF4-436B-464E-B02B-CB236CEE4ECA}" srcId="{83F66FC7-D339-492E-803A-056D55A39297}" destId="{DDDE17D9-DD84-403B-A08A-490283FDB21C}" srcOrd="2" destOrd="0" parTransId="{B084FA04-20FD-4B91-90EF-03744F68D6E8}" sibTransId="{215E366A-9D83-4041-AB40-3CD09AF24AFA}"/>
    <dgm:cxn modelId="{A7F9F4F4-76F0-48EA-9EC0-73899265E192}" srcId="{1C3B12C9-2695-454E-9D4E-D1E9C4688F79}" destId="{E49258E9-487F-4253-BAFC-7F6482F327B2}" srcOrd="0" destOrd="0" parTransId="{062D971D-C396-4842-BD3C-932542806B05}" sibTransId="{2A0B5D02-9D65-480A-B9E8-5670F61BE31B}"/>
    <dgm:cxn modelId="{3C1F04FF-CF4E-4DB7-9A55-649D2FCED81E}" type="presOf" srcId="{DDDE17D9-DD84-403B-A08A-490283FDB21C}" destId="{F65B50ED-E179-4987-8675-32FD680C0EE8}" srcOrd="0" destOrd="2" presId="urn:microsoft.com/office/officeart/2005/8/layout/hList1"/>
    <dgm:cxn modelId="{5AB51F32-30B4-4BDD-AFC7-526616DD2AF8}" type="presParOf" srcId="{E0058AE3-2FFA-4817-A53C-E40A2EB9B426}" destId="{C9F04653-7449-41D9-B6BF-73261443EE6F}" srcOrd="0" destOrd="0" presId="urn:microsoft.com/office/officeart/2005/8/layout/hList1"/>
    <dgm:cxn modelId="{9C3F135D-8E62-4E64-91F2-8D595A0D6CE6}" type="presParOf" srcId="{C9F04653-7449-41D9-B6BF-73261443EE6F}" destId="{14475984-7872-46F2-8F53-1329A659DDDA}" srcOrd="0" destOrd="0" presId="urn:microsoft.com/office/officeart/2005/8/layout/hList1"/>
    <dgm:cxn modelId="{EA22E58B-B369-483F-8E06-F03606D58801}" type="presParOf" srcId="{C9F04653-7449-41D9-B6BF-73261443EE6F}" destId="{76089781-0254-49B4-8AC8-60A631150333}" srcOrd="1" destOrd="0" presId="urn:microsoft.com/office/officeart/2005/8/layout/hList1"/>
    <dgm:cxn modelId="{D1A6E0A4-90A9-4911-A96A-9D5EE0FC9339}" type="presParOf" srcId="{E0058AE3-2FFA-4817-A53C-E40A2EB9B426}" destId="{09AE4681-8FCE-4762-9DF0-77F6349C0B16}" srcOrd="1" destOrd="0" presId="urn:microsoft.com/office/officeart/2005/8/layout/hList1"/>
    <dgm:cxn modelId="{6D263424-52DB-4A91-AAB5-46980E3D9E16}" type="presParOf" srcId="{E0058AE3-2FFA-4817-A53C-E40A2EB9B426}" destId="{09F24DEF-5DB2-46AE-B3DA-213186BBA923}" srcOrd="2" destOrd="0" presId="urn:microsoft.com/office/officeart/2005/8/layout/hList1"/>
    <dgm:cxn modelId="{34688B56-9613-41A4-9398-F63F81AAD2BF}" type="presParOf" srcId="{09F24DEF-5DB2-46AE-B3DA-213186BBA923}" destId="{61B9732B-1210-47DF-A944-144BD9189FE5}" srcOrd="0" destOrd="0" presId="urn:microsoft.com/office/officeart/2005/8/layout/hList1"/>
    <dgm:cxn modelId="{29DFB0B4-28DB-4FD6-A6E5-61992D2A29D7}" type="presParOf" srcId="{09F24DEF-5DB2-46AE-B3DA-213186BBA923}" destId="{A35795A5-B7C2-4467-86BE-14EB9C01BBAB}" srcOrd="1" destOrd="0" presId="urn:microsoft.com/office/officeart/2005/8/layout/hList1"/>
    <dgm:cxn modelId="{12ED74BE-103D-478F-920A-121CD9C76BD7}" type="presParOf" srcId="{E0058AE3-2FFA-4817-A53C-E40A2EB9B426}" destId="{E9A91C64-DF84-4A13-A622-5F68F77250D4}" srcOrd="3" destOrd="0" presId="urn:microsoft.com/office/officeart/2005/8/layout/hList1"/>
    <dgm:cxn modelId="{5997F76B-A2EB-4848-9DDB-E59C38D58DB8}" type="presParOf" srcId="{E0058AE3-2FFA-4817-A53C-E40A2EB9B426}" destId="{BBABDB28-2B49-4EB9-B9A2-DFF8DF082AC9}" srcOrd="4" destOrd="0" presId="urn:microsoft.com/office/officeart/2005/8/layout/hList1"/>
    <dgm:cxn modelId="{F6D61A66-A3E9-4B13-8E29-FDE91229C113}" type="presParOf" srcId="{BBABDB28-2B49-4EB9-B9A2-DFF8DF082AC9}" destId="{902AC226-D9B3-40CC-8910-682B9B760616}" srcOrd="0" destOrd="0" presId="urn:microsoft.com/office/officeart/2005/8/layout/hList1"/>
    <dgm:cxn modelId="{C338DD57-BD1B-4B0C-BD80-194816A30CD6}" type="presParOf" srcId="{BBABDB28-2B49-4EB9-B9A2-DFF8DF082AC9}" destId="{F65B50ED-E179-4987-8675-32FD680C0EE8}"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475984-7872-46F2-8F53-1329A659DDDA}">
      <dsp:nvSpPr>
        <dsp:cNvPr id="0" name=""/>
        <dsp:cNvSpPr/>
      </dsp:nvSpPr>
      <dsp:spPr>
        <a:xfrm>
          <a:off x="3326" y="11819"/>
          <a:ext cx="3243527" cy="1152000"/>
        </a:xfrm>
        <a:prstGeom prst="rect">
          <a:avLst/>
        </a:prstGeom>
        <a:solidFill>
          <a:schemeClr val="accent3">
            <a:hueOff val="0"/>
            <a:satOff val="0"/>
            <a:lumOff val="0"/>
            <a:alphaOff val="0"/>
          </a:schemeClr>
        </a:solidFill>
        <a:ln w="381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latin typeface="Calibri" panose="020F0502020204030204" pitchFamily="34" charset="0"/>
              <a:ea typeface="Calibri" panose="020F0502020204030204" pitchFamily="34" charset="0"/>
              <a:cs typeface="Calibri" panose="020F0502020204030204" pitchFamily="34" charset="0"/>
            </a:rPr>
            <a:t>Hydroxyurea</a:t>
          </a:r>
          <a:br>
            <a:rPr lang="en-US" sz="2400" b="1" kern="1200" baseline="0" dirty="0">
              <a:latin typeface="Calibri" panose="020F0502020204030204" pitchFamily="34" charset="0"/>
              <a:ea typeface="Calibri" panose="020F0502020204030204" pitchFamily="34" charset="0"/>
              <a:cs typeface="Calibri" panose="020F0502020204030204" pitchFamily="34" charset="0"/>
            </a:rPr>
          </a:br>
          <a:r>
            <a:rPr lang="en-US" sz="2400" b="1" kern="1200" baseline="0" dirty="0">
              <a:latin typeface="Calibri" panose="020F0502020204030204" pitchFamily="34" charset="0"/>
              <a:ea typeface="Calibri" panose="020F0502020204030204" pitchFamily="34" charset="0"/>
              <a:cs typeface="Calibri" panose="020F0502020204030204" pitchFamily="34" charset="0"/>
            </a:rPr>
            <a:t>(Hyrea, Siklos, Xromi)</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3326" y="11819"/>
        <a:ext cx="3243527" cy="1152000"/>
      </dsp:txXfrm>
    </dsp:sp>
    <dsp:sp modelId="{76089781-0254-49B4-8AC8-60A631150333}">
      <dsp:nvSpPr>
        <dsp:cNvPr id="0" name=""/>
        <dsp:cNvSpPr/>
      </dsp:nvSpPr>
      <dsp:spPr>
        <a:xfrm>
          <a:off x="3326" y="1163820"/>
          <a:ext cx="3243527" cy="3568499"/>
        </a:xfrm>
        <a:prstGeom prst="rect">
          <a:avLst/>
        </a:prstGeom>
        <a:solidFill>
          <a:schemeClr val="accent3">
            <a:alpha val="90000"/>
            <a:tint val="40000"/>
            <a:hueOff val="0"/>
            <a:satOff val="0"/>
            <a:lumOff val="0"/>
            <a:alphaOff val="0"/>
          </a:schemeClr>
        </a:solidFill>
        <a:ln w="381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Age:</a:t>
          </a:r>
          <a:r>
            <a:rPr lang="en-US" sz="1600" kern="1200" baseline="0" dirty="0">
              <a:latin typeface="Calibri" panose="020F0502020204030204" pitchFamily="34" charset="0"/>
              <a:ea typeface="Calibri" panose="020F0502020204030204" pitchFamily="34" charset="0"/>
              <a:cs typeface="Calibri" panose="020F0502020204030204" pitchFamily="34" charset="0"/>
            </a:rPr>
            <a:t> All ages, including infants</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Dosing:</a:t>
          </a:r>
          <a:r>
            <a:rPr lang="en-US" sz="1600" kern="1200" baseline="0" dirty="0">
              <a:latin typeface="Calibri" panose="020F0502020204030204" pitchFamily="34" charset="0"/>
              <a:ea typeface="Calibri" panose="020F0502020204030204" pitchFamily="34" charset="0"/>
              <a:cs typeface="Calibri" panose="020F0502020204030204" pitchFamily="34" charset="0"/>
            </a:rPr>
            <a:t> Oral once daily</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kern="1200" baseline="0" dirty="0">
              <a:latin typeface="Calibri" panose="020F0502020204030204" pitchFamily="34" charset="0"/>
              <a:ea typeface="Calibri" panose="020F0502020204030204" pitchFamily="34" charset="0"/>
              <a:cs typeface="Calibri" panose="020F0502020204030204" pitchFamily="34" charset="0"/>
            </a:rPr>
            <a:t> Prompts the body to produce Fetal Hemoglobin (HbF), preventing sickling.</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First-line foundational oral therapy</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Significantly reduces VOCs and prolongs survival</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3326" y="1163820"/>
        <a:ext cx="3243527" cy="3568499"/>
      </dsp:txXfrm>
    </dsp:sp>
    <dsp:sp modelId="{61B9732B-1210-47DF-A944-144BD9189FE5}">
      <dsp:nvSpPr>
        <dsp:cNvPr id="0" name=""/>
        <dsp:cNvSpPr/>
      </dsp:nvSpPr>
      <dsp:spPr>
        <a:xfrm>
          <a:off x="3621935" y="23397"/>
          <a:ext cx="3243527" cy="1152000"/>
        </a:xfrm>
        <a:prstGeom prst="rect">
          <a:avLst/>
        </a:prstGeom>
        <a:solidFill>
          <a:schemeClr val="accent3">
            <a:hueOff val="0"/>
            <a:satOff val="0"/>
            <a:lumOff val="0"/>
            <a:alphaOff val="0"/>
          </a:schemeClr>
        </a:solidFill>
        <a:ln w="381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latin typeface="Calibri" panose="020F0502020204030204" pitchFamily="34" charset="0"/>
              <a:ea typeface="Calibri" panose="020F0502020204030204" pitchFamily="34" charset="0"/>
              <a:cs typeface="Calibri" panose="020F0502020204030204" pitchFamily="34" charset="0"/>
            </a:rPr>
            <a:t>L-glutamine</a:t>
          </a:r>
          <a:br>
            <a:rPr lang="en-US" sz="2400" b="1" kern="1200" baseline="0" dirty="0">
              <a:latin typeface="Calibri" panose="020F0502020204030204" pitchFamily="34" charset="0"/>
              <a:ea typeface="Calibri" panose="020F0502020204030204" pitchFamily="34" charset="0"/>
              <a:cs typeface="Calibri" panose="020F0502020204030204" pitchFamily="34" charset="0"/>
            </a:rPr>
          </a:br>
          <a:r>
            <a:rPr lang="en-US" sz="2400" b="1" kern="1200" baseline="0" dirty="0">
              <a:latin typeface="Calibri" panose="020F0502020204030204" pitchFamily="34" charset="0"/>
              <a:ea typeface="Calibri" panose="020F0502020204030204" pitchFamily="34" charset="0"/>
              <a:cs typeface="Calibri" panose="020F0502020204030204" pitchFamily="34" charset="0"/>
            </a:rPr>
            <a:t>(Endari)</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3621935" y="23397"/>
        <a:ext cx="3243527" cy="1152000"/>
      </dsp:txXfrm>
    </dsp:sp>
    <dsp:sp modelId="{A35795A5-B7C2-4467-86BE-14EB9C01BBAB}">
      <dsp:nvSpPr>
        <dsp:cNvPr id="0" name=""/>
        <dsp:cNvSpPr/>
      </dsp:nvSpPr>
      <dsp:spPr>
        <a:xfrm>
          <a:off x="3638866" y="1175640"/>
          <a:ext cx="3243527" cy="3568499"/>
        </a:xfrm>
        <a:prstGeom prst="rect">
          <a:avLst/>
        </a:prstGeom>
        <a:solidFill>
          <a:schemeClr val="accent3">
            <a:alpha val="90000"/>
            <a:tint val="40000"/>
            <a:hueOff val="0"/>
            <a:satOff val="0"/>
            <a:lumOff val="0"/>
            <a:alphaOff val="0"/>
          </a:schemeClr>
        </a:solidFill>
        <a:ln w="381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Age:</a:t>
          </a:r>
          <a:r>
            <a:rPr lang="en-US" sz="1600" kern="1200" baseline="0" dirty="0">
              <a:latin typeface="Calibri" panose="020F0502020204030204" pitchFamily="34" charset="0"/>
              <a:ea typeface="Calibri" panose="020F0502020204030204" pitchFamily="34" charset="0"/>
              <a:cs typeface="Calibri" panose="020F0502020204030204" pitchFamily="34" charset="0"/>
            </a:rPr>
            <a:t> 5 years and older</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Dosing:</a:t>
          </a:r>
          <a:r>
            <a:rPr lang="en-US" sz="1600" kern="1200" baseline="0" dirty="0">
              <a:latin typeface="Calibri" panose="020F0502020204030204" pitchFamily="34" charset="0"/>
              <a:ea typeface="Calibri" panose="020F0502020204030204" pitchFamily="34" charset="0"/>
              <a:cs typeface="Calibri" panose="020F0502020204030204" pitchFamily="34" charset="0"/>
            </a:rPr>
            <a:t> Oral powder twice daily</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kern="1200" baseline="0" dirty="0">
              <a:latin typeface="Calibri" panose="020F0502020204030204" pitchFamily="34" charset="0"/>
              <a:ea typeface="Calibri" panose="020F0502020204030204" pitchFamily="34" charset="0"/>
              <a:cs typeface="Calibri" panose="020F0502020204030204" pitchFamily="34" charset="0"/>
            </a:rPr>
            <a:t> Acts as an antioxidant to reduce oxidative stress and fragility in red blood cells.</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Reduced acute pain episodes</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Primarily used as add-on therapy to hydroxyurea</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3638866" y="1175640"/>
        <a:ext cx="3243527" cy="3568499"/>
      </dsp:txXfrm>
    </dsp:sp>
    <dsp:sp modelId="{902AC226-D9B3-40CC-8910-682B9B760616}">
      <dsp:nvSpPr>
        <dsp:cNvPr id="0" name=""/>
        <dsp:cNvSpPr/>
      </dsp:nvSpPr>
      <dsp:spPr>
        <a:xfrm>
          <a:off x="7398568" y="11819"/>
          <a:ext cx="3243527" cy="1152000"/>
        </a:xfrm>
        <a:prstGeom prst="rect">
          <a:avLst/>
        </a:prstGeom>
        <a:solidFill>
          <a:schemeClr val="accent3">
            <a:hueOff val="0"/>
            <a:satOff val="0"/>
            <a:lumOff val="0"/>
            <a:alphaOff val="0"/>
          </a:schemeClr>
        </a:solidFill>
        <a:ln w="381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baseline="0" dirty="0">
              <a:latin typeface="Calibri" panose="020F0502020204030204" pitchFamily="34" charset="0"/>
              <a:ea typeface="Calibri" panose="020F0502020204030204" pitchFamily="34" charset="0"/>
              <a:cs typeface="Calibri" panose="020F0502020204030204" pitchFamily="34" charset="0"/>
            </a:rPr>
            <a:t>Crizanlizumab</a:t>
          </a:r>
          <a:br>
            <a:rPr lang="en-US" sz="2400" b="1" kern="1200" baseline="0" dirty="0">
              <a:latin typeface="Calibri" panose="020F0502020204030204" pitchFamily="34" charset="0"/>
              <a:ea typeface="Calibri" panose="020F0502020204030204" pitchFamily="34" charset="0"/>
              <a:cs typeface="Calibri" panose="020F0502020204030204" pitchFamily="34" charset="0"/>
            </a:rPr>
          </a:br>
          <a:r>
            <a:rPr lang="en-US" sz="2400" b="1" kern="1200" baseline="0" dirty="0">
              <a:latin typeface="Calibri" panose="020F0502020204030204" pitchFamily="34" charset="0"/>
              <a:ea typeface="Calibri" panose="020F0502020204030204" pitchFamily="34" charset="0"/>
              <a:cs typeface="Calibri" panose="020F0502020204030204" pitchFamily="34" charset="0"/>
            </a:rPr>
            <a:t>(Adakveo)</a:t>
          </a:r>
          <a:endParaRPr lang="en-US" sz="2400" kern="1200" dirty="0">
            <a:latin typeface="Calibri" panose="020F0502020204030204" pitchFamily="34" charset="0"/>
            <a:ea typeface="Calibri" panose="020F0502020204030204" pitchFamily="34" charset="0"/>
            <a:cs typeface="Calibri" panose="020F0502020204030204" pitchFamily="34" charset="0"/>
          </a:endParaRPr>
        </a:p>
      </dsp:txBody>
      <dsp:txXfrm>
        <a:off x="7398568" y="11819"/>
        <a:ext cx="3243527" cy="1152000"/>
      </dsp:txXfrm>
    </dsp:sp>
    <dsp:sp modelId="{F65B50ED-E179-4987-8675-32FD680C0EE8}">
      <dsp:nvSpPr>
        <dsp:cNvPr id="0" name=""/>
        <dsp:cNvSpPr/>
      </dsp:nvSpPr>
      <dsp:spPr>
        <a:xfrm>
          <a:off x="7398568" y="1163820"/>
          <a:ext cx="3243527" cy="3568499"/>
        </a:xfrm>
        <a:prstGeom prst="rect">
          <a:avLst/>
        </a:prstGeom>
        <a:solidFill>
          <a:schemeClr val="accent3">
            <a:alpha val="90000"/>
            <a:tint val="40000"/>
            <a:hueOff val="0"/>
            <a:satOff val="0"/>
            <a:lumOff val="0"/>
            <a:alphaOff val="0"/>
          </a:schemeClr>
        </a:solidFill>
        <a:ln w="38100" cap="flat" cmpd="sng" algn="ctr">
          <a:solidFill>
            <a:schemeClr val="accent3">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Age:</a:t>
          </a:r>
          <a:r>
            <a:rPr lang="en-US" sz="1600" kern="1200" baseline="0" dirty="0">
              <a:latin typeface="Calibri" panose="020F0502020204030204" pitchFamily="34" charset="0"/>
              <a:ea typeface="Calibri" panose="020F0502020204030204" pitchFamily="34" charset="0"/>
              <a:cs typeface="Calibri" panose="020F0502020204030204" pitchFamily="34" charset="0"/>
            </a:rPr>
            <a:t> 16 years and older</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Dosing:</a:t>
          </a:r>
          <a:r>
            <a:rPr lang="en-US" sz="1600" kern="1200" baseline="0" dirty="0">
              <a:latin typeface="Calibri" panose="020F0502020204030204" pitchFamily="34" charset="0"/>
              <a:ea typeface="Calibri" panose="020F0502020204030204" pitchFamily="34" charset="0"/>
              <a:cs typeface="Calibri" panose="020F0502020204030204" pitchFamily="34" charset="0"/>
            </a:rPr>
            <a:t> IV every 4 weeks (after initial loading doses)</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Mechanism of Action:</a:t>
          </a:r>
          <a:r>
            <a:rPr lang="en-US" sz="1600" kern="1200" baseline="0" dirty="0">
              <a:latin typeface="Calibri" panose="020F0502020204030204" pitchFamily="34" charset="0"/>
              <a:ea typeface="Calibri" panose="020F0502020204030204" pitchFamily="34" charset="0"/>
              <a:cs typeface="Calibri" panose="020F0502020204030204" pitchFamily="34" charset="0"/>
            </a:rPr>
            <a:t> Monoclonal antibody targeting P-selectin, reducing cellular and vessel adhesion.</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1" kern="1200" baseline="0" dirty="0">
              <a:latin typeface="Calibri" panose="020F0502020204030204" pitchFamily="34" charset="0"/>
              <a:ea typeface="Calibri" panose="020F0502020204030204" pitchFamily="34" charset="0"/>
              <a:cs typeface="Calibri" panose="020F0502020204030204" pitchFamily="34" charset="0"/>
            </a:rPr>
            <a:t>Clinical Value:</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Reduced acute pain episodes</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European approval withdrawn in 2023</a:t>
          </a:r>
          <a:endParaRPr lang="en-US" sz="1600" kern="1200" dirty="0">
            <a:latin typeface="Calibri" panose="020F0502020204030204" pitchFamily="34" charset="0"/>
            <a:ea typeface="Calibri" panose="020F0502020204030204" pitchFamily="34" charset="0"/>
            <a:cs typeface="Calibri" panose="020F0502020204030204" pitchFamily="34" charset="0"/>
          </a:endParaRPr>
        </a:p>
        <a:p>
          <a:pPr marL="342900" lvl="2" indent="-171450" algn="l" defTabSz="711200">
            <a:lnSpc>
              <a:spcPct val="90000"/>
            </a:lnSpc>
            <a:spcBef>
              <a:spcPct val="0"/>
            </a:spcBef>
            <a:spcAft>
              <a:spcPct val="15000"/>
            </a:spcAft>
            <a:buChar char="•"/>
          </a:pPr>
          <a:r>
            <a:rPr lang="en-US" sz="1600" kern="1200" baseline="0" dirty="0">
              <a:latin typeface="Calibri" panose="020F0502020204030204" pitchFamily="34" charset="0"/>
              <a:ea typeface="Calibri" panose="020F0502020204030204" pitchFamily="34" charset="0"/>
              <a:cs typeface="Calibri" panose="020F0502020204030204" pitchFamily="34" charset="0"/>
            </a:rPr>
            <a:t>Confirmatory STAND trial in the US failed to show a significant benefit over placebo</a:t>
          </a:r>
          <a:endParaRPr lang="en-US" sz="1600" kern="1200" dirty="0">
            <a:latin typeface="Calibri" panose="020F0502020204030204" pitchFamily="34" charset="0"/>
            <a:ea typeface="Calibri" panose="020F0502020204030204" pitchFamily="34" charset="0"/>
            <a:cs typeface="Calibri" panose="020F0502020204030204" pitchFamily="34" charset="0"/>
          </a:endParaRPr>
        </a:p>
      </dsp:txBody>
      <dsp:txXfrm>
        <a:off x="7398568" y="1163820"/>
        <a:ext cx="3243527" cy="356849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0B339E-D996-4582-AE2C-C24B117825C6}" type="datetimeFigureOut">
              <a:rPr lang="en-US" smtClean="0"/>
              <a:t>9/23/2026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B98CC2-9571-40BF-B902-2CFD8A0A0BEA}" type="slidenum">
              <a:rPr lang="en-US" smtClean="0"/>
              <a:t>‹#›</a:t>
            </a:fld>
            <a:endParaRPr lang="en-US" dirty="0"/>
          </a:p>
        </p:txBody>
      </p:sp>
    </p:spTree>
    <p:extLst>
      <p:ext uri="{BB962C8B-B14F-4D97-AF65-F5344CB8AC3E}">
        <p14:creationId xmlns:p14="http://schemas.microsoft.com/office/powerpoint/2010/main" val="3178459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E83FC2-CB00-407E-BA4E-4A2B7B6C726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89591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27815849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918871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1E158-40A7-4902-972C-5318C95E78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5998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610059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9E12D-ED6B-D8AD-2328-033969B69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2EE67E-C879-8F03-D5F3-F0B7D191457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73BBEC4-698B-EBF9-5FCF-EE6E4E847019}"/>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A8428C5F-3E17-562F-735E-BFCB0E7B115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557C21BE-1ED3-C0A4-F96D-6A6738D96935}"/>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3221899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175705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1E158-40A7-4902-972C-5318C95E78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73239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31E158-40A7-4902-972C-5318C95E78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5058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2275523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35309860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6381500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13E36-C2A2-AA8C-476D-5AAB0347B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C5F06-DD90-9C65-E1B0-872B19C81B8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7636635-DA2B-CFD6-2760-5B0A96F37B6E}"/>
              </a:ext>
            </a:extLst>
          </p:cNvPr>
          <p:cNvSpPr>
            <a:spLocks noGrp="1"/>
          </p:cNvSpPr>
          <p:nvPr>
            <p:ph type="body" idx="1"/>
          </p:nvPr>
        </p:nvSpPr>
        <p:spPr/>
        <p:txBody>
          <a:bodyPr/>
          <a:lstStyle/>
          <a:p>
            <a:endParaRPr lang="en-US" dirty="0"/>
          </a:p>
        </p:txBody>
      </p:sp>
      <p:sp>
        <p:nvSpPr>
          <p:cNvPr id="5" name="Slide Number Placeholder 4">
            <a:extLst>
              <a:ext uri="{FF2B5EF4-FFF2-40B4-BE49-F238E27FC236}">
                <a16:creationId xmlns:a16="http://schemas.microsoft.com/office/drawing/2014/main" id="{7E1CC9A5-F4F0-F2A7-D355-AE02D976ED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9BBA3266-B340-B89D-7025-A2009494467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220003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6702302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798663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9477276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2575027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13410503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8407F3-6EFF-C4BF-DC7C-5B10DB706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410FA-18AE-1FFB-DCC0-A8586461580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714EBB-C591-D0C0-A54B-B64D354124F8}"/>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57049F51-4328-3302-10CB-FA557936B30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DB13FE54-9D5F-40A1-DF1D-82ED3748650F}"/>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4175762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5EDE-F484-3963-EFD9-DF551FB62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5A75E-73FD-B778-0327-D945E57ADFE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53880B-B2E6-5FB1-5509-A1E87254CBE4}"/>
              </a:ext>
            </a:extLst>
          </p:cNvPr>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5" name="Slide Number Placeholder 4">
            <a:extLst>
              <a:ext uri="{FF2B5EF4-FFF2-40B4-BE49-F238E27FC236}">
                <a16:creationId xmlns:a16="http://schemas.microsoft.com/office/drawing/2014/main" id="{893F8BD8-6028-EC62-36AF-53DB9F2F893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D719C8C9-CBE5-D760-2E47-9A6305466790}"/>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34541684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80FF00-F3FD-4F07-BF0D-30040E46E3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Footer Placeholder 6">
            <a:extLst>
              <a:ext uri="{FF2B5EF4-FFF2-40B4-BE49-F238E27FC236}">
                <a16:creationId xmlns:a16="http://schemas.microsoft.com/office/drawing/2014/main" id="{FCBA88DC-4098-4F48-B1D2-BBBA539F0897}"/>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Updated 2/25/19</a:t>
            </a:r>
          </a:p>
        </p:txBody>
      </p:sp>
    </p:spTree>
    <p:extLst>
      <p:ext uri="{BB962C8B-B14F-4D97-AF65-F5344CB8AC3E}">
        <p14:creationId xmlns:p14="http://schemas.microsoft.com/office/powerpoint/2010/main" val="823174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96000" y="1676400"/>
            <a:ext cx="5181600" cy="1524000"/>
          </a:xfrm>
        </p:spPr>
        <p:txBody>
          <a:bodyPr anchor="b" anchorCtr="0"/>
          <a:lstStyle>
            <a:lvl1pPr algn="l">
              <a:defRPr/>
            </a:lvl1pPr>
          </a:lstStyle>
          <a:p>
            <a:r>
              <a:rPr lang="en-US"/>
              <a:t>Click to edit Master title style</a:t>
            </a:r>
            <a:endParaRPr lang="en-US" dirty="0"/>
          </a:p>
        </p:txBody>
      </p:sp>
      <p:sp>
        <p:nvSpPr>
          <p:cNvPr id="3" name="Subtitle 2"/>
          <p:cNvSpPr>
            <a:spLocks noGrp="1"/>
          </p:cNvSpPr>
          <p:nvPr>
            <p:ph type="subTitle" idx="1"/>
          </p:nvPr>
        </p:nvSpPr>
        <p:spPr>
          <a:xfrm>
            <a:off x="6096000" y="3203574"/>
            <a:ext cx="5181600" cy="1825625"/>
          </a:xfrm>
        </p:spPr>
        <p:txBody>
          <a:bodyPr>
            <a:normAutofit/>
          </a:bodyPr>
          <a:lstStyle>
            <a:lvl1pPr marL="0" indent="0" algn="l">
              <a:buNone/>
              <a:defRPr sz="200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12" name="Group 11"/>
          <p:cNvGrpSpPr/>
          <p:nvPr userDrawn="1"/>
        </p:nvGrpSpPr>
        <p:grpSpPr>
          <a:xfrm>
            <a:off x="-101" y="6172201"/>
            <a:ext cx="12195279" cy="688181"/>
            <a:chOff x="-76" y="5293518"/>
            <a:chExt cx="9146459" cy="1566863"/>
          </a:xfrm>
        </p:grpSpPr>
        <p:sp>
          <p:nvSpPr>
            <p:cNvPr id="7" name="Freeform 6"/>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8" name="Freeform 7"/>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9" name="Freeform 8"/>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800" b="1" dirty="0"/>
            </a:p>
          </p:txBody>
        </p:sp>
        <p:sp>
          <p:nvSpPr>
            <p:cNvPr id="11" name="Freeform 10"/>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4" name="Date Placeholder 3"/>
          <p:cNvSpPr>
            <a:spLocks noGrp="1"/>
          </p:cNvSpPr>
          <p:nvPr>
            <p:ph type="dt" sz="half" idx="10"/>
          </p:nvPr>
        </p:nvSpPr>
        <p:spPr/>
        <p:txBody>
          <a:bodyPr/>
          <a:lstStyle/>
          <a:p>
            <a:fld id="{BE56D12E-2748-4267-B446-3B251FB1D5B4}"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normAutofit/>
          </a:bodyPr>
          <a:lstStyle/>
          <a:p>
            <a:fld id="{A001C670-DC88-4376-AA6B-FD9548DDC9F2}" type="slidenum">
              <a:rPr lang="en-US" smtClean="0"/>
              <a:pPr/>
              <a:t>‹#›</a:t>
            </a:fld>
            <a:endParaRPr lang="en-US" dirty="0"/>
          </a:p>
        </p:txBody>
      </p:sp>
    </p:spTree>
    <p:extLst>
      <p:ext uri="{BB962C8B-B14F-4D97-AF65-F5344CB8AC3E}">
        <p14:creationId xmlns:p14="http://schemas.microsoft.com/office/powerpoint/2010/main" val="4141866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solidFill>
                  <a:schemeClr val="accent3"/>
                </a:solidFill>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914400" y="1600201"/>
            <a:ext cx="10363200" cy="3733800"/>
          </a:xfrm>
        </p:spPr>
        <p:txBody>
          <a:bodyPr/>
          <a:lstStyle>
            <a:lvl1pPr marL="342900" indent="-274320">
              <a:buFont typeface="Wingdings" panose="05000000000000000000" pitchFamily="2" charset="2"/>
              <a:buChar char="v"/>
              <a:defRPr sz="2800" baseline="0">
                <a:latin typeface="Arial" panose="020B0604020202020204" pitchFamily="34" charset="0"/>
              </a:defRPr>
            </a:lvl1pPr>
            <a:lvl2pPr marL="742950" indent="-274320">
              <a:buFont typeface="Wingdings" panose="05000000000000000000" pitchFamily="2" charset="2"/>
              <a:buChar char="Ø"/>
              <a:defRPr sz="2400"/>
            </a:lvl2pPr>
            <a:lvl3pPr marL="1143000" indent="-274320">
              <a:buSzPct val="200000"/>
              <a:buFont typeface="Arial" panose="020B0604020202020204" pitchFamily="34" charset="0"/>
              <a:buChar char="•"/>
              <a:defRPr sz="2000"/>
            </a:lvl3pPr>
            <a:lvl4pPr marL="1600200" indent="-274320">
              <a:buFont typeface="Wingdings" panose="05000000000000000000" pitchFamily="2" charset="2"/>
              <a:buChar char="q"/>
              <a:defRPr sz="16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reeform 8"/>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11" name="Group 10"/>
          <p:cNvGrpSpPr/>
          <p:nvPr userDrawn="1"/>
        </p:nvGrpSpPr>
        <p:grpSpPr>
          <a:xfrm>
            <a:off x="1" y="6172200"/>
            <a:ext cx="12195175" cy="687838"/>
            <a:chOff x="0" y="5457825"/>
            <a:chExt cx="9146381" cy="1402214"/>
          </a:xfrm>
        </p:grpSpPr>
        <p:sp>
          <p:nvSpPr>
            <p:cNvPr id="7" name="Freeform 6"/>
            <p:cNvSpPr/>
            <p:nvPr userDrawn="1"/>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1"/>
                </a:gs>
                <a:gs pos="52000">
                  <a:schemeClr val="accent1">
                    <a:lumMod val="40000"/>
                    <a:lumOff val="60000"/>
                  </a:schemeClr>
                </a:gs>
                <a:gs pos="66000">
                  <a:schemeClr val="accent1"/>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Freeform 7"/>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3"/>
                </a:gs>
                <a:gs pos="40000">
                  <a:schemeClr val="accent3">
                    <a:lumMod val="40000"/>
                    <a:lumOff val="60000"/>
                  </a:schemeClr>
                </a:gs>
                <a:gs pos="48000">
                  <a:schemeClr val="accent3"/>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Freeform 9"/>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4" name="Date Placeholder 3"/>
          <p:cNvSpPr>
            <a:spLocks noGrp="1"/>
          </p:cNvSpPr>
          <p:nvPr>
            <p:ph type="dt" sz="half" idx="10"/>
          </p:nvPr>
        </p:nvSpPr>
        <p:spPr/>
        <p:txBody>
          <a:bodyPr/>
          <a:lstStyle/>
          <a:p>
            <a:fld id="{FB1E67D3-60E4-4D27-9E0B-6D034DBF6EC1}"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spTree>
    <p:extLst>
      <p:ext uri="{BB962C8B-B14F-4D97-AF65-F5344CB8AC3E}">
        <p14:creationId xmlns:p14="http://schemas.microsoft.com/office/powerpoint/2010/main" val="1628234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3633788"/>
            <a:ext cx="10363200" cy="1362075"/>
          </a:xfrm>
        </p:spPr>
        <p:txBody>
          <a:bodyPr anchor="t"/>
          <a:lstStyle>
            <a:lvl1pPr algn="l">
              <a:defRPr sz="40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963084" y="2133601"/>
            <a:ext cx="10363200" cy="1500187"/>
          </a:xfrm>
        </p:spPr>
        <p:txBody>
          <a:bodyPr anchor="b"/>
          <a:lstStyle>
            <a:lvl1pPr marL="0" indent="0">
              <a:buNone/>
              <a:defRPr sz="200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0" name="Rectangle 9"/>
          <p:cNvSpPr/>
          <p:nvPr/>
        </p:nvSpPr>
        <p:spPr>
          <a:xfrm>
            <a:off x="0" y="5262466"/>
            <a:ext cx="12192000" cy="746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1" name="Freeform 10"/>
          <p:cNvSpPr/>
          <p:nvPr/>
        </p:nvSpPr>
        <p:spPr>
          <a:xfrm>
            <a:off x="173" y="5502670"/>
            <a:ext cx="12192088"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4" name="Date Placeholder 3"/>
          <p:cNvSpPr>
            <a:spLocks noGrp="1"/>
          </p:cNvSpPr>
          <p:nvPr>
            <p:ph type="dt" sz="half" idx="10"/>
          </p:nvPr>
        </p:nvSpPr>
        <p:spPr/>
        <p:txBody>
          <a:bodyPr/>
          <a:lstStyle/>
          <a:p>
            <a:fld id="{5512DAB7-38E7-443B-8E03-D2CCAEFBE4DA}" type="datetime1">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001C670-DC88-4376-AA6B-FD9548DDC9F2}" type="slidenum">
              <a:rPr lang="en-US" smtClean="0"/>
              <a:pPr/>
              <a:t>‹#›</a:t>
            </a:fld>
            <a:endParaRPr lang="en-US" dirty="0"/>
          </a:p>
        </p:txBody>
      </p:sp>
      <p:grpSp>
        <p:nvGrpSpPr>
          <p:cNvPr id="12" name="Group 11"/>
          <p:cNvGrpSpPr/>
          <p:nvPr userDrawn="1"/>
        </p:nvGrpSpPr>
        <p:grpSpPr>
          <a:xfrm>
            <a:off x="-101" y="6172201"/>
            <a:ext cx="12195279" cy="688181"/>
            <a:chOff x="-76" y="5293518"/>
            <a:chExt cx="9146459" cy="1566863"/>
          </a:xfrm>
        </p:grpSpPr>
        <p:sp>
          <p:nvSpPr>
            <p:cNvPr id="13" name="Freeform 12"/>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0">
                  <a:schemeClr val="accent1"/>
                </a:gs>
                <a:gs pos="14000">
                  <a:schemeClr val="accent1">
                    <a:lumMod val="60000"/>
                    <a:lumOff val="40000"/>
                  </a:schemeClr>
                </a:gs>
                <a:gs pos="83000">
                  <a:schemeClr val="accent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14" name="Freeform 13"/>
            <p:cNvSpPr/>
            <p:nvPr/>
          </p:nvSpPr>
          <p:spPr>
            <a:xfrm>
              <a:off x="-76" y="5293518"/>
              <a:ext cx="9144093" cy="1443038"/>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355114 w 9144000"/>
                <a:gd name="connsiteY0" fmla="*/ 0 h 1562100"/>
                <a:gd name="connsiteX1" fmla="*/ 9144000 w 9144000"/>
                <a:gd name="connsiteY1" fmla="*/ 104775 h 1562100"/>
                <a:gd name="connsiteX2" fmla="*/ 9144000 w 9144000"/>
                <a:gd name="connsiteY2" fmla="*/ 361950 h 1562100"/>
                <a:gd name="connsiteX3" fmla="*/ 6334125 w 9144000"/>
                <a:gd name="connsiteY3" fmla="*/ 1562100 h 1562100"/>
                <a:gd name="connsiteX4" fmla="*/ 0 w 9144000"/>
                <a:gd name="connsiteY4" fmla="*/ 495300 h 1562100"/>
                <a:gd name="connsiteX5" fmla="*/ 355114 w 9144000"/>
                <a:gd name="connsiteY5" fmla="*/ 0 h 1562100"/>
                <a:gd name="connsiteX0" fmla="*/ 411923 w 9144000"/>
                <a:gd name="connsiteY0" fmla="*/ 83344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411923 w 9144000"/>
                <a:gd name="connsiteY5" fmla="*/ 83344 h 1457325"/>
                <a:gd name="connsiteX0" fmla="*/ 28462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8462 w 9144000"/>
                <a:gd name="connsiteY5" fmla="*/ 9525 h 1457325"/>
                <a:gd name="connsiteX0" fmla="*/ 108942 w 9144000"/>
                <a:gd name="connsiteY0" fmla="*/ 10477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108942 w 9144000"/>
                <a:gd name="connsiteY5" fmla="*/ 104775 h 1457325"/>
                <a:gd name="connsiteX0" fmla="*/ 26095 w 9144000"/>
                <a:gd name="connsiteY0" fmla="*/ 14288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26095 w 9144000"/>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12977 w 9117905"/>
                <a:gd name="connsiteY4" fmla="*/ 311944 h 1457325"/>
                <a:gd name="connsiteX5" fmla="*/ 0 w 9117905"/>
                <a:gd name="connsiteY5" fmla="*/ 14288 h 1457325"/>
                <a:gd name="connsiteX0" fmla="*/ 0 w 9117905"/>
                <a:gd name="connsiteY0" fmla="*/ 14288 h 1457325"/>
                <a:gd name="connsiteX1" fmla="*/ 9117905 w 9117905"/>
                <a:gd name="connsiteY1" fmla="*/ 0 h 1457325"/>
                <a:gd name="connsiteX2" fmla="*/ 9117905 w 9117905"/>
                <a:gd name="connsiteY2" fmla="*/ 257175 h 1457325"/>
                <a:gd name="connsiteX3" fmla="*/ 6308030 w 9117905"/>
                <a:gd name="connsiteY3" fmla="*/ 1457325 h 1457325"/>
                <a:gd name="connsiteX4" fmla="*/ 2310 w 9117905"/>
                <a:gd name="connsiteY4" fmla="*/ 376237 h 1457325"/>
                <a:gd name="connsiteX5" fmla="*/ 0 w 9117905"/>
                <a:gd name="connsiteY5" fmla="*/ 14288 h 1457325"/>
                <a:gd name="connsiteX0" fmla="*/ 0 w 9117905"/>
                <a:gd name="connsiteY0" fmla="*/ 14288 h 1531144"/>
                <a:gd name="connsiteX1" fmla="*/ 9117905 w 9117905"/>
                <a:gd name="connsiteY1" fmla="*/ 0 h 1531144"/>
                <a:gd name="connsiteX2" fmla="*/ 9117905 w 9117905"/>
                <a:gd name="connsiteY2" fmla="*/ 257175 h 1531144"/>
                <a:gd name="connsiteX3" fmla="*/ 6308030 w 9117905"/>
                <a:gd name="connsiteY3" fmla="*/ 1531144 h 1531144"/>
                <a:gd name="connsiteX4" fmla="*/ 2310 w 9117905"/>
                <a:gd name="connsiteY4" fmla="*/ 376237 h 1531144"/>
                <a:gd name="connsiteX5" fmla="*/ 0 w 9117905"/>
                <a:gd name="connsiteY5" fmla="*/ 14288 h 1531144"/>
                <a:gd name="connsiteX0" fmla="*/ 0 w 9117905"/>
                <a:gd name="connsiteY0" fmla="*/ 14288 h 1450181"/>
                <a:gd name="connsiteX1" fmla="*/ 9117905 w 9117905"/>
                <a:gd name="connsiteY1" fmla="*/ 0 h 1450181"/>
                <a:gd name="connsiteX2" fmla="*/ 9117905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8994819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17905"/>
                <a:gd name="connsiteY0" fmla="*/ 14288 h 1450181"/>
                <a:gd name="connsiteX1" fmla="*/ 9117905 w 9117905"/>
                <a:gd name="connsiteY1" fmla="*/ 0 h 1450181"/>
                <a:gd name="connsiteX2" fmla="*/ 9106070 w 9117905"/>
                <a:gd name="connsiteY2" fmla="*/ 257175 h 1450181"/>
                <a:gd name="connsiteX3" fmla="*/ 6260689 w 9117905"/>
                <a:gd name="connsiteY3" fmla="*/ 1450181 h 1450181"/>
                <a:gd name="connsiteX4" fmla="*/ 2310 w 9117905"/>
                <a:gd name="connsiteY4" fmla="*/ 376237 h 1450181"/>
                <a:gd name="connsiteX5" fmla="*/ 0 w 9117905"/>
                <a:gd name="connsiteY5" fmla="*/ 14288 h 1450181"/>
                <a:gd name="connsiteX0" fmla="*/ 0 w 9106070"/>
                <a:gd name="connsiteY0" fmla="*/ 0 h 1435893"/>
                <a:gd name="connsiteX1" fmla="*/ 9013755 w 9106070"/>
                <a:gd name="connsiteY1" fmla="*/ 97630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2 h 1435895"/>
                <a:gd name="connsiteX1" fmla="*/ 9096602 w 9106070"/>
                <a:gd name="connsiteY1" fmla="*/ 0 h 1435895"/>
                <a:gd name="connsiteX2" fmla="*/ 9106070 w 9106070"/>
                <a:gd name="connsiteY2" fmla="*/ 242889 h 1435895"/>
                <a:gd name="connsiteX3" fmla="*/ 6260689 w 9106070"/>
                <a:gd name="connsiteY3" fmla="*/ 1435895 h 1435895"/>
                <a:gd name="connsiteX4" fmla="*/ 2310 w 9106070"/>
                <a:gd name="connsiteY4" fmla="*/ 361951 h 1435895"/>
                <a:gd name="connsiteX5" fmla="*/ 0 w 9106070"/>
                <a:gd name="connsiteY5" fmla="*/ 2 h 1435895"/>
                <a:gd name="connsiteX0" fmla="*/ 0 w 9106070"/>
                <a:gd name="connsiteY0" fmla="*/ 0 h 1435893"/>
                <a:gd name="connsiteX1" fmla="*/ 8973515 w 9106070"/>
                <a:gd name="connsiteY1" fmla="*/ 123823 h 1435893"/>
                <a:gd name="connsiteX2" fmla="*/ 9106070 w 9106070"/>
                <a:gd name="connsiteY2" fmla="*/ 242887 h 1435893"/>
                <a:gd name="connsiteX3" fmla="*/ 6260689 w 9106070"/>
                <a:gd name="connsiteY3" fmla="*/ 1435893 h 1435893"/>
                <a:gd name="connsiteX4" fmla="*/ 2310 w 9106070"/>
                <a:gd name="connsiteY4" fmla="*/ 361949 h 1435893"/>
                <a:gd name="connsiteX5" fmla="*/ 0 w 9106070"/>
                <a:gd name="connsiteY5" fmla="*/ 0 h 1435893"/>
                <a:gd name="connsiteX0" fmla="*/ 0 w 9106070"/>
                <a:gd name="connsiteY0" fmla="*/ 7145 h 1443038"/>
                <a:gd name="connsiteX1" fmla="*/ 9089499 w 9106070"/>
                <a:gd name="connsiteY1" fmla="*/ 0 h 1443038"/>
                <a:gd name="connsiteX2" fmla="*/ 9106070 w 9106070"/>
                <a:gd name="connsiteY2" fmla="*/ 250032 h 1443038"/>
                <a:gd name="connsiteX3" fmla="*/ 6260689 w 9106070"/>
                <a:gd name="connsiteY3" fmla="*/ 1443038 h 1443038"/>
                <a:gd name="connsiteX4" fmla="*/ 2310 w 9106070"/>
                <a:gd name="connsiteY4" fmla="*/ 369094 h 1443038"/>
                <a:gd name="connsiteX5" fmla="*/ 0 w 9106070"/>
                <a:gd name="connsiteY5" fmla="*/ 7145 h 1443038"/>
                <a:gd name="connsiteX0" fmla="*/ 0 w 9089499"/>
                <a:gd name="connsiteY0" fmla="*/ 7145 h 1443038"/>
                <a:gd name="connsiteX1" fmla="*/ 9089499 w 9089499"/>
                <a:gd name="connsiteY1" fmla="*/ 0 h 1443038"/>
                <a:gd name="connsiteX2" fmla="*/ 8923808 w 9089499"/>
                <a:gd name="connsiteY2" fmla="*/ 197644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4767 w 9089499"/>
                <a:gd name="connsiteY2" fmla="*/ 247650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8982984 w 9089499"/>
                <a:gd name="connsiteY2" fmla="*/ 202406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2310 w 9089499"/>
                <a:gd name="connsiteY4" fmla="*/ 369094 h 1443038"/>
                <a:gd name="connsiteX5" fmla="*/ 0 w 9089499"/>
                <a:gd name="connsiteY5" fmla="*/ 7145 h 1443038"/>
                <a:gd name="connsiteX0" fmla="*/ 0 w 9089499"/>
                <a:gd name="connsiteY0" fmla="*/ 7145 h 1443038"/>
                <a:gd name="connsiteX1" fmla="*/ 9089499 w 9089499"/>
                <a:gd name="connsiteY1" fmla="*/ 0 h 1443038"/>
                <a:gd name="connsiteX2" fmla="*/ 9087134 w 9089499"/>
                <a:gd name="connsiteY2" fmla="*/ 254793 h 1443038"/>
                <a:gd name="connsiteX3" fmla="*/ 6260689 w 9089499"/>
                <a:gd name="connsiteY3" fmla="*/ 1443038 h 1443038"/>
                <a:gd name="connsiteX4" fmla="*/ 130131 w 9089499"/>
                <a:gd name="connsiteY4" fmla="*/ 266700 h 1443038"/>
                <a:gd name="connsiteX5" fmla="*/ 0 w 9089499"/>
                <a:gd name="connsiteY5" fmla="*/ 7145 h 1443038"/>
                <a:gd name="connsiteX0" fmla="*/ 57 w 9089556"/>
                <a:gd name="connsiteY0" fmla="*/ 7145 h 1443038"/>
                <a:gd name="connsiteX1" fmla="*/ 9089556 w 9089556"/>
                <a:gd name="connsiteY1" fmla="*/ 0 h 1443038"/>
                <a:gd name="connsiteX2" fmla="*/ 9087191 w 9089556"/>
                <a:gd name="connsiteY2" fmla="*/ 254793 h 1443038"/>
                <a:gd name="connsiteX3" fmla="*/ 6260746 w 9089556"/>
                <a:gd name="connsiteY3" fmla="*/ 1443038 h 1443038"/>
                <a:gd name="connsiteX4" fmla="*/ 0 w 9089556"/>
                <a:gd name="connsiteY4" fmla="*/ 366713 h 1443038"/>
                <a:gd name="connsiteX5" fmla="*/ 57 w 9089556"/>
                <a:gd name="connsiteY5" fmla="*/ 7145 h 1443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89556" h="1443038">
                  <a:moveTo>
                    <a:pt x="57" y="7145"/>
                  </a:moveTo>
                  <a:lnTo>
                    <a:pt x="9089556" y="0"/>
                  </a:lnTo>
                  <a:cubicBezTo>
                    <a:pt x="9087979" y="82550"/>
                    <a:pt x="9088768" y="172243"/>
                    <a:pt x="9087191" y="254793"/>
                  </a:cubicBezTo>
                  <a:lnTo>
                    <a:pt x="6260746" y="1443038"/>
                  </a:lnTo>
                  <a:lnTo>
                    <a:pt x="0" y="366713"/>
                  </a:lnTo>
                  <a:lnTo>
                    <a:pt x="57" y="7145"/>
                  </a:lnTo>
                  <a:close/>
                </a:path>
              </a:pathLst>
            </a:custGeom>
            <a:gradFill>
              <a:gsLst>
                <a:gs pos="41000">
                  <a:schemeClr val="accent1">
                    <a:alpha val="0"/>
                  </a:schemeClr>
                </a:gs>
                <a:gs pos="57000">
                  <a:schemeClr val="accent1">
                    <a:lumMod val="40000"/>
                    <a:lumOff val="60000"/>
                  </a:schemeClr>
                </a:gs>
                <a:gs pos="100000">
                  <a:schemeClr val="accent1">
                    <a:alpha val="0"/>
                  </a:schemeClr>
                </a:gs>
              </a:gsLst>
              <a:lin ang="6000000" scaled="0"/>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lnSpc>
                  <a:spcPct val="100000"/>
                </a:lnSpc>
              </a:pPr>
              <a:endParaRPr lang="en-US" sz="1800" b="1" kern="1200" dirty="0">
                <a:solidFill>
                  <a:schemeClr val="lt1"/>
                </a:solidFill>
                <a:latin typeface="+mn-lt"/>
                <a:ea typeface="+mn-ea"/>
                <a:cs typeface="+mn-cs"/>
              </a:endParaRPr>
            </a:p>
          </p:txBody>
        </p:sp>
        <p:sp>
          <p:nvSpPr>
            <p:cNvPr id="15" name="Freeform 14"/>
            <p:cNvSpPr/>
            <p:nvPr/>
          </p:nvSpPr>
          <p:spPr>
            <a:xfrm>
              <a:off x="0" y="5545932"/>
              <a:ext cx="9146383" cy="1314449"/>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33337 h 1214437"/>
                <a:gd name="connsiteX1" fmla="*/ 6305550 w 9134475"/>
                <a:gd name="connsiteY1" fmla="*/ 1100137 h 1214437"/>
                <a:gd name="connsiteX2" fmla="*/ 9044270 w 9134475"/>
                <a:gd name="connsiteY2" fmla="*/ 0 h 1214437"/>
                <a:gd name="connsiteX3" fmla="*/ 9134475 w 9134475"/>
                <a:gd name="connsiteY3" fmla="*/ 1214437 h 1214437"/>
                <a:gd name="connsiteX4" fmla="*/ 0 w 9134475"/>
                <a:gd name="connsiteY4" fmla="*/ 1214437 h 1214437"/>
                <a:gd name="connsiteX5" fmla="*/ 0 w 9134475"/>
                <a:gd name="connsiteY5" fmla="*/ 33337 h 1214437"/>
                <a:gd name="connsiteX0" fmla="*/ 0 w 9134475"/>
                <a:gd name="connsiteY0" fmla="*/ 130968 h 1312068"/>
                <a:gd name="connsiteX1" fmla="*/ 6305550 w 9134475"/>
                <a:gd name="connsiteY1" fmla="*/ 1197768 h 1312068"/>
                <a:gd name="connsiteX2" fmla="*/ 9113111 w 9134475"/>
                <a:gd name="connsiteY2" fmla="*/ 0 h 1312068"/>
                <a:gd name="connsiteX3" fmla="*/ 9134475 w 9134475"/>
                <a:gd name="connsiteY3" fmla="*/ 1312068 h 1312068"/>
                <a:gd name="connsiteX4" fmla="*/ 0 w 9134475"/>
                <a:gd name="connsiteY4" fmla="*/ 1312068 h 1312068"/>
                <a:gd name="connsiteX5" fmla="*/ 0 w 9134475"/>
                <a:gd name="connsiteY5" fmla="*/ 130968 h 1312068"/>
                <a:gd name="connsiteX0" fmla="*/ 0 w 9113111"/>
                <a:gd name="connsiteY0" fmla="*/ 130968 h 1312068"/>
                <a:gd name="connsiteX1" fmla="*/ 6305550 w 9113111"/>
                <a:gd name="connsiteY1" fmla="*/ 1197768 h 1312068"/>
                <a:gd name="connsiteX2" fmla="*/ 9113111 w 9113111"/>
                <a:gd name="connsiteY2" fmla="*/ 0 h 1312068"/>
                <a:gd name="connsiteX3" fmla="*/ 8958813 w 9113111"/>
                <a:gd name="connsiteY3" fmla="*/ 1009649 h 1312068"/>
                <a:gd name="connsiteX4" fmla="*/ 0 w 9113111"/>
                <a:gd name="connsiteY4" fmla="*/ 1312068 h 1312068"/>
                <a:gd name="connsiteX5" fmla="*/ 0 w 9113111"/>
                <a:gd name="connsiteY5" fmla="*/ 130968 h 1312068"/>
                <a:gd name="connsiteX0" fmla="*/ 0 w 9117860"/>
                <a:gd name="connsiteY0" fmla="*/ 130968 h 1314449"/>
                <a:gd name="connsiteX1" fmla="*/ 6305550 w 9117860"/>
                <a:gd name="connsiteY1" fmla="*/ 1197768 h 1314449"/>
                <a:gd name="connsiteX2" fmla="*/ 9113111 w 9117860"/>
                <a:gd name="connsiteY2" fmla="*/ 0 h 1314449"/>
                <a:gd name="connsiteX3" fmla="*/ 9117860 w 9117860"/>
                <a:gd name="connsiteY3" fmla="*/ 1314449 h 1314449"/>
                <a:gd name="connsiteX4" fmla="*/ 0 w 9117860"/>
                <a:gd name="connsiteY4" fmla="*/ 1312068 h 1314449"/>
                <a:gd name="connsiteX5" fmla="*/ 0 w 9117860"/>
                <a:gd name="connsiteY5" fmla="*/ 130968 h 131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17860" h="1314449">
                  <a:moveTo>
                    <a:pt x="0" y="130968"/>
                  </a:moveTo>
                  <a:lnTo>
                    <a:pt x="6305550" y="1197768"/>
                  </a:lnTo>
                  <a:lnTo>
                    <a:pt x="9113111" y="0"/>
                  </a:lnTo>
                  <a:lnTo>
                    <a:pt x="9117860" y="1314449"/>
                  </a:lnTo>
                  <a:lnTo>
                    <a:pt x="0" y="1312068"/>
                  </a:lnTo>
                  <a:lnTo>
                    <a:pt x="0" y="130968"/>
                  </a:lnTo>
                  <a:close/>
                </a:path>
              </a:pathLst>
            </a:custGeom>
            <a:gradFill>
              <a:gsLst>
                <a:gs pos="0">
                  <a:schemeClr val="accent3">
                    <a:lumMod val="40000"/>
                    <a:lumOff val="60000"/>
                  </a:schemeClr>
                </a:gs>
                <a:gs pos="50000">
                  <a:schemeClr val="accent3"/>
                </a:gs>
                <a:gs pos="100000">
                  <a:schemeClr val="accent3">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800" b="1" dirty="0"/>
            </a:p>
          </p:txBody>
        </p:sp>
        <p:sp>
          <p:nvSpPr>
            <p:cNvPr id="16" name="Freeform 15"/>
            <p:cNvSpPr/>
            <p:nvPr/>
          </p:nvSpPr>
          <p:spPr>
            <a:xfrm>
              <a:off x="130" y="5502670"/>
              <a:ext cx="9144066" cy="1271150"/>
            </a:xfrm>
            <a:custGeom>
              <a:avLst/>
              <a:gdLst>
                <a:gd name="connsiteX0" fmla="*/ 9331 w 9144000"/>
                <a:gd name="connsiteY0" fmla="*/ 111968 h 1278294"/>
                <a:gd name="connsiteX1" fmla="*/ 6288833 w 9144000"/>
                <a:gd name="connsiteY1" fmla="*/ 1194319 h 1278294"/>
                <a:gd name="connsiteX2" fmla="*/ 9144000 w 9144000"/>
                <a:gd name="connsiteY2" fmla="*/ 0 h 1278294"/>
                <a:gd name="connsiteX3" fmla="*/ 9144000 w 9144000"/>
                <a:gd name="connsiteY3" fmla="*/ 83976 h 1278294"/>
                <a:gd name="connsiteX4" fmla="*/ 6279502 w 9144000"/>
                <a:gd name="connsiteY4" fmla="*/ 1278294 h 1278294"/>
                <a:gd name="connsiteX5" fmla="*/ 0 w 9144000"/>
                <a:gd name="connsiteY5" fmla="*/ 195943 h 1278294"/>
                <a:gd name="connsiteX6" fmla="*/ 9331 w 9144000"/>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71644 w 9134669"/>
                <a:gd name="connsiteY5" fmla="*/ 388824 h 1278294"/>
                <a:gd name="connsiteX6" fmla="*/ 0 w 9134669"/>
                <a:gd name="connsiteY6" fmla="*/ 111968 h 1278294"/>
                <a:gd name="connsiteX0" fmla="*/ 0 w 9134669"/>
                <a:gd name="connsiteY0" fmla="*/ 111968 h 1278294"/>
                <a:gd name="connsiteX1" fmla="*/ 6279502 w 9134669"/>
                <a:gd name="connsiteY1" fmla="*/ 1194319 h 1278294"/>
                <a:gd name="connsiteX2" fmla="*/ 9134669 w 9134669"/>
                <a:gd name="connsiteY2" fmla="*/ 0 h 1278294"/>
                <a:gd name="connsiteX3" fmla="*/ 9134669 w 9134669"/>
                <a:gd name="connsiteY3" fmla="*/ 83976 h 1278294"/>
                <a:gd name="connsiteX4" fmla="*/ 6270171 w 9134669"/>
                <a:gd name="connsiteY4" fmla="*/ 1278294 h 1278294"/>
                <a:gd name="connsiteX5" fmla="*/ 194 w 9134669"/>
                <a:gd name="connsiteY5" fmla="*/ 195943 h 1278294"/>
                <a:gd name="connsiteX6" fmla="*/ 0 w 9134669"/>
                <a:gd name="connsiteY6" fmla="*/ 111968 h 1278294"/>
                <a:gd name="connsiteX0" fmla="*/ 49877 w 9134540"/>
                <a:gd name="connsiteY0" fmla="*/ 42912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49877 w 9134540"/>
                <a:gd name="connsiteY6" fmla="*/ 42912 h 1278294"/>
                <a:gd name="connsiteX0" fmla="*/ 2252 w 9134540"/>
                <a:gd name="connsiteY0" fmla="*/ 116731 h 1278294"/>
                <a:gd name="connsiteX1" fmla="*/ 6279373 w 9134540"/>
                <a:gd name="connsiteY1" fmla="*/ 1194319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279373 w 9134540"/>
                <a:gd name="connsiteY1" fmla="*/ 1234801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78294"/>
                <a:gd name="connsiteX1" fmla="*/ 6307948 w 9134540"/>
                <a:gd name="connsiteY1" fmla="*/ 1189558 h 1278294"/>
                <a:gd name="connsiteX2" fmla="*/ 9134540 w 9134540"/>
                <a:gd name="connsiteY2" fmla="*/ 0 h 1278294"/>
                <a:gd name="connsiteX3" fmla="*/ 9134540 w 9134540"/>
                <a:gd name="connsiteY3" fmla="*/ 83976 h 1278294"/>
                <a:gd name="connsiteX4" fmla="*/ 6270042 w 9134540"/>
                <a:gd name="connsiteY4" fmla="*/ 1278294 h 1278294"/>
                <a:gd name="connsiteX5" fmla="*/ 65 w 9134540"/>
                <a:gd name="connsiteY5" fmla="*/ 195943 h 1278294"/>
                <a:gd name="connsiteX6" fmla="*/ 2252 w 9134540"/>
                <a:gd name="connsiteY6" fmla="*/ 116731 h 1278294"/>
                <a:gd name="connsiteX0" fmla="*/ 2252 w 9134540"/>
                <a:gd name="connsiteY0" fmla="*/ 116731 h 1228287"/>
                <a:gd name="connsiteX1" fmla="*/ 6307948 w 9134540"/>
                <a:gd name="connsiteY1" fmla="*/ 1189558 h 1228287"/>
                <a:gd name="connsiteX2" fmla="*/ 9134540 w 9134540"/>
                <a:gd name="connsiteY2" fmla="*/ 0 h 1228287"/>
                <a:gd name="connsiteX3" fmla="*/ 9134540 w 9134540"/>
                <a:gd name="connsiteY3" fmla="*/ 83976 h 1228287"/>
                <a:gd name="connsiteX4" fmla="*/ 6270042 w 9134540"/>
                <a:gd name="connsiteY4" fmla="*/ 1228287 h 1228287"/>
                <a:gd name="connsiteX5" fmla="*/ 65 w 9134540"/>
                <a:gd name="connsiteY5" fmla="*/ 195943 h 1228287"/>
                <a:gd name="connsiteX6" fmla="*/ 2252 w 9134540"/>
                <a:gd name="connsiteY6" fmla="*/ 116731 h 1228287"/>
                <a:gd name="connsiteX0" fmla="*/ 2252 w 9134540"/>
                <a:gd name="connsiteY0" fmla="*/ 116731 h 1266387"/>
                <a:gd name="connsiteX1" fmla="*/ 6307948 w 9134540"/>
                <a:gd name="connsiteY1" fmla="*/ 1189558 h 1266387"/>
                <a:gd name="connsiteX2" fmla="*/ 9134540 w 9134540"/>
                <a:gd name="connsiteY2" fmla="*/ 0 h 1266387"/>
                <a:gd name="connsiteX3" fmla="*/ 9134540 w 9134540"/>
                <a:gd name="connsiteY3" fmla="*/ 83976 h 1266387"/>
                <a:gd name="connsiteX4" fmla="*/ 6315286 w 9134540"/>
                <a:gd name="connsiteY4" fmla="*/ 1266387 h 1266387"/>
                <a:gd name="connsiteX5" fmla="*/ 65 w 9134540"/>
                <a:gd name="connsiteY5" fmla="*/ 195943 h 1266387"/>
                <a:gd name="connsiteX6" fmla="*/ 2252 w 9134540"/>
                <a:gd name="connsiteY6" fmla="*/ 116731 h 1266387"/>
                <a:gd name="connsiteX0" fmla="*/ 2252 w 9134540"/>
                <a:gd name="connsiteY0" fmla="*/ 152450 h 1302106"/>
                <a:gd name="connsiteX1" fmla="*/ 6307948 w 9134540"/>
                <a:gd name="connsiteY1" fmla="*/ 1225277 h 1302106"/>
                <a:gd name="connsiteX2" fmla="*/ 8932134 w 9134540"/>
                <a:gd name="connsiteY2" fmla="*/ 0 h 1302106"/>
                <a:gd name="connsiteX3" fmla="*/ 9134540 w 9134540"/>
                <a:gd name="connsiteY3" fmla="*/ 119695 h 1302106"/>
                <a:gd name="connsiteX4" fmla="*/ 6315286 w 9134540"/>
                <a:gd name="connsiteY4" fmla="*/ 1302106 h 1302106"/>
                <a:gd name="connsiteX5" fmla="*/ 65 w 9134540"/>
                <a:gd name="connsiteY5" fmla="*/ 231662 h 1302106"/>
                <a:gd name="connsiteX6" fmla="*/ 2252 w 9134540"/>
                <a:gd name="connsiteY6" fmla="*/ 152450 h 1302106"/>
                <a:gd name="connsiteX0" fmla="*/ 2252 w 9144066"/>
                <a:gd name="connsiteY0" fmla="*/ 121494 h 1271150"/>
                <a:gd name="connsiteX1" fmla="*/ 6307948 w 9144066"/>
                <a:gd name="connsiteY1" fmla="*/ 1194321 h 1271150"/>
                <a:gd name="connsiteX2" fmla="*/ 9144066 w 9144066"/>
                <a:gd name="connsiteY2" fmla="*/ 0 h 1271150"/>
                <a:gd name="connsiteX3" fmla="*/ 9134540 w 9144066"/>
                <a:gd name="connsiteY3" fmla="*/ 88739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051196 w 9144066"/>
                <a:gd name="connsiteY3" fmla="*/ 236376 h 1271150"/>
                <a:gd name="connsiteX4" fmla="*/ 6315286 w 9144066"/>
                <a:gd name="connsiteY4" fmla="*/ 1271150 h 1271150"/>
                <a:gd name="connsiteX5" fmla="*/ 65 w 9144066"/>
                <a:gd name="connsiteY5" fmla="*/ 200706 h 1271150"/>
                <a:gd name="connsiteX6" fmla="*/ 2252 w 9144066"/>
                <a:gd name="connsiteY6" fmla="*/ 121494 h 1271150"/>
                <a:gd name="connsiteX0" fmla="*/ 2252 w 9144066"/>
                <a:gd name="connsiteY0" fmla="*/ 121494 h 1271150"/>
                <a:gd name="connsiteX1" fmla="*/ 6307948 w 9144066"/>
                <a:gd name="connsiteY1" fmla="*/ 1194321 h 1271150"/>
                <a:gd name="connsiteX2" fmla="*/ 9144066 w 9144066"/>
                <a:gd name="connsiteY2" fmla="*/ 0 h 1271150"/>
                <a:gd name="connsiteX3" fmla="*/ 9141683 w 9144066"/>
                <a:gd name="connsiteY3" fmla="*/ 79214 h 1271150"/>
                <a:gd name="connsiteX4" fmla="*/ 6315286 w 9144066"/>
                <a:gd name="connsiteY4" fmla="*/ 1271150 h 1271150"/>
                <a:gd name="connsiteX5" fmla="*/ 65 w 9144066"/>
                <a:gd name="connsiteY5" fmla="*/ 200706 h 1271150"/>
                <a:gd name="connsiteX6" fmla="*/ 2252 w 9144066"/>
                <a:gd name="connsiteY6" fmla="*/ 121494 h 127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66" h="1271150">
                  <a:moveTo>
                    <a:pt x="2252" y="121494"/>
                  </a:moveTo>
                  <a:lnTo>
                    <a:pt x="6307948" y="1194321"/>
                  </a:lnTo>
                  <a:lnTo>
                    <a:pt x="9144066" y="0"/>
                  </a:lnTo>
                  <a:cubicBezTo>
                    <a:pt x="9143272" y="26405"/>
                    <a:pt x="9142477" y="52809"/>
                    <a:pt x="9141683" y="79214"/>
                  </a:cubicBezTo>
                  <a:lnTo>
                    <a:pt x="6315286" y="1271150"/>
                  </a:lnTo>
                  <a:lnTo>
                    <a:pt x="65" y="200706"/>
                  </a:lnTo>
                  <a:cubicBezTo>
                    <a:pt x="0" y="172714"/>
                    <a:pt x="2317" y="149486"/>
                    <a:pt x="2252" y="12149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Tree>
    <p:extLst>
      <p:ext uri="{BB962C8B-B14F-4D97-AF65-F5344CB8AC3E}">
        <p14:creationId xmlns:p14="http://schemas.microsoft.com/office/powerpoint/2010/main" val="740872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535113"/>
            <a:ext cx="4876800" cy="639762"/>
          </a:xfrm>
        </p:spPr>
        <p:txBody>
          <a:bodyPr anchor="b">
            <a:normAutofit/>
          </a:bodyPr>
          <a:lstStyle>
            <a:lvl1pPr marL="0" indent="0">
              <a:buNone/>
              <a:defRPr sz="2000" b="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400800" y="1535113"/>
            <a:ext cx="4876800" cy="639762"/>
          </a:xfrm>
        </p:spPr>
        <p:txBody>
          <a:bodyPr anchor="b">
            <a:normAutofit/>
          </a:bodyPr>
          <a:lstStyle>
            <a:lvl1pPr marL="0" indent="0">
              <a:buNone/>
              <a:defRPr sz="20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Freeform 11"/>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4" name="Group 3"/>
          <p:cNvGrpSpPr/>
          <p:nvPr userDrawn="1"/>
        </p:nvGrpSpPr>
        <p:grpSpPr>
          <a:xfrm>
            <a:off x="1" y="6169574"/>
            <a:ext cx="12195175" cy="690464"/>
            <a:chOff x="0" y="5457825"/>
            <a:chExt cx="9146381" cy="1402214"/>
          </a:xfrm>
        </p:grpSpPr>
        <p:sp>
          <p:nvSpPr>
            <p:cNvPr id="10" name="Freeform 9"/>
            <p:cNvSpPr/>
            <p:nvPr/>
          </p:nvSpPr>
          <p:spPr>
            <a:xfrm>
              <a:off x="1807389" y="6148043"/>
              <a:ext cx="7338991" cy="711996"/>
            </a:xfrm>
            <a:custGeom>
              <a:avLst/>
              <a:gdLst>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666750 h 2114550"/>
                <a:gd name="connsiteX1" fmla="*/ 9144000 w 9144000"/>
                <a:gd name="connsiteY1" fmla="*/ 0 h 2114550"/>
                <a:gd name="connsiteX2" fmla="*/ 9144000 w 9144000"/>
                <a:gd name="connsiteY2" fmla="*/ 914400 h 2114550"/>
                <a:gd name="connsiteX3" fmla="*/ 6334125 w 9144000"/>
                <a:gd name="connsiteY3" fmla="*/ 2114550 h 2114550"/>
                <a:gd name="connsiteX4" fmla="*/ 0 w 9144000"/>
                <a:gd name="connsiteY4" fmla="*/ 1047750 h 2114550"/>
                <a:gd name="connsiteX5" fmla="*/ 9525 w 9144000"/>
                <a:gd name="connsiteY5" fmla="*/ 666750 h 2114550"/>
                <a:gd name="connsiteX0" fmla="*/ 9525 w 9144000"/>
                <a:gd name="connsiteY0" fmla="*/ 9525 h 1457325"/>
                <a:gd name="connsiteX1" fmla="*/ 9144000 w 9144000"/>
                <a:gd name="connsiteY1" fmla="*/ 0 h 1457325"/>
                <a:gd name="connsiteX2" fmla="*/ 9144000 w 9144000"/>
                <a:gd name="connsiteY2" fmla="*/ 257175 h 1457325"/>
                <a:gd name="connsiteX3" fmla="*/ 6334125 w 9144000"/>
                <a:gd name="connsiteY3" fmla="*/ 1457325 h 1457325"/>
                <a:gd name="connsiteX4" fmla="*/ 0 w 9144000"/>
                <a:gd name="connsiteY4" fmla="*/ 390525 h 1457325"/>
                <a:gd name="connsiteX5" fmla="*/ 9525 w 9144000"/>
                <a:gd name="connsiteY5" fmla="*/ 9525 h 1457325"/>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6334125 w 9144000"/>
                <a:gd name="connsiteY4" fmla="*/ 1457325 h 1581150"/>
                <a:gd name="connsiteX5" fmla="*/ 0 w 9144000"/>
                <a:gd name="connsiteY5" fmla="*/ 390525 h 1581150"/>
                <a:gd name="connsiteX6" fmla="*/ 9525 w 9144000"/>
                <a:gd name="connsiteY6"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390525 h 1581150"/>
                <a:gd name="connsiteX5" fmla="*/ 9525 w 9144000"/>
                <a:gd name="connsiteY5" fmla="*/ 9525 h 1581150"/>
                <a:gd name="connsiteX0" fmla="*/ 9525 w 9144000"/>
                <a:gd name="connsiteY0" fmla="*/ 952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9525 w 9144000"/>
                <a:gd name="connsiteY5" fmla="*/ 9525 h 1581150"/>
                <a:gd name="connsiteX0" fmla="*/ 342207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342207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0 w 9144000"/>
                <a:gd name="connsiteY4" fmla="*/ 1571625 h 1581150"/>
                <a:gd name="connsiteX5" fmla="*/ 20 w 9144000"/>
                <a:gd name="connsiteY5" fmla="*/ 1323975 h 1581150"/>
                <a:gd name="connsiteX0" fmla="*/ 20 w 9144000"/>
                <a:gd name="connsiteY0" fmla="*/ 1323975 h 1581150"/>
                <a:gd name="connsiteX1" fmla="*/ 9144000 w 9144000"/>
                <a:gd name="connsiteY1" fmla="*/ 0 h 1581150"/>
                <a:gd name="connsiteX2" fmla="*/ 9144000 w 9144000"/>
                <a:gd name="connsiteY2" fmla="*/ 257175 h 1581150"/>
                <a:gd name="connsiteX3" fmla="*/ 9144000 w 9144000"/>
                <a:gd name="connsiteY3" fmla="*/ 1581150 h 1581150"/>
                <a:gd name="connsiteX4" fmla="*/ 9134495 w 9144000"/>
                <a:gd name="connsiteY4" fmla="*/ 1572115 h 1581150"/>
                <a:gd name="connsiteX5" fmla="*/ 0 w 9144000"/>
                <a:gd name="connsiteY5" fmla="*/ 1571625 h 1581150"/>
                <a:gd name="connsiteX6" fmla="*/ 20 w 9144000"/>
                <a:gd name="connsiteY6" fmla="*/ 1323975 h 1581150"/>
                <a:gd name="connsiteX0" fmla="*/ 20 w 9144000"/>
                <a:gd name="connsiteY0" fmla="*/ 1323975 h 1581150"/>
                <a:gd name="connsiteX1" fmla="*/ 9144000 w 9144000"/>
                <a:gd name="connsiteY1" fmla="*/ 0 h 1581150"/>
                <a:gd name="connsiteX2" fmla="*/ 9144000 w 9144000"/>
                <a:gd name="connsiteY2" fmla="*/ 1581150 h 1581150"/>
                <a:gd name="connsiteX3" fmla="*/ 9134495 w 9144000"/>
                <a:gd name="connsiteY3" fmla="*/ 1572115 h 1581150"/>
                <a:gd name="connsiteX4" fmla="*/ 0 w 9144000"/>
                <a:gd name="connsiteY4" fmla="*/ 1571625 h 1581150"/>
                <a:gd name="connsiteX5" fmla="*/ 20 w 9144000"/>
                <a:gd name="connsiteY5" fmla="*/ 1323975 h 1581150"/>
                <a:gd name="connsiteX0" fmla="*/ 20 w 9144000"/>
                <a:gd name="connsiteY0" fmla="*/ 456601 h 713776"/>
                <a:gd name="connsiteX1" fmla="*/ 8611709 w 9144000"/>
                <a:gd name="connsiteY1" fmla="*/ 0 h 713776"/>
                <a:gd name="connsiteX2" fmla="*/ 9144000 w 9144000"/>
                <a:gd name="connsiteY2" fmla="*/ 713776 h 713776"/>
                <a:gd name="connsiteX3" fmla="*/ 9134495 w 9144000"/>
                <a:gd name="connsiteY3" fmla="*/ 704741 h 713776"/>
                <a:gd name="connsiteX4" fmla="*/ 0 w 9144000"/>
                <a:gd name="connsiteY4" fmla="*/ 704251 h 713776"/>
                <a:gd name="connsiteX5" fmla="*/ 20 w 9144000"/>
                <a:gd name="connsiteY5" fmla="*/ 456601 h 713776"/>
                <a:gd name="connsiteX0" fmla="*/ 20 w 9144000"/>
                <a:gd name="connsiteY0" fmla="*/ 818007 h 1075182"/>
                <a:gd name="connsiteX1" fmla="*/ 9124990 w 9144000"/>
                <a:gd name="connsiteY1" fmla="*/ 0 h 1075182"/>
                <a:gd name="connsiteX2" fmla="*/ 9144000 w 9144000"/>
                <a:gd name="connsiteY2" fmla="*/ 1075182 h 1075182"/>
                <a:gd name="connsiteX3" fmla="*/ 9134495 w 9144000"/>
                <a:gd name="connsiteY3" fmla="*/ 1066147 h 1075182"/>
                <a:gd name="connsiteX4" fmla="*/ 0 w 9144000"/>
                <a:gd name="connsiteY4" fmla="*/ 1065657 h 1075182"/>
                <a:gd name="connsiteX5" fmla="*/ 20 w 9144000"/>
                <a:gd name="connsiteY5" fmla="*/ 818007 h 1075182"/>
                <a:gd name="connsiteX0" fmla="*/ 20 w 9144000"/>
                <a:gd name="connsiteY0" fmla="*/ 176512 h 433687"/>
                <a:gd name="connsiteX1" fmla="*/ 8782802 w 9144000"/>
                <a:gd name="connsiteY1" fmla="*/ 0 h 433687"/>
                <a:gd name="connsiteX2" fmla="*/ 9144000 w 9144000"/>
                <a:gd name="connsiteY2" fmla="*/ 433687 h 433687"/>
                <a:gd name="connsiteX3" fmla="*/ 9134495 w 9144000"/>
                <a:gd name="connsiteY3" fmla="*/ 424652 h 433687"/>
                <a:gd name="connsiteX4" fmla="*/ 0 w 9144000"/>
                <a:gd name="connsiteY4" fmla="*/ 424162 h 433687"/>
                <a:gd name="connsiteX5" fmla="*/ 20 w 9144000"/>
                <a:gd name="connsiteY5" fmla="*/ 176512 h 433687"/>
                <a:gd name="connsiteX0" fmla="*/ 20 w 9144000"/>
                <a:gd name="connsiteY0" fmla="*/ 411426 h 668601"/>
                <a:gd name="connsiteX1" fmla="*/ 9124989 w 9144000"/>
                <a:gd name="connsiteY1" fmla="*/ 0 h 668601"/>
                <a:gd name="connsiteX2" fmla="*/ 9144000 w 9144000"/>
                <a:gd name="connsiteY2" fmla="*/ 668601 h 668601"/>
                <a:gd name="connsiteX3" fmla="*/ 9134495 w 9144000"/>
                <a:gd name="connsiteY3" fmla="*/ 659566 h 668601"/>
                <a:gd name="connsiteX4" fmla="*/ 0 w 9144000"/>
                <a:gd name="connsiteY4" fmla="*/ 659076 h 668601"/>
                <a:gd name="connsiteX5" fmla="*/ 20 w 9144000"/>
                <a:gd name="connsiteY5" fmla="*/ 411426 h 668601"/>
                <a:gd name="connsiteX0" fmla="*/ 20 w 9144000"/>
                <a:gd name="connsiteY0" fmla="*/ 998711 h 1081261"/>
                <a:gd name="connsiteX1" fmla="*/ 9124989 w 9144000"/>
                <a:gd name="connsiteY1" fmla="*/ 0 h 1081261"/>
                <a:gd name="connsiteX2" fmla="*/ 9144000 w 9144000"/>
                <a:gd name="connsiteY2" fmla="*/ 668601 h 1081261"/>
                <a:gd name="connsiteX3" fmla="*/ 9134495 w 9144000"/>
                <a:gd name="connsiteY3" fmla="*/ 659566 h 1081261"/>
                <a:gd name="connsiteX4" fmla="*/ 0 w 9144000"/>
                <a:gd name="connsiteY4" fmla="*/ 659076 h 1081261"/>
                <a:gd name="connsiteX5" fmla="*/ 20 w 9144000"/>
                <a:gd name="connsiteY5" fmla="*/ 998711 h 1081261"/>
                <a:gd name="connsiteX0" fmla="*/ 2243247 w 9144000"/>
                <a:gd name="connsiteY0" fmla="*/ 619235 h 701785"/>
                <a:gd name="connsiteX1" fmla="*/ 9124989 w 9144000"/>
                <a:gd name="connsiteY1" fmla="*/ 0 h 701785"/>
                <a:gd name="connsiteX2" fmla="*/ 9144000 w 9144000"/>
                <a:gd name="connsiteY2" fmla="*/ 668601 h 701785"/>
                <a:gd name="connsiteX3" fmla="*/ 9134495 w 9144000"/>
                <a:gd name="connsiteY3" fmla="*/ 659566 h 701785"/>
                <a:gd name="connsiteX4" fmla="*/ 0 w 9144000"/>
                <a:gd name="connsiteY4" fmla="*/ 659076 h 701785"/>
                <a:gd name="connsiteX5" fmla="*/ 2243247 w 9144000"/>
                <a:gd name="connsiteY5" fmla="*/ 619235 h 701785"/>
                <a:gd name="connsiteX0" fmla="*/ 7 w 6900760"/>
                <a:gd name="connsiteY0" fmla="*/ 619235 h 1354783"/>
                <a:gd name="connsiteX1" fmla="*/ 6881749 w 6900760"/>
                <a:gd name="connsiteY1" fmla="*/ 0 h 1354783"/>
                <a:gd name="connsiteX2" fmla="*/ 6900760 w 6900760"/>
                <a:gd name="connsiteY2" fmla="*/ 668601 h 1354783"/>
                <a:gd name="connsiteX3" fmla="*/ 6891255 w 6900760"/>
                <a:gd name="connsiteY3" fmla="*/ 659566 h 1354783"/>
                <a:gd name="connsiteX4" fmla="*/ 684361 w 6900760"/>
                <a:gd name="connsiteY4" fmla="*/ 1354783 h 1354783"/>
                <a:gd name="connsiteX5" fmla="*/ 7 w 6900760"/>
                <a:gd name="connsiteY5" fmla="*/ 619235 h 1354783"/>
                <a:gd name="connsiteX0" fmla="*/ 0 w 6900753"/>
                <a:gd name="connsiteY0" fmla="*/ 619235 h 668601"/>
                <a:gd name="connsiteX1" fmla="*/ 6881742 w 6900753"/>
                <a:gd name="connsiteY1" fmla="*/ 0 h 668601"/>
                <a:gd name="connsiteX2" fmla="*/ 6900753 w 6900753"/>
                <a:gd name="connsiteY2" fmla="*/ 668601 h 668601"/>
                <a:gd name="connsiteX3" fmla="*/ 6891248 w 6900753"/>
                <a:gd name="connsiteY3" fmla="*/ 659566 h 668601"/>
                <a:gd name="connsiteX4" fmla="*/ 0 w 6900753"/>
                <a:gd name="connsiteY4" fmla="*/ 619235 h 668601"/>
                <a:gd name="connsiteX0" fmla="*/ 0 w 6263905"/>
                <a:gd name="connsiteY0" fmla="*/ 1197485 h 1197485"/>
                <a:gd name="connsiteX1" fmla="*/ 6244894 w 6263905"/>
                <a:gd name="connsiteY1" fmla="*/ 0 h 1197485"/>
                <a:gd name="connsiteX2" fmla="*/ 6263905 w 6263905"/>
                <a:gd name="connsiteY2" fmla="*/ 668601 h 1197485"/>
                <a:gd name="connsiteX3" fmla="*/ 6254400 w 6263905"/>
                <a:gd name="connsiteY3" fmla="*/ 659566 h 1197485"/>
                <a:gd name="connsiteX4" fmla="*/ 0 w 6263905"/>
                <a:gd name="connsiteY4" fmla="*/ 1197485 h 1197485"/>
                <a:gd name="connsiteX0" fmla="*/ 0 w 7318982"/>
                <a:gd name="connsiteY0" fmla="*/ 673446 h 673446"/>
                <a:gd name="connsiteX1" fmla="*/ 7299971 w 7318982"/>
                <a:gd name="connsiteY1" fmla="*/ 0 h 673446"/>
                <a:gd name="connsiteX2" fmla="*/ 7318982 w 7318982"/>
                <a:gd name="connsiteY2" fmla="*/ 668601 h 673446"/>
                <a:gd name="connsiteX3" fmla="*/ 7309477 w 7318982"/>
                <a:gd name="connsiteY3" fmla="*/ 659566 h 673446"/>
                <a:gd name="connsiteX4" fmla="*/ 0 w 7318982"/>
                <a:gd name="connsiteY4" fmla="*/ 673446 h 673446"/>
                <a:gd name="connsiteX0" fmla="*/ 0 w 7318982"/>
                <a:gd name="connsiteY0" fmla="*/ 673446 h 673446"/>
                <a:gd name="connsiteX1" fmla="*/ 7299971 w 7318982"/>
                <a:gd name="connsiteY1" fmla="*/ 0 h 673446"/>
                <a:gd name="connsiteX2" fmla="*/ 7318982 w 7318982"/>
                <a:gd name="connsiteY2" fmla="*/ 668601 h 673446"/>
                <a:gd name="connsiteX3" fmla="*/ 0 w 7318982"/>
                <a:gd name="connsiteY3" fmla="*/ 673446 h 673446"/>
                <a:gd name="connsiteX0" fmla="*/ 0 w 7318982"/>
                <a:gd name="connsiteY0" fmla="*/ 526624 h 526624"/>
                <a:gd name="connsiteX1" fmla="*/ 7166898 w 7318982"/>
                <a:gd name="connsiteY1" fmla="*/ 0 h 526624"/>
                <a:gd name="connsiteX2" fmla="*/ 7318982 w 7318982"/>
                <a:gd name="connsiteY2" fmla="*/ 521779 h 526624"/>
                <a:gd name="connsiteX3" fmla="*/ 0 w 7318982"/>
                <a:gd name="connsiteY3" fmla="*/ 526624 h 526624"/>
                <a:gd name="connsiteX0" fmla="*/ 0 w 7323733"/>
                <a:gd name="connsiteY0" fmla="*/ 673445 h 673445"/>
                <a:gd name="connsiteX1" fmla="*/ 7323733 w 7323733"/>
                <a:gd name="connsiteY1" fmla="*/ 0 h 673445"/>
                <a:gd name="connsiteX2" fmla="*/ 7318982 w 7323733"/>
                <a:gd name="connsiteY2" fmla="*/ 668600 h 673445"/>
                <a:gd name="connsiteX3" fmla="*/ 0 w 7323733"/>
                <a:gd name="connsiteY3" fmla="*/ 673445 h 673445"/>
                <a:gd name="connsiteX0" fmla="*/ 0 w 7323733"/>
                <a:gd name="connsiteY0" fmla="*/ 673445 h 673445"/>
                <a:gd name="connsiteX1" fmla="*/ 7323733 w 7323733"/>
                <a:gd name="connsiteY1" fmla="*/ 0 h 673445"/>
                <a:gd name="connsiteX2" fmla="*/ 7145512 w 7323733"/>
                <a:gd name="connsiteY2" fmla="*/ 352371 h 673445"/>
                <a:gd name="connsiteX3" fmla="*/ 0 w 7323733"/>
                <a:gd name="connsiteY3" fmla="*/ 673445 h 673445"/>
                <a:gd name="connsiteX0" fmla="*/ 0 w 7323733"/>
                <a:gd name="connsiteY0" fmla="*/ 673445 h 675378"/>
                <a:gd name="connsiteX1" fmla="*/ 7323733 w 7323733"/>
                <a:gd name="connsiteY1" fmla="*/ 0 h 675378"/>
                <a:gd name="connsiteX2" fmla="*/ 7318982 w 7323733"/>
                <a:gd name="connsiteY2" fmla="*/ 675378 h 675378"/>
                <a:gd name="connsiteX3" fmla="*/ 0 w 7323733"/>
                <a:gd name="connsiteY3" fmla="*/ 673445 h 675378"/>
                <a:gd name="connsiteX0" fmla="*/ 0 w 7323733"/>
                <a:gd name="connsiteY0" fmla="*/ 673445 h 673445"/>
                <a:gd name="connsiteX1" fmla="*/ 7323733 w 7323733"/>
                <a:gd name="connsiteY1" fmla="*/ 0 h 673445"/>
                <a:gd name="connsiteX2" fmla="*/ 7202544 w 7323733"/>
                <a:gd name="connsiteY2" fmla="*/ 490158 h 673445"/>
                <a:gd name="connsiteX3" fmla="*/ 0 w 7323733"/>
                <a:gd name="connsiteY3" fmla="*/ 673445 h 673445"/>
                <a:gd name="connsiteX0" fmla="*/ 0 w 7323733"/>
                <a:gd name="connsiteY0" fmla="*/ 673445 h 675379"/>
                <a:gd name="connsiteX1" fmla="*/ 7323733 w 7323733"/>
                <a:gd name="connsiteY1" fmla="*/ 0 h 675379"/>
                <a:gd name="connsiteX2" fmla="*/ 7321359 w 7323733"/>
                <a:gd name="connsiteY2" fmla="*/ 675379 h 675379"/>
                <a:gd name="connsiteX3" fmla="*/ 0 w 7323733"/>
                <a:gd name="connsiteY3" fmla="*/ 673445 h 675379"/>
              </a:gdLst>
              <a:ahLst/>
              <a:cxnLst>
                <a:cxn ang="0">
                  <a:pos x="connsiteX0" y="connsiteY0"/>
                </a:cxn>
                <a:cxn ang="0">
                  <a:pos x="connsiteX1" y="connsiteY1"/>
                </a:cxn>
                <a:cxn ang="0">
                  <a:pos x="connsiteX2" y="connsiteY2"/>
                </a:cxn>
                <a:cxn ang="0">
                  <a:pos x="connsiteX3" y="connsiteY3"/>
                </a:cxn>
              </a:cxnLst>
              <a:rect l="l" t="t" r="r" b="b"/>
              <a:pathLst>
                <a:path w="7323733" h="675379">
                  <a:moveTo>
                    <a:pt x="0" y="673445"/>
                  </a:moveTo>
                  <a:lnTo>
                    <a:pt x="7323733" y="0"/>
                  </a:lnTo>
                  <a:cubicBezTo>
                    <a:pt x="7322149" y="222867"/>
                    <a:pt x="7322943" y="452512"/>
                    <a:pt x="7321359" y="675379"/>
                  </a:cubicBezTo>
                  <a:lnTo>
                    <a:pt x="0" y="673445"/>
                  </a:lnTo>
                  <a:close/>
                </a:path>
              </a:pathLst>
            </a:custGeom>
            <a:gradFill>
              <a:gsLst>
                <a:gs pos="28000">
                  <a:schemeClr val="accent1"/>
                </a:gs>
                <a:gs pos="40000">
                  <a:schemeClr val="accent1">
                    <a:lumMod val="40000"/>
                    <a:lumOff val="60000"/>
                  </a:schemeClr>
                </a:gs>
                <a:gs pos="48000">
                  <a:schemeClr val="accent1"/>
                </a:gs>
              </a:gsLst>
              <a:lin ang="15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1" name="Freeform 10"/>
            <p:cNvSpPr/>
            <p:nvPr/>
          </p:nvSpPr>
          <p:spPr>
            <a:xfrm>
              <a:off x="0" y="5457825"/>
              <a:ext cx="7239000" cy="1400175"/>
            </a:xfrm>
            <a:custGeom>
              <a:avLst/>
              <a:gdLst>
                <a:gd name="connsiteX0" fmla="*/ 0 w 9134475"/>
                <a:gd name="connsiteY0" fmla="*/ 142875 h 1323975"/>
                <a:gd name="connsiteX1" fmla="*/ 6305550 w 9134475"/>
                <a:gd name="connsiteY1" fmla="*/ 1209675 h 1323975"/>
                <a:gd name="connsiteX2" fmla="*/ 9134475 w 9134475"/>
                <a:gd name="connsiteY2" fmla="*/ 0 h 1323975"/>
                <a:gd name="connsiteX3" fmla="*/ 9134475 w 9134475"/>
                <a:gd name="connsiteY3" fmla="*/ 1323975 h 1323975"/>
                <a:gd name="connsiteX4" fmla="*/ 0 w 9134475"/>
                <a:gd name="connsiteY4" fmla="*/ 1323975 h 1323975"/>
                <a:gd name="connsiteX5" fmla="*/ 0 w 9134475"/>
                <a:gd name="connsiteY5" fmla="*/ 142875 h 1323975"/>
                <a:gd name="connsiteX0" fmla="*/ 0 w 9134475"/>
                <a:gd name="connsiteY0" fmla="*/ 0 h 1181100"/>
                <a:gd name="connsiteX1" fmla="*/ 6305550 w 9134475"/>
                <a:gd name="connsiteY1" fmla="*/ 1066800 h 1181100"/>
                <a:gd name="connsiteX2" fmla="*/ 9134475 w 9134475"/>
                <a:gd name="connsiteY2" fmla="*/ 1181100 h 1181100"/>
                <a:gd name="connsiteX3" fmla="*/ 0 w 9134475"/>
                <a:gd name="connsiteY3" fmla="*/ 1181100 h 1181100"/>
                <a:gd name="connsiteX4" fmla="*/ 0 w 9134475"/>
                <a:gd name="connsiteY4" fmla="*/ 0 h 1181100"/>
                <a:gd name="connsiteX0" fmla="*/ 0 w 6494783"/>
                <a:gd name="connsiteY0" fmla="*/ 0 h 1181100"/>
                <a:gd name="connsiteX1" fmla="*/ 6305550 w 6494783"/>
                <a:gd name="connsiteY1" fmla="*/ 1066800 h 1181100"/>
                <a:gd name="connsiteX2" fmla="*/ 6494783 w 6494783"/>
                <a:gd name="connsiteY2" fmla="*/ 1181100 h 1181100"/>
                <a:gd name="connsiteX3" fmla="*/ 0 w 6494783"/>
                <a:gd name="connsiteY3" fmla="*/ 1181100 h 1181100"/>
                <a:gd name="connsiteX4" fmla="*/ 0 w 6494783"/>
                <a:gd name="connsiteY4" fmla="*/ 0 h 1181100"/>
                <a:gd name="connsiteX0" fmla="*/ 0 w 6494783"/>
                <a:gd name="connsiteY0" fmla="*/ 0 h 1181100"/>
                <a:gd name="connsiteX1" fmla="*/ 6494783 w 6494783"/>
                <a:gd name="connsiteY1" fmla="*/ 1181100 h 1181100"/>
                <a:gd name="connsiteX2" fmla="*/ 0 w 6494783"/>
                <a:gd name="connsiteY2" fmla="*/ 1181100 h 1181100"/>
                <a:gd name="connsiteX3" fmla="*/ 0 w 6494783"/>
                <a:gd name="connsiteY3" fmla="*/ 0 h 1181100"/>
                <a:gd name="connsiteX0" fmla="*/ 0 w 7415827"/>
                <a:gd name="connsiteY0" fmla="*/ 0 h 1181100"/>
                <a:gd name="connsiteX1" fmla="*/ 7415827 w 7415827"/>
                <a:gd name="connsiteY1" fmla="*/ 866775 h 1181100"/>
                <a:gd name="connsiteX2" fmla="*/ 0 w 7415827"/>
                <a:gd name="connsiteY2" fmla="*/ 1181100 h 1181100"/>
                <a:gd name="connsiteX3" fmla="*/ 0 w 7415827"/>
                <a:gd name="connsiteY3" fmla="*/ 0 h 1181100"/>
                <a:gd name="connsiteX0" fmla="*/ 0 w 7415827"/>
                <a:gd name="connsiteY0" fmla="*/ 0 h 1571625"/>
                <a:gd name="connsiteX1" fmla="*/ 7415827 w 7415827"/>
                <a:gd name="connsiteY1" fmla="*/ 866775 h 1571625"/>
                <a:gd name="connsiteX2" fmla="*/ 0 w 7415827"/>
                <a:gd name="connsiteY2" fmla="*/ 1571625 h 1571625"/>
                <a:gd name="connsiteX3" fmla="*/ 0 w 7415827"/>
                <a:gd name="connsiteY3" fmla="*/ 0 h 1571625"/>
                <a:gd name="connsiteX0" fmla="*/ 0 w 7415827"/>
                <a:gd name="connsiteY0" fmla="*/ 0 h 1571625"/>
                <a:gd name="connsiteX1" fmla="*/ 7415827 w 7415827"/>
                <a:gd name="connsiteY1" fmla="*/ 866775 h 1571625"/>
                <a:gd name="connsiteX2" fmla="*/ 1823096 w 7415827"/>
                <a:gd name="connsiteY2" fmla="*/ 1571625 h 1571625"/>
                <a:gd name="connsiteX3" fmla="*/ 0 w 7415827"/>
                <a:gd name="connsiteY3" fmla="*/ 1571625 h 1571625"/>
                <a:gd name="connsiteX4" fmla="*/ 0 w 7415827"/>
                <a:gd name="connsiteY4" fmla="*/ 0 h 1571625"/>
                <a:gd name="connsiteX0" fmla="*/ 0 w 7216426"/>
                <a:gd name="connsiteY0" fmla="*/ 0 h 1571625"/>
                <a:gd name="connsiteX1" fmla="*/ 7216426 w 7216426"/>
                <a:gd name="connsiteY1" fmla="*/ 1038225 h 1571625"/>
                <a:gd name="connsiteX2" fmla="*/ 1823096 w 7216426"/>
                <a:gd name="connsiteY2" fmla="*/ 1571625 h 1571625"/>
                <a:gd name="connsiteX3" fmla="*/ 0 w 7216426"/>
                <a:gd name="connsiteY3" fmla="*/ 1571625 h 1571625"/>
                <a:gd name="connsiteX4" fmla="*/ 0 w 7216426"/>
                <a:gd name="connsiteY4" fmla="*/ 0 h 1571625"/>
                <a:gd name="connsiteX0" fmla="*/ 0 w 7216426"/>
                <a:gd name="connsiteY0" fmla="*/ 0 h 914400"/>
                <a:gd name="connsiteX1" fmla="*/ 7216426 w 7216426"/>
                <a:gd name="connsiteY1" fmla="*/ 381000 h 914400"/>
                <a:gd name="connsiteX2" fmla="*/ 1823096 w 7216426"/>
                <a:gd name="connsiteY2" fmla="*/ 914400 h 914400"/>
                <a:gd name="connsiteX3" fmla="*/ 0 w 7216426"/>
                <a:gd name="connsiteY3" fmla="*/ 914400 h 914400"/>
                <a:gd name="connsiteX4" fmla="*/ 0 w 7216426"/>
                <a:gd name="connsiteY4" fmla="*/ 0 h 914400"/>
                <a:gd name="connsiteX0" fmla="*/ 0 w 7216426"/>
                <a:gd name="connsiteY0" fmla="*/ 0 h 1400175"/>
                <a:gd name="connsiteX1" fmla="*/ 7216426 w 7216426"/>
                <a:gd name="connsiteY1" fmla="*/ 866775 h 1400175"/>
                <a:gd name="connsiteX2" fmla="*/ 1823096 w 7216426"/>
                <a:gd name="connsiteY2" fmla="*/ 1400175 h 1400175"/>
                <a:gd name="connsiteX3" fmla="*/ 0 w 7216426"/>
                <a:gd name="connsiteY3" fmla="*/ 1400175 h 1400175"/>
                <a:gd name="connsiteX4" fmla="*/ 0 w 7216426"/>
                <a:gd name="connsiteY4" fmla="*/ 0 h 1400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16426" h="1400175">
                  <a:moveTo>
                    <a:pt x="0" y="0"/>
                  </a:moveTo>
                  <a:lnTo>
                    <a:pt x="7216426" y="866775"/>
                  </a:lnTo>
                  <a:lnTo>
                    <a:pt x="1823096" y="1400175"/>
                  </a:lnTo>
                  <a:lnTo>
                    <a:pt x="0" y="1400175"/>
                  </a:lnTo>
                  <a:lnTo>
                    <a:pt x="0" y="0"/>
                  </a:lnTo>
                  <a:close/>
                </a:path>
              </a:pathLst>
            </a:custGeom>
            <a:gradFill>
              <a:gsLst>
                <a:gs pos="0">
                  <a:schemeClr val="accent3"/>
                </a:gs>
                <a:gs pos="52000">
                  <a:schemeClr val="accent3">
                    <a:lumMod val="40000"/>
                    <a:lumOff val="60000"/>
                  </a:schemeClr>
                </a:gs>
                <a:gs pos="66000">
                  <a:schemeClr val="accent3"/>
                </a:gs>
              </a:gsLst>
              <a:lin ang="166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13" name="Freeform 12"/>
            <p:cNvSpPr/>
            <p:nvPr/>
          </p:nvSpPr>
          <p:spPr>
            <a:xfrm>
              <a:off x="1680725" y="6116507"/>
              <a:ext cx="7465656"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sp>
        <p:nvSpPr>
          <p:cNvPr id="7" name="Date Placeholder 6"/>
          <p:cNvSpPr>
            <a:spLocks noGrp="1"/>
          </p:cNvSpPr>
          <p:nvPr>
            <p:ph type="dt" sz="half" idx="10"/>
          </p:nvPr>
        </p:nvSpPr>
        <p:spPr/>
        <p:txBody>
          <a:bodyPr/>
          <a:lstStyle/>
          <a:p>
            <a:fld id="{C0710BA7-D226-495B-A757-165737818656}" type="datetime1">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001C670-DC88-4376-AA6B-FD9548DDC9F2}" type="slidenum">
              <a:rPr lang="en-US" smtClean="0"/>
              <a:pPr/>
              <a:t>‹#›</a:t>
            </a:fld>
            <a:endParaRPr lang="en-US" dirty="0"/>
          </a:p>
        </p:txBody>
      </p:sp>
      <p:sp>
        <p:nvSpPr>
          <p:cNvPr id="15" name="Content Placeholder 14"/>
          <p:cNvSpPr>
            <a:spLocks noGrp="1"/>
          </p:cNvSpPr>
          <p:nvPr>
            <p:ph sz="quarter" idx="13"/>
          </p:nvPr>
        </p:nvSpPr>
        <p:spPr>
          <a:xfrm>
            <a:off x="9144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6"/>
          <p:cNvSpPr>
            <a:spLocks noGrp="1"/>
          </p:cNvSpPr>
          <p:nvPr>
            <p:ph sz="quarter" idx="14"/>
          </p:nvPr>
        </p:nvSpPr>
        <p:spPr>
          <a:xfrm>
            <a:off x="6400800" y="2209800"/>
            <a:ext cx="48768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9174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wmf"/><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blipFill dpi="0" rotWithShape="1">
            <a:blip r:embed="rId6">
              <a:alphaModFix amt="15000"/>
            </a:blip>
            <a:srcRect/>
            <a:tile tx="0" ty="0" sx="76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914400" y="274638"/>
            <a:ext cx="10363200" cy="1143000"/>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4400" y="1600201"/>
            <a:ext cx="10363200" cy="4525963"/>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34400" y="6416676"/>
            <a:ext cx="2641600" cy="365125"/>
          </a:xfrm>
          <a:prstGeom prst="rect">
            <a:avLst/>
          </a:prstGeom>
        </p:spPr>
        <p:txBody>
          <a:bodyPr vert="horz" lIns="0" tIns="45720" rIns="0" bIns="0" rtlCol="0" anchor="b" anchorCtr="0"/>
          <a:lstStyle>
            <a:lvl1pPr algn="r">
              <a:defRPr lang="en-US" sz="900" kern="1200" cap="all" spc="110" baseline="0" smtClean="0">
                <a:solidFill>
                  <a:srgbClr val="4D4D4D"/>
                </a:solidFill>
                <a:latin typeface="+mn-lt"/>
                <a:ea typeface="+mn-ea"/>
                <a:cs typeface="+mn-cs"/>
              </a:defRPr>
            </a:lvl1pPr>
          </a:lstStyle>
          <a:p>
            <a:fld id="{127FF642-8FB2-435C-9871-0CA5D884E32B}" type="datetime1">
              <a:rPr lang="en-US" smtClean="0"/>
              <a:t>9/23/2026</a:t>
            </a:fld>
            <a:endParaRPr lang="en-US" dirty="0"/>
          </a:p>
        </p:txBody>
      </p:sp>
      <p:sp>
        <p:nvSpPr>
          <p:cNvPr id="5" name="Footer Placeholder 4"/>
          <p:cNvSpPr>
            <a:spLocks noGrp="1"/>
          </p:cNvSpPr>
          <p:nvPr>
            <p:ph type="ftr" sz="quarter" idx="3"/>
          </p:nvPr>
        </p:nvSpPr>
        <p:spPr>
          <a:xfrm>
            <a:off x="304800" y="6416676"/>
            <a:ext cx="3860800" cy="365125"/>
          </a:xfrm>
          <a:prstGeom prst="rect">
            <a:avLst/>
          </a:prstGeom>
        </p:spPr>
        <p:txBody>
          <a:bodyPr vert="horz" lIns="0" tIns="45720" rIns="0" bIns="0" rtlCol="0" anchor="b" anchorCtr="0"/>
          <a:lstStyle>
            <a:lvl1pPr algn="l">
              <a:defRPr sz="900" cap="all" spc="110" baseline="0">
                <a:solidFill>
                  <a:srgbClr val="4D4D4D"/>
                </a:solidFill>
              </a:defRPr>
            </a:lvl1pPr>
          </a:lstStyle>
          <a:p>
            <a:endParaRPr lang="en-US" dirty="0"/>
          </a:p>
        </p:txBody>
      </p:sp>
      <p:sp>
        <p:nvSpPr>
          <p:cNvPr id="6" name="Slide Number Placeholder 5"/>
          <p:cNvSpPr>
            <a:spLocks noGrp="1"/>
          </p:cNvSpPr>
          <p:nvPr>
            <p:ph type="sldNum" sz="quarter" idx="4"/>
          </p:nvPr>
        </p:nvSpPr>
        <p:spPr>
          <a:xfrm>
            <a:off x="11277600" y="6416676"/>
            <a:ext cx="609600" cy="365125"/>
          </a:xfrm>
          <a:prstGeom prst="rect">
            <a:avLst/>
          </a:prstGeom>
        </p:spPr>
        <p:txBody>
          <a:bodyPr vert="horz" lIns="0" tIns="45720" rIns="0" bIns="0" rtlCol="0" anchor="b" anchorCtr="0"/>
          <a:lstStyle>
            <a:lvl1pPr algn="r">
              <a:defRPr sz="1100" b="1" baseline="0">
                <a:solidFill>
                  <a:srgbClr val="4D4D4D"/>
                </a:solidFill>
              </a:defRPr>
            </a:lvl1pPr>
          </a:lstStyle>
          <a:p>
            <a:fld id="{A001C670-DC88-4376-AA6B-FD9548DDC9F2}" type="slidenum">
              <a:rPr lang="en-US" smtClean="0"/>
              <a:pPr/>
              <a:t>‹#›</a:t>
            </a:fld>
            <a:endParaRPr lang="en-US" dirty="0"/>
          </a:p>
        </p:txBody>
      </p:sp>
    </p:spTree>
    <p:extLst>
      <p:ext uri="{BB962C8B-B14F-4D97-AF65-F5344CB8AC3E}">
        <p14:creationId xmlns:p14="http://schemas.microsoft.com/office/powerpoint/2010/main" val="17314730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dt="0"/>
  <p:txStyles>
    <p:title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revisor.mo.gov/main/OneSection.aspx?section=208.18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cdc.gov/sickle-cell/data/?CDC_AAref_Val=https://www.cdc.gov/ncbddd/sicklecell/data.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ss.mo.gov/mhd/pharmacy-clinical-edits-pd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dss.mo.gov/mhd/pharmacy-clinical-edits-pdl"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cms.gov/priorities/innovation/innovation-models/cgt"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ms.gov/priorities/innovation/innovation-models/cgt"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cms.gov/priorities/innovation/cgt-access-model-frequently-asked-question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1600201"/>
            <a:ext cx="8534400" cy="3610154"/>
          </a:xfrm>
        </p:spPr>
        <p:txBody>
          <a:bodyPr>
            <a:noAutofit/>
          </a:bodyPr>
          <a:lstStyle/>
          <a:p>
            <a:pPr algn="ctr"/>
            <a:r>
              <a:rPr lang="en-US" sz="4000" b="1" cap="none" dirty="0">
                <a:solidFill>
                  <a:schemeClr val="accent3"/>
                </a:solidFill>
                <a:latin typeface="Century Gothic" panose="020B0502020202020204" pitchFamily="34" charset="0"/>
              </a:rPr>
              <a:t>Sickle Cell Disease</a:t>
            </a:r>
            <a:br>
              <a:rPr lang="en-US" sz="4000" b="1" cap="none" dirty="0">
                <a:solidFill>
                  <a:schemeClr val="accent3"/>
                </a:solidFill>
                <a:latin typeface="Century Gothic" panose="020B0502020202020204" pitchFamily="34" charset="0"/>
              </a:rPr>
            </a:br>
            <a:r>
              <a:rPr lang="en-US" sz="4000" b="1" cap="none" dirty="0">
                <a:solidFill>
                  <a:schemeClr val="accent3"/>
                </a:solidFill>
                <a:latin typeface="Century Gothic" panose="020B0502020202020204" pitchFamily="34" charset="0"/>
              </a:rPr>
              <a:t>Annual Presentation</a:t>
            </a:r>
            <a:br>
              <a:rPr lang="en-US" sz="4400" b="1" cap="none" dirty="0">
                <a:solidFill>
                  <a:schemeClr val="accent3"/>
                </a:solidFill>
                <a:latin typeface="Century Gothic" panose="020B0502020202020204" pitchFamily="34" charset="0"/>
              </a:rPr>
            </a:br>
            <a:br>
              <a:rPr lang="en-US" sz="1000" b="1" cap="none" dirty="0">
                <a:solidFill>
                  <a:schemeClr val="accent3"/>
                </a:solidFill>
                <a:latin typeface="Century Gothic" panose="020B0502020202020204" pitchFamily="34" charset="0"/>
              </a:rPr>
            </a:br>
            <a:br>
              <a:rPr lang="en-US" sz="1000" b="1" cap="none" dirty="0">
                <a:solidFill>
                  <a:schemeClr val="accent3"/>
                </a:solidFill>
                <a:latin typeface="Century Gothic" panose="020B0502020202020204" pitchFamily="34" charset="0"/>
              </a:rPr>
            </a:br>
            <a:r>
              <a:rPr lang="en-US" sz="2800" b="1" cap="none" dirty="0">
                <a:solidFill>
                  <a:schemeClr val="accent3"/>
                </a:solidFill>
                <a:latin typeface="Century Gothic" panose="020B0502020202020204" pitchFamily="34" charset="0"/>
              </a:rPr>
              <a:t>October 7, 2026</a:t>
            </a:r>
            <a:br>
              <a:rPr lang="en-US" sz="900" b="1" cap="none" dirty="0">
                <a:solidFill>
                  <a:schemeClr val="accent3"/>
                </a:solidFill>
                <a:latin typeface="Century Gothic" panose="020B0502020202020204" pitchFamily="34" charset="0"/>
              </a:rPr>
            </a:br>
            <a:br>
              <a:rPr lang="en-US" sz="3200" b="1" cap="none" dirty="0">
                <a:solidFill>
                  <a:schemeClr val="accent3"/>
                </a:solidFill>
                <a:latin typeface="Century Gothic" panose="020B0502020202020204" pitchFamily="34" charset="0"/>
              </a:rPr>
            </a:br>
            <a:r>
              <a:rPr lang="en-US" sz="2400" b="1" cap="none" dirty="0">
                <a:solidFill>
                  <a:schemeClr val="accent3"/>
                </a:solidFill>
                <a:latin typeface="Century Gothic" panose="020B0502020202020204" pitchFamily="34" charset="0"/>
              </a:rPr>
              <a:t>Jennifer Colozza, PharmD</a:t>
            </a:r>
            <a:br>
              <a:rPr lang="en-US" sz="2400" b="1" cap="none" dirty="0">
                <a:solidFill>
                  <a:schemeClr val="accent3"/>
                </a:solidFill>
                <a:latin typeface="Century Gothic" panose="020B0502020202020204" pitchFamily="34" charset="0"/>
              </a:rPr>
            </a:br>
            <a:r>
              <a:rPr lang="en-US" sz="2400" b="1" cap="none" dirty="0">
                <a:solidFill>
                  <a:schemeClr val="accent3"/>
                </a:solidFill>
                <a:latin typeface="Century Gothic" panose="020B0502020202020204" pitchFamily="34" charset="0"/>
              </a:rPr>
              <a:t>Clinical Pharmacist</a:t>
            </a:r>
            <a:br>
              <a:rPr lang="en-US" sz="2400" b="1" cap="none" dirty="0">
                <a:solidFill>
                  <a:schemeClr val="accent3"/>
                </a:solidFill>
                <a:latin typeface="Century Gothic" panose="020B0502020202020204" pitchFamily="34" charset="0"/>
              </a:rPr>
            </a:br>
            <a:r>
              <a:rPr lang="en-US" sz="2400" b="1" cap="none" dirty="0">
                <a:solidFill>
                  <a:schemeClr val="accent3"/>
                </a:solidFill>
                <a:latin typeface="Century Gothic" panose="020B0502020202020204" pitchFamily="34" charset="0"/>
              </a:rPr>
              <a:t>MO HealthNet</a:t>
            </a:r>
            <a:endParaRPr lang="en-US" sz="2400" b="1" i="1" cap="small" dirty="0">
              <a:solidFill>
                <a:schemeClr val="accent3"/>
              </a:solidFill>
            </a:endParaRPr>
          </a:p>
        </p:txBody>
      </p:sp>
      <p:pic>
        <p:nvPicPr>
          <p:cNvPr id="4098" name="Picture 2">
            <a:extLs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745" b="13800"/>
          <a:stretch/>
        </p:blipFill>
        <p:spPr bwMode="auto">
          <a:xfrm>
            <a:off x="7924800" y="210273"/>
            <a:ext cx="2209800" cy="10069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01" y="179045"/>
            <a:ext cx="1438275" cy="1038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dirty="0">
                <a:solidFill>
                  <a:srgbClr val="002060"/>
                </a:solidFill>
              </a:rPr>
              <a:t>RSMo 208.184</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981201" y="1351860"/>
            <a:ext cx="8398705" cy="3829740"/>
          </a:xfrm>
        </p:spPr>
        <p:txBody>
          <a:bodyPr>
            <a:normAutofit fontScale="92500"/>
          </a:bodyPr>
          <a:lstStyle/>
          <a:p>
            <a:pPr marL="0" indent="0">
              <a:buNone/>
            </a:pPr>
            <a:r>
              <a:rPr lang="en-US" sz="2400" dirty="0">
                <a:latin typeface="Calibri" panose="020F0502020204030204" pitchFamily="34" charset="0"/>
                <a:cs typeface="Calibri" panose="020F0502020204030204" pitchFamily="34" charset="0"/>
              </a:rPr>
              <a:t>During at least one regularly scheduled meeting each calendar year, the advisory council on rare diseases and personalized medicine … shall dedicate time to:</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Discuss and evaluate whether the available covered medications, treatments, and services are adequate to meet the needs of MO HealthNet beneficiaries with a diagnosis of sickle cell disease</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Review information on treatments for sickle cell disease in late-stage studies that show promise in peer-reviewed medical literature</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Review the importance of provider education on the disproportionate impact of sickle cell disease on specific minority populations</a:t>
            </a:r>
          </a:p>
        </p:txBody>
      </p:sp>
      <p:sp>
        <p:nvSpPr>
          <p:cNvPr id="2" name="TextBox 1">
            <a:extLst>
              <a:ext uri="{FF2B5EF4-FFF2-40B4-BE49-F238E27FC236}">
                <a16:creationId xmlns:a16="http://schemas.microsoft.com/office/drawing/2014/main" id="{250F7667-3D2D-D2F8-9B7E-BFDCE9611A99}"/>
              </a:ext>
            </a:extLst>
          </p:cNvPr>
          <p:cNvSpPr txBox="1"/>
          <p:nvPr/>
        </p:nvSpPr>
        <p:spPr>
          <a:xfrm>
            <a:off x="685800" y="5419844"/>
            <a:ext cx="5410200"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hlinkClick r:id="rId3"/>
              </a:rPr>
              <a:t>Missouri Revisor of Statutes - Revised Statutes of Missouri, RSMo Section 208.184</a:t>
            </a:r>
            <a:endPar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81717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dirty="0">
                <a:solidFill>
                  <a:srgbClr val="002060"/>
                </a:solidFill>
              </a:rPr>
              <a:t>Prevalence of Sickle Cell Disease</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981201" y="1351860"/>
            <a:ext cx="8398705" cy="3829740"/>
          </a:xfrm>
        </p:spPr>
        <p:txBody>
          <a:bodyPr>
            <a:normAutofit/>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Affects approximately 100,000 people in the US </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&gt; 90% are non-Hispanic Black or African American</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1 out of every 365 Black or African American births </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1 out of every 13 Black or African American babies is born with sickle cell trait (inheritance of a sickle cell gene from only one parent)</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Estimated life expectancy is more than 20 years shorter than the average expected in the United States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Estimated that Missouri has 1,900 residents with SCD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70% of children with SCD are enrolled in Medicaid</a:t>
            </a:r>
          </a:p>
        </p:txBody>
      </p:sp>
      <p:sp>
        <p:nvSpPr>
          <p:cNvPr id="2" name="TextBox 1">
            <a:extLst>
              <a:ext uri="{FF2B5EF4-FFF2-40B4-BE49-F238E27FC236}">
                <a16:creationId xmlns:a16="http://schemas.microsoft.com/office/drawing/2014/main" id="{FC3252B7-13ED-991E-EA59-AB0F0A14A261}"/>
              </a:ext>
            </a:extLst>
          </p:cNvPr>
          <p:cNvSpPr txBox="1"/>
          <p:nvPr/>
        </p:nvSpPr>
        <p:spPr>
          <a:xfrm>
            <a:off x="269172" y="5181600"/>
            <a:ext cx="6778610" cy="830997"/>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Centers for Disease Control and Prevention.  Sickle Cell Disease.  Data &amp; Statistics on Sickle Cell Disease. </a:t>
            </a:r>
            <a:r>
              <a:rPr lang="en-US" sz="1200" dirty="0">
                <a:latin typeface="Calibri" panose="020F0502020204030204" pitchFamily="34" charset="0"/>
                <a:ea typeface="Calibri" panose="020F0502020204030204" pitchFamily="34" charset="0"/>
                <a:cs typeface="Calibri" panose="020F0502020204030204" pitchFamily="34" charset="0"/>
                <a:hlinkClick r:id="rId3"/>
              </a:rPr>
              <a:t>Data and Statistics on Sickle Cell Disease </a:t>
            </a:r>
            <a:r>
              <a:rPr lang="en-US" sz="1200" i="1" dirty="0">
                <a:latin typeface="Calibri" panose="020F0502020204030204" pitchFamily="34" charset="0"/>
                <a:ea typeface="Calibri" panose="020F0502020204030204" pitchFamily="34" charset="0"/>
                <a:cs typeface="Calibri" panose="020F0502020204030204" pitchFamily="34" charset="0"/>
                <a:hlinkClick r:id="rId3"/>
              </a:rPr>
              <a:t>| Sickle Cell Disease (SCD) | CDC</a:t>
            </a:r>
            <a:r>
              <a:rPr lang="en-US" sz="1200" i="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Accessed 8/12/2026.</a:t>
            </a:r>
            <a:endParaRPr lang="it-IT" sz="1200" i="1"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it-IT"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USA D. (2023). Data USA: Missouri.</a:t>
            </a:r>
          </a:p>
        </p:txBody>
      </p:sp>
    </p:spTree>
    <p:extLst>
      <p:ext uri="{BB962C8B-B14F-4D97-AF65-F5344CB8AC3E}">
        <p14:creationId xmlns:p14="http://schemas.microsoft.com/office/powerpoint/2010/main" val="2290318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057400" y="381000"/>
            <a:ext cx="7886700" cy="733862"/>
          </a:xfrm>
        </p:spPr>
        <p:txBody>
          <a:bodyPr>
            <a:normAutofit/>
          </a:bodyPr>
          <a:lstStyle/>
          <a:p>
            <a:pPr algn="ctr"/>
            <a:r>
              <a:rPr lang="en-US" sz="4050" b="1" dirty="0">
                <a:solidFill>
                  <a:srgbClr val="002060"/>
                </a:solidFill>
              </a:rPr>
              <a:t>MO HealthNet SCD Population</a:t>
            </a:r>
          </a:p>
        </p:txBody>
      </p:sp>
      <p:sp>
        <p:nvSpPr>
          <p:cNvPr id="6" name="Content Placeholder 2"/>
          <p:cNvSpPr>
            <a:spLocks noGrp="1"/>
          </p:cNvSpPr>
          <p:nvPr>
            <p:ph idx="1"/>
          </p:nvPr>
        </p:nvSpPr>
        <p:spPr>
          <a:xfrm>
            <a:off x="338668" y="1643345"/>
            <a:ext cx="3533422" cy="4362343"/>
          </a:xfrm>
        </p:spPr>
        <p:txBody>
          <a:bodyPr>
            <a:normAutofit/>
          </a:bodyPr>
          <a:lstStyle/>
          <a:p>
            <a:pPr>
              <a:buClrTx/>
              <a:buFont typeface="Arial" panose="020B0604020202020204" pitchFamily="34" charset="0"/>
              <a:buChar char="•"/>
            </a:pPr>
            <a:r>
              <a:rPr lang="en-US" sz="2400" dirty="0">
                <a:latin typeface="Calibri" panose="020F0502020204030204" pitchFamily="34" charset="0"/>
                <a:cs typeface="Calibri" panose="020F0502020204030204" pitchFamily="34" charset="0"/>
              </a:rPr>
              <a:t>Included those with diagnosis of SCD in CY 2022 - 2025</a:t>
            </a:r>
          </a:p>
          <a:p>
            <a:pPr>
              <a:buClrTx/>
              <a:buFont typeface="Arial" panose="020B0604020202020204" pitchFamily="34" charset="0"/>
              <a:buChar char="•"/>
            </a:pPr>
            <a:r>
              <a:rPr lang="en-US" sz="2400" dirty="0">
                <a:latin typeface="Calibri" panose="020F0502020204030204" pitchFamily="34" charset="0"/>
                <a:cs typeface="Calibri" panose="020F0502020204030204" pitchFamily="34" charset="0"/>
              </a:rPr>
              <a:t>Divided into 3 Age Groups based on age at end of CY:</a:t>
            </a:r>
          </a:p>
          <a:p>
            <a:pPr lvl="1">
              <a:buClrTx/>
              <a:buFont typeface="Arial" panose="020B0604020202020204" pitchFamily="34" charset="0"/>
              <a:buChar char="•"/>
            </a:pPr>
            <a:r>
              <a:rPr lang="en-US" sz="2000" dirty="0">
                <a:latin typeface="Calibri" panose="020F0502020204030204" pitchFamily="34" charset="0"/>
                <a:cs typeface="Calibri" panose="020F0502020204030204" pitchFamily="34" charset="0"/>
              </a:rPr>
              <a:t>Pediatric = &lt; 16 years old</a:t>
            </a:r>
          </a:p>
          <a:p>
            <a:pPr lvl="1">
              <a:buClrTx/>
              <a:buFont typeface="Arial" panose="020B0604020202020204" pitchFamily="34" charset="0"/>
              <a:buChar char="•"/>
            </a:pPr>
            <a:r>
              <a:rPr lang="en-US" sz="2000" dirty="0">
                <a:latin typeface="Calibri" panose="020F0502020204030204" pitchFamily="34" charset="0"/>
                <a:cs typeface="Calibri" panose="020F0502020204030204" pitchFamily="34" charset="0"/>
              </a:rPr>
              <a:t>Transition = ≥ 16 and &lt; 25 years old</a:t>
            </a:r>
          </a:p>
          <a:p>
            <a:pPr lvl="1">
              <a:buClrTx/>
              <a:buFont typeface="Arial" panose="020B0604020202020204" pitchFamily="34" charset="0"/>
              <a:buChar char="•"/>
            </a:pPr>
            <a:r>
              <a:rPr lang="en-US" sz="2000" dirty="0">
                <a:latin typeface="Calibri" panose="020F0502020204030204" pitchFamily="34" charset="0"/>
                <a:cs typeface="Calibri" panose="020F0502020204030204" pitchFamily="34" charset="0"/>
              </a:rPr>
              <a:t>Adult = ≥ 25 years old</a:t>
            </a:r>
          </a:p>
        </p:txBody>
      </p:sp>
      <p:sp>
        <p:nvSpPr>
          <p:cNvPr id="4" name="TextBox 3">
            <a:extLst>
              <a:ext uri="{FF2B5EF4-FFF2-40B4-BE49-F238E27FC236}">
                <a16:creationId xmlns:a16="http://schemas.microsoft.com/office/drawing/2014/main" id="{BAE1A621-D409-F7F8-2EC2-60827C60988C}"/>
              </a:ext>
            </a:extLst>
          </p:cNvPr>
          <p:cNvSpPr txBox="1"/>
          <p:nvPr/>
        </p:nvSpPr>
        <p:spPr>
          <a:xfrm>
            <a:off x="5744056" y="5809674"/>
            <a:ext cx="4331854" cy="923330"/>
          </a:xfrm>
          <a:prstGeom prst="rect">
            <a:avLst/>
          </a:prstGeom>
          <a:noFill/>
        </p:spPr>
        <p:txBody>
          <a:bodyPr wrap="square" rtlCol="0">
            <a:spAutoFit/>
          </a:bodyPr>
          <a:lstStyle/>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Data Accessed on 7/28/2026.</a:t>
            </a:r>
          </a:p>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All data is based on paid MO HealthNet claims through 12/31/2025 based on Date of Service.</a:t>
            </a:r>
          </a:p>
          <a:p>
            <a:endParaRPr lang="en-US" dirty="0"/>
          </a:p>
        </p:txBody>
      </p:sp>
      <p:graphicFrame>
        <p:nvGraphicFramePr>
          <p:cNvPr id="2" name="Chart 1" descr="Bar graph showing MO HEalthNet SCD Population from 2022-2025.  There is no significant amount of change over the years.  The decline matches the overall decrease in MO HealthNet population over the years.">
            <a:extLst>
              <a:ext uri="{FF2B5EF4-FFF2-40B4-BE49-F238E27FC236}">
                <a16:creationId xmlns:a16="http://schemas.microsoft.com/office/drawing/2014/main" id="{28366807-E81C-2A70-34AB-883F2B41C4F7}"/>
              </a:ext>
            </a:extLst>
          </p:cNvPr>
          <p:cNvGraphicFramePr>
            <a:graphicFrameLocks/>
          </p:cNvGraphicFramePr>
          <p:nvPr>
            <p:extLst>
              <p:ext uri="{D42A27DB-BD31-4B8C-83A1-F6EECF244321}">
                <p14:modId xmlns:p14="http://schemas.microsoft.com/office/powerpoint/2010/main" val="472358854"/>
              </p:ext>
            </p:extLst>
          </p:nvPr>
        </p:nvGraphicFramePr>
        <p:xfrm>
          <a:off x="3966633" y="1295400"/>
          <a:ext cx="7886700" cy="451427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35281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fontScale="90000"/>
          </a:bodyPr>
          <a:lstStyle/>
          <a:p>
            <a:pPr algn="ctr"/>
            <a:r>
              <a:rPr lang="en-US" b="1" dirty="0">
                <a:solidFill>
                  <a:srgbClr val="002060"/>
                </a:solidFill>
              </a:rPr>
              <a:t>Disease Modifying Drug Therapies </a:t>
            </a:r>
            <a:br>
              <a:rPr lang="en-US" b="1" dirty="0">
                <a:solidFill>
                  <a:srgbClr val="002060"/>
                </a:solidFill>
              </a:rPr>
            </a:br>
            <a:r>
              <a:rPr lang="en-US" b="1" dirty="0">
                <a:solidFill>
                  <a:srgbClr val="002060"/>
                </a:solidFill>
              </a:rPr>
              <a:t>MO HealthNet Criteria</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881407" y="5672898"/>
            <a:ext cx="8398705" cy="592347"/>
          </a:xfrm>
        </p:spPr>
        <p:txBody>
          <a:bodyPr>
            <a:normAutofit/>
          </a:bodyPr>
          <a:lstStyle/>
          <a:p>
            <a:pPr marL="0" indent="0" algn="ctr">
              <a:buNone/>
            </a:pPr>
            <a:r>
              <a:rPr lang="en-US" u="sng" dirty="0">
                <a:hlinkClick r:id="rId3"/>
              </a:rPr>
              <a:t>https://dss.mo.gov/mhd/pharmacy-clinical-edits-pdl</a:t>
            </a:r>
            <a:endParaRPr lang="en-US" sz="2000" dirty="0">
              <a:latin typeface="Calibri" panose="020F0502020204030204" pitchFamily="34" charset="0"/>
              <a:cs typeface="Calibri" panose="020F0502020204030204" pitchFamily="34" charset="0"/>
            </a:endParaRPr>
          </a:p>
        </p:txBody>
      </p:sp>
      <p:pic>
        <p:nvPicPr>
          <p:cNvPr id="4" name="Picture 3" descr="Picture of Sickle Cell Disease Clinical Edit SmartPA Criteria Proposal">
            <a:extLst>
              <a:ext uri="{FF2B5EF4-FFF2-40B4-BE49-F238E27FC236}">
                <a16:creationId xmlns:a16="http://schemas.microsoft.com/office/drawing/2014/main" id="{13879DF1-8FC1-7671-D9BB-D2C6D18AF1D5}"/>
              </a:ext>
            </a:extLst>
          </p:cNvPr>
          <p:cNvPicPr>
            <a:picLocks noChangeAspect="1"/>
          </p:cNvPicPr>
          <p:nvPr/>
        </p:nvPicPr>
        <p:blipFill>
          <a:blip r:embed="rId4"/>
          <a:stretch>
            <a:fillRect/>
          </a:stretch>
        </p:blipFill>
        <p:spPr>
          <a:xfrm>
            <a:off x="774351" y="1298300"/>
            <a:ext cx="10643298" cy="4086500"/>
          </a:xfrm>
          <a:prstGeom prst="rect">
            <a:avLst/>
          </a:prstGeom>
        </p:spPr>
      </p:pic>
    </p:spTree>
    <p:extLst>
      <p:ext uri="{BB962C8B-B14F-4D97-AF65-F5344CB8AC3E}">
        <p14:creationId xmlns:p14="http://schemas.microsoft.com/office/powerpoint/2010/main" val="2658137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7EA3D-92C1-655A-B869-C66A214080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19DC057-01DF-2D77-9580-4DC921921D54}"/>
              </a:ext>
            </a:extLst>
          </p:cNvPr>
          <p:cNvSpPr>
            <a:spLocks noGrp="1"/>
          </p:cNvSpPr>
          <p:nvPr>
            <p:ph type="title"/>
          </p:nvPr>
        </p:nvSpPr>
        <p:spPr>
          <a:xfrm>
            <a:off x="2137410" y="304801"/>
            <a:ext cx="7886700" cy="880301"/>
          </a:xfrm>
        </p:spPr>
        <p:txBody>
          <a:bodyPr>
            <a:normAutofit/>
          </a:bodyPr>
          <a:lstStyle/>
          <a:p>
            <a:pPr algn="ctr"/>
            <a:r>
              <a:rPr lang="en-US" b="1" dirty="0">
                <a:solidFill>
                  <a:srgbClr val="002060"/>
                </a:solidFill>
              </a:rPr>
              <a:t>Disease Modifying Drug Therapies</a:t>
            </a:r>
          </a:p>
        </p:txBody>
      </p:sp>
      <p:graphicFrame>
        <p:nvGraphicFramePr>
          <p:cNvPr id="6" name="Content Placeholder 5" descr="Drug Information on Disease Modifying Drug Therapies for SCD&#10;">
            <a:extLst>
              <a:ext uri="{FF2B5EF4-FFF2-40B4-BE49-F238E27FC236}">
                <a16:creationId xmlns:a16="http://schemas.microsoft.com/office/drawing/2014/main" id="{5E65EC84-FF58-F14F-B306-B50113CF853B}"/>
              </a:ext>
            </a:extLst>
          </p:cNvPr>
          <p:cNvGraphicFramePr>
            <a:graphicFrameLocks noGrp="1"/>
          </p:cNvGraphicFramePr>
          <p:nvPr>
            <p:ph idx="1"/>
            <p:extLst>
              <p:ext uri="{D42A27DB-BD31-4B8C-83A1-F6EECF244321}">
                <p14:modId xmlns:p14="http://schemas.microsoft.com/office/powerpoint/2010/main" val="214202829"/>
              </p:ext>
            </p:extLst>
          </p:nvPr>
        </p:nvGraphicFramePr>
        <p:xfrm>
          <a:off x="722489" y="1351860"/>
          <a:ext cx="10645422" cy="47441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96799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strike="sngStrike" dirty="0">
                <a:solidFill>
                  <a:srgbClr val="002060"/>
                </a:solidFill>
              </a:rPr>
              <a:t>Oxbryta® (voxelotor)</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467927" y="1185102"/>
            <a:ext cx="9435861" cy="4758498"/>
          </a:xfrm>
        </p:spPr>
        <p:txBody>
          <a:bodyPr>
            <a:noAutofit/>
          </a:bodyPr>
          <a:lstStyle/>
          <a:p>
            <a:pPr indent="-342900">
              <a:buClrTx/>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Allosteric modifier of HbS that increases oxygen affinity, decreasing the concentration of deoxygenated sickle hemoglobin</a:t>
            </a:r>
          </a:p>
          <a:p>
            <a:pPr indent="-342900">
              <a:buClrTx/>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FDA approved in 2019 under accelerated approval for the treatment of sickle cell disease in patients 12 years of age or older. Accelerated approval was based on increase in hemoglobin concentrations. The indication expanded in 2021 to patients 4 years of age or older.</a:t>
            </a:r>
          </a:p>
          <a:p>
            <a:pPr indent="-342900">
              <a:buClrTx/>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In Sept 2024, Pfizer withdrew all lots of Oxbryta from all markets and discontinued all active clinical trials and expanded access programs.</a:t>
            </a:r>
          </a:p>
          <a:p>
            <a:pPr indent="-342900">
              <a:buClrTx/>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Pfizer stated that clinical data indicates the overall benefit of therapy no longer outweighs the risks, with data showing an imbalance in VOCs and fatal events.</a:t>
            </a:r>
          </a:p>
          <a:p>
            <a:pPr indent="-342900">
              <a:buClrTx/>
              <a:buFont typeface="Wingdings" panose="05000000000000000000" pitchFamily="2" charset="2"/>
              <a:buChar char="§"/>
            </a:pPr>
            <a:r>
              <a:rPr lang="en-US" sz="2000" b="1" dirty="0">
                <a:latin typeface="Calibri" panose="020F0502020204030204" pitchFamily="34" charset="0"/>
                <a:ea typeface="Calibri" panose="020F0502020204030204" pitchFamily="34" charset="0"/>
                <a:cs typeface="Calibri" panose="020F0502020204030204" pitchFamily="34" charset="0"/>
              </a:rPr>
              <a:t>In an official statement in August 2026, Pfizer confirmed that after analyzing the final post-marketing safety data and consulting with the FDA, there is no viable path to bring Oxbryta back to the market.</a:t>
            </a:r>
          </a:p>
        </p:txBody>
      </p:sp>
      <p:sp>
        <p:nvSpPr>
          <p:cNvPr id="2" name="TextBox 1">
            <a:extLst>
              <a:ext uri="{FF2B5EF4-FFF2-40B4-BE49-F238E27FC236}">
                <a16:creationId xmlns:a16="http://schemas.microsoft.com/office/drawing/2014/main" id="{92BAB683-DF79-97C6-A91F-7F8054786950}"/>
              </a:ext>
            </a:extLst>
          </p:cNvPr>
          <p:cNvSpPr txBox="1"/>
          <p:nvPr/>
        </p:nvSpPr>
        <p:spPr>
          <a:xfrm>
            <a:off x="283180" y="5823078"/>
            <a:ext cx="7749396" cy="830997"/>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Pfizer Voluntarily Withdraws All Lots of Sickle Cell Disease Treatment OXBRYTA® (voxelotor) From Worldwide Markets.  Pfizer Press Release.  9/25/2024. </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Pfizer Official Statement, Dear Sickle Cell Community, 8/4/2026.</a:t>
            </a:r>
          </a:p>
        </p:txBody>
      </p:sp>
    </p:spTree>
    <p:extLst>
      <p:ext uri="{BB962C8B-B14F-4D97-AF65-F5344CB8AC3E}">
        <p14:creationId xmlns:p14="http://schemas.microsoft.com/office/powerpoint/2010/main" val="340741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556327" y="379120"/>
            <a:ext cx="9079346" cy="733862"/>
          </a:xfrm>
        </p:spPr>
        <p:txBody>
          <a:bodyPr>
            <a:normAutofit fontScale="90000"/>
          </a:bodyPr>
          <a:lstStyle/>
          <a:p>
            <a:pPr algn="ctr"/>
            <a:r>
              <a:rPr lang="en-US" sz="4050" b="1" dirty="0">
                <a:solidFill>
                  <a:srgbClr val="002060"/>
                </a:solidFill>
              </a:rPr>
              <a:t>Utilization of SCD Disease Modifying Therapies</a:t>
            </a:r>
          </a:p>
        </p:txBody>
      </p:sp>
      <p:sp>
        <p:nvSpPr>
          <p:cNvPr id="6" name="Content Placeholder 2"/>
          <p:cNvSpPr>
            <a:spLocks noGrp="1"/>
          </p:cNvSpPr>
          <p:nvPr>
            <p:ph idx="1"/>
          </p:nvPr>
        </p:nvSpPr>
        <p:spPr>
          <a:xfrm>
            <a:off x="632178" y="1858410"/>
            <a:ext cx="3883378" cy="3951264"/>
          </a:xfrm>
        </p:spPr>
        <p:txBody>
          <a:bodyPr>
            <a:normAutofit/>
          </a:bodyPr>
          <a:lstStyle/>
          <a:p>
            <a:pPr indent="-342900">
              <a:buClrTx/>
              <a:buSzPct val="90000"/>
              <a:buFont typeface="Arial" panose="020B0604020202020204" pitchFamily="34" charset="0"/>
              <a:buChar char="•"/>
            </a:pPr>
            <a:r>
              <a:rPr lang="en-US" sz="2800" dirty="0">
                <a:latin typeface="Calibri" panose="020F0502020204030204" pitchFamily="34" charset="0"/>
                <a:cs typeface="Calibri" panose="020F0502020204030204" pitchFamily="34" charset="0"/>
              </a:rPr>
              <a:t>Assessed utilization of Hydroxyurea, Endari, and Adakveo in MHD SCD population at an overall ingredient level in CY 2025</a:t>
            </a:r>
          </a:p>
          <a:p>
            <a:pPr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No significant changes from CY 2024 reporting</a:t>
            </a:r>
            <a:endParaRPr lang="en-US"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BAE1A621-D409-F7F8-2EC2-60827C60988C}"/>
              </a:ext>
            </a:extLst>
          </p:cNvPr>
          <p:cNvSpPr txBox="1"/>
          <p:nvPr/>
        </p:nvSpPr>
        <p:spPr>
          <a:xfrm>
            <a:off x="5811213" y="5809674"/>
            <a:ext cx="4331854" cy="923330"/>
          </a:xfrm>
          <a:prstGeom prst="rect">
            <a:avLst/>
          </a:prstGeom>
          <a:noFill/>
        </p:spPr>
        <p:txBody>
          <a:bodyPr wrap="square" rtlCol="0">
            <a:spAutoFit/>
          </a:bodyPr>
          <a:lstStyle/>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Data Accessed on 7/29/2026.</a:t>
            </a:r>
          </a:p>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All data is based on paid MO HealthNet claims through 12/31/2025 based on Date of Service.</a:t>
            </a:r>
          </a:p>
          <a:p>
            <a:endParaRPr lang="en-US" dirty="0"/>
          </a:p>
        </p:txBody>
      </p:sp>
      <p:graphicFrame>
        <p:nvGraphicFramePr>
          <p:cNvPr id="2" name="Chart 1" descr="Bar graph showing the utilization of Hydroxyurea, Endari, and Adakveo in MHD SCD population at an overall ingredient level in CY 2025.  There is no significant change from CY 2024 reporting.&#10;">
            <a:extLst>
              <a:ext uri="{FF2B5EF4-FFF2-40B4-BE49-F238E27FC236}">
                <a16:creationId xmlns:a16="http://schemas.microsoft.com/office/drawing/2014/main" id="{03E64D43-BB54-76BD-850F-8EDCA641514A}"/>
              </a:ext>
            </a:extLst>
          </p:cNvPr>
          <p:cNvGraphicFramePr>
            <a:graphicFrameLocks/>
          </p:cNvGraphicFramePr>
          <p:nvPr>
            <p:extLst>
              <p:ext uri="{D42A27DB-BD31-4B8C-83A1-F6EECF244321}">
                <p14:modId xmlns:p14="http://schemas.microsoft.com/office/powerpoint/2010/main" val="4037435998"/>
              </p:ext>
            </p:extLst>
          </p:nvPr>
        </p:nvGraphicFramePr>
        <p:xfrm>
          <a:off x="4515556" y="1112982"/>
          <a:ext cx="6923168" cy="469669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83724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5778" y="340697"/>
            <a:ext cx="11740444" cy="733862"/>
          </a:xfrm>
        </p:spPr>
        <p:txBody>
          <a:bodyPr>
            <a:normAutofit fontScale="90000"/>
          </a:bodyPr>
          <a:lstStyle/>
          <a:p>
            <a:pPr algn="ctr"/>
            <a:r>
              <a:rPr lang="en-US" sz="4050" b="1" dirty="0">
                <a:solidFill>
                  <a:srgbClr val="002060"/>
                </a:solidFill>
              </a:rPr>
              <a:t>Utilization of SCD Disease Modifying Therapies by Agent</a:t>
            </a:r>
          </a:p>
        </p:txBody>
      </p:sp>
      <p:sp>
        <p:nvSpPr>
          <p:cNvPr id="6" name="Content Placeholder 2"/>
          <p:cNvSpPr>
            <a:spLocks noGrp="1"/>
          </p:cNvSpPr>
          <p:nvPr>
            <p:ph idx="1"/>
          </p:nvPr>
        </p:nvSpPr>
        <p:spPr>
          <a:xfrm>
            <a:off x="722489" y="1295400"/>
            <a:ext cx="4233333" cy="4828738"/>
          </a:xfrm>
        </p:spPr>
        <p:txBody>
          <a:bodyPr>
            <a:normAutofit fontScale="92500"/>
          </a:bodyPr>
          <a:lstStyle/>
          <a:p>
            <a:pPr indent="-342900">
              <a:buClrTx/>
              <a:buSzPct val="90000"/>
              <a:buFont typeface="Arial" panose="020B0604020202020204" pitchFamily="34" charset="0"/>
              <a:buChar char="•"/>
            </a:pPr>
            <a:r>
              <a:rPr lang="en-US" sz="2800" dirty="0">
                <a:latin typeface="Calibri" panose="020F0502020204030204" pitchFamily="34" charset="0"/>
                <a:cs typeface="Calibri" panose="020F0502020204030204" pitchFamily="34" charset="0"/>
              </a:rPr>
              <a:t>Assessed utilization of each ingredient per participant</a:t>
            </a:r>
          </a:p>
          <a:p>
            <a:pPr indent="-342900">
              <a:buClrTx/>
              <a:buSzPct val="90000"/>
              <a:buFont typeface="Arial" panose="020B0604020202020204" pitchFamily="34" charset="0"/>
              <a:buChar char="•"/>
            </a:pPr>
            <a:r>
              <a:rPr lang="en-US" sz="2800" dirty="0">
                <a:latin typeface="Calibri" panose="020F0502020204030204" pitchFamily="34" charset="0"/>
                <a:cs typeface="Calibri" panose="020F0502020204030204" pitchFamily="34" charset="0"/>
              </a:rPr>
              <a:t>Adakveo is only approved for those ≥ 16 years, so no pediatric use is expected.</a:t>
            </a:r>
          </a:p>
          <a:p>
            <a:pPr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Slight increase in pediatric utilization of Hydroxyurea</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CY 2025 – 46.39%</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CY 2024 – 43.06%</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CY 2023 – 37.95%</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CY 2022 – 39.41%</a:t>
            </a:r>
          </a:p>
        </p:txBody>
      </p:sp>
      <p:sp>
        <p:nvSpPr>
          <p:cNvPr id="4" name="TextBox 3">
            <a:extLst>
              <a:ext uri="{FF2B5EF4-FFF2-40B4-BE49-F238E27FC236}">
                <a16:creationId xmlns:a16="http://schemas.microsoft.com/office/drawing/2014/main" id="{BAE1A621-D409-F7F8-2EC2-60827C60988C}"/>
              </a:ext>
            </a:extLst>
          </p:cNvPr>
          <p:cNvSpPr txBox="1"/>
          <p:nvPr/>
        </p:nvSpPr>
        <p:spPr>
          <a:xfrm>
            <a:off x="6202025" y="5934670"/>
            <a:ext cx="4331854" cy="923330"/>
          </a:xfrm>
          <a:prstGeom prst="rect">
            <a:avLst/>
          </a:prstGeom>
          <a:noFill/>
        </p:spPr>
        <p:txBody>
          <a:bodyPr wrap="square" rtlCol="0">
            <a:spAutoFit/>
          </a:bodyPr>
          <a:lstStyle/>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Data Accessed on 7/29/2026.</a:t>
            </a:r>
          </a:p>
          <a:p>
            <a:pPr marL="0" marR="0" algn="ctr">
              <a:spcBef>
                <a:spcPts val="0"/>
              </a:spcBef>
              <a:spcAft>
                <a:spcPts val="0"/>
              </a:spcAft>
            </a:pPr>
            <a:r>
              <a:rPr lang="en-US" sz="1200" dirty="0">
                <a:effectLst/>
                <a:latin typeface="Calibri" panose="020F0502020204030204" pitchFamily="34" charset="0"/>
                <a:ea typeface="Calibri" panose="020F0502020204030204" pitchFamily="34" charset="0"/>
                <a:cs typeface="Calibri" panose="020F0502020204030204" pitchFamily="34" charset="0"/>
              </a:rPr>
              <a:t>All data is based on paid MO HealthNet claims through 12/31/2025 based on Date of Service.</a:t>
            </a:r>
          </a:p>
          <a:p>
            <a:endParaRPr lang="en-US" dirty="0"/>
          </a:p>
        </p:txBody>
      </p:sp>
      <p:graphicFrame>
        <p:nvGraphicFramePr>
          <p:cNvPr id="5" name="Chart 4" descr="Bar graph showing utilization of each SCD Disease Modifying Agents ingredient per participant in CY 2025&#10;&#10;Slight increase in pediatric utilization of Hydroxyurea&#10;CY 2025 – 46.39%&#10;CY 2024 – 43.06%&#10;CY 2023 – 37.95%&#10;CY 2022 – 39.41%&#10;">
            <a:extLst>
              <a:ext uri="{FF2B5EF4-FFF2-40B4-BE49-F238E27FC236}">
                <a16:creationId xmlns:a16="http://schemas.microsoft.com/office/drawing/2014/main" id="{97E769F4-D6BE-091F-F3E1-56977ABCD3FD}"/>
              </a:ext>
            </a:extLst>
          </p:cNvPr>
          <p:cNvGraphicFramePr>
            <a:graphicFrameLocks/>
          </p:cNvGraphicFramePr>
          <p:nvPr>
            <p:extLst>
              <p:ext uri="{D42A27DB-BD31-4B8C-83A1-F6EECF244321}">
                <p14:modId xmlns:p14="http://schemas.microsoft.com/office/powerpoint/2010/main" val="198273730"/>
              </p:ext>
            </p:extLst>
          </p:nvPr>
        </p:nvGraphicFramePr>
        <p:xfrm>
          <a:off x="5057422" y="1074559"/>
          <a:ext cx="6621061" cy="50495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28089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21351" y="265378"/>
            <a:ext cx="9173013" cy="880301"/>
          </a:xfrm>
        </p:spPr>
        <p:txBody>
          <a:bodyPr>
            <a:noAutofit/>
          </a:bodyPr>
          <a:lstStyle/>
          <a:p>
            <a:pPr algn="ctr"/>
            <a:r>
              <a:rPr lang="en-US" b="1" dirty="0">
                <a:solidFill>
                  <a:srgbClr val="002060"/>
                </a:solidFill>
              </a:rPr>
              <a:t>Curative Therapies:</a:t>
            </a:r>
            <a:br>
              <a:rPr lang="en-US" b="1" dirty="0">
                <a:solidFill>
                  <a:srgbClr val="002060"/>
                </a:solidFill>
              </a:rPr>
            </a:br>
            <a:r>
              <a:rPr lang="en-US" b="1" dirty="0">
                <a:solidFill>
                  <a:srgbClr val="002060"/>
                </a:solidFill>
              </a:rPr>
              <a:t>Hematopoietic Stem Cell Transplantation (HSCT) </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621351" y="1351860"/>
            <a:ext cx="9057938" cy="4236140"/>
          </a:xfrm>
        </p:spPr>
        <p:txBody>
          <a:bodyPr>
            <a:normAutofit fontScale="92500" lnSpcReduction="20000"/>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Complete replacement of the patient's hematopoietic system with donor cells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Matched Sibling Donor (MSD)</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Limited to the 15 - 20% of patients with an HLA-matched sibling.</a:t>
            </a:r>
          </a:p>
          <a:p>
            <a:pPr lvl="1" indent="-342900">
              <a:buClrTx/>
              <a:buSzPct val="9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Observational studies have demonstrated overall survival of ≥ 95%</a:t>
            </a:r>
            <a:endParaRPr lang="en-US" sz="2000" dirty="0">
              <a:latin typeface="Calibri" panose="020F0502020204030204" pitchFamily="34" charset="0"/>
              <a:cs typeface="Calibri" panose="020F0502020204030204" pitchFamily="34" charset="0"/>
            </a:endParaRP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Haploidentical (Half-Match)</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Related donors (typically siblings, children, or parents, but also second- or third-degree relatives) who share at least one haplotype (50% of their HLA loci) with the recipient</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Expands eligibility to &gt; 90% of patients and is the most promising alternative approach</a:t>
            </a:r>
          </a:p>
          <a:p>
            <a:pPr indent="-342900">
              <a:buClrTx/>
              <a:buSzPct val="900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Key Risks: Chronic Graft-versus-Host Disease (GVHD), graft rejection, and mandatory immunosuppression.</a:t>
            </a:r>
            <a:endParaRPr lang="en-US" sz="24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1ADDD483-3199-511C-2AB4-DEE64AA6ABE7}"/>
              </a:ext>
            </a:extLst>
          </p:cNvPr>
          <p:cNvSpPr txBox="1"/>
          <p:nvPr/>
        </p:nvSpPr>
        <p:spPr>
          <a:xfrm>
            <a:off x="304800" y="5588000"/>
            <a:ext cx="5791200" cy="646331"/>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UpToDate. Curative therapies in sickle cell disease including hematopoietic stem cell transplantation and gene therapy.  Last updated 8/10/2026.  Accessed 8/27/2026.</a:t>
            </a:r>
          </a:p>
        </p:txBody>
      </p:sp>
    </p:spTree>
    <p:extLst>
      <p:ext uri="{BB962C8B-B14F-4D97-AF65-F5344CB8AC3E}">
        <p14:creationId xmlns:p14="http://schemas.microsoft.com/office/powerpoint/2010/main" val="2712517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13304" y="203200"/>
            <a:ext cx="9365391" cy="1727199"/>
          </a:xfrm>
        </p:spPr>
        <p:txBody>
          <a:bodyPr>
            <a:noAutofit/>
          </a:bodyPr>
          <a:lstStyle/>
          <a:p>
            <a:pPr algn="ctr"/>
            <a:r>
              <a:rPr lang="en-US" b="1" dirty="0">
                <a:solidFill>
                  <a:srgbClr val="002060"/>
                </a:solidFill>
              </a:rPr>
              <a:t>Potentially Curative or Transformative Therapies: </a:t>
            </a:r>
            <a:br>
              <a:rPr lang="en-US" b="1" dirty="0">
                <a:solidFill>
                  <a:srgbClr val="002060"/>
                </a:solidFill>
              </a:rPr>
            </a:br>
            <a:r>
              <a:rPr lang="en-US" b="1" dirty="0">
                <a:solidFill>
                  <a:srgbClr val="002060"/>
                </a:solidFill>
              </a:rPr>
              <a:t>Gene Therapy and Gene Editing</a:t>
            </a:r>
            <a:br>
              <a:rPr lang="en-US" b="1" dirty="0">
                <a:solidFill>
                  <a:srgbClr val="002060"/>
                </a:solidFill>
              </a:rPr>
            </a:br>
            <a:r>
              <a:rPr lang="en-US" b="1" dirty="0">
                <a:solidFill>
                  <a:srgbClr val="002060"/>
                </a:solidFill>
              </a:rPr>
              <a:t>MO HealthNet Criteria</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881407" y="5672898"/>
            <a:ext cx="8398705" cy="592347"/>
          </a:xfrm>
        </p:spPr>
        <p:txBody>
          <a:bodyPr>
            <a:normAutofit/>
          </a:bodyPr>
          <a:lstStyle/>
          <a:p>
            <a:pPr marL="68580" indent="0" algn="ctr">
              <a:buNone/>
            </a:pPr>
            <a:r>
              <a:rPr lang="en-US" u="sng" dirty="0">
                <a:hlinkClick r:id="rId3"/>
              </a:rPr>
              <a:t>https://dss.mo.gov/mhd/pharmacy-clinical-edits-pdl</a:t>
            </a:r>
            <a:endParaRPr lang="en-US" dirty="0"/>
          </a:p>
        </p:txBody>
      </p:sp>
      <p:pic>
        <p:nvPicPr>
          <p:cNvPr id="4" name="Picture 3" descr="Picture of Gene Therapies for Sickle Cell Disease and Beta-Thalassemia PDL Edit SmartPA Criteria Proposal">
            <a:extLst>
              <a:ext uri="{FF2B5EF4-FFF2-40B4-BE49-F238E27FC236}">
                <a16:creationId xmlns:a16="http://schemas.microsoft.com/office/drawing/2014/main" id="{E61374EE-06C0-8408-1792-5CFE37266D23}"/>
              </a:ext>
            </a:extLst>
          </p:cNvPr>
          <p:cNvPicPr>
            <a:picLocks noChangeAspect="1"/>
          </p:cNvPicPr>
          <p:nvPr/>
        </p:nvPicPr>
        <p:blipFill>
          <a:blip r:embed="rId4"/>
          <a:stretch>
            <a:fillRect/>
          </a:stretch>
        </p:blipFill>
        <p:spPr>
          <a:xfrm>
            <a:off x="1605525" y="2117405"/>
            <a:ext cx="8980949" cy="3427672"/>
          </a:xfrm>
          <a:prstGeom prst="rect">
            <a:avLst/>
          </a:prstGeom>
        </p:spPr>
      </p:pic>
    </p:spTree>
    <p:extLst>
      <p:ext uri="{BB962C8B-B14F-4D97-AF65-F5344CB8AC3E}">
        <p14:creationId xmlns:p14="http://schemas.microsoft.com/office/powerpoint/2010/main" val="142586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67294" y="304801"/>
            <a:ext cx="9426518" cy="1047059"/>
          </a:xfrm>
        </p:spPr>
        <p:txBody>
          <a:bodyPr>
            <a:noAutofit/>
          </a:bodyPr>
          <a:lstStyle/>
          <a:p>
            <a:pPr algn="ctr"/>
            <a:r>
              <a:rPr lang="en-US" b="1" dirty="0">
                <a:solidFill>
                  <a:srgbClr val="002060"/>
                </a:solidFill>
              </a:rPr>
              <a:t>Potentially Curative or Transformative Therapies: </a:t>
            </a:r>
            <a:br>
              <a:rPr lang="en-US" b="1" dirty="0">
                <a:solidFill>
                  <a:srgbClr val="002060"/>
                </a:solidFill>
              </a:rPr>
            </a:br>
            <a:r>
              <a:rPr lang="en-US" b="1" dirty="0">
                <a:solidFill>
                  <a:srgbClr val="002060"/>
                </a:solidFill>
              </a:rPr>
              <a:t>Gene Therapy and Gene Editing</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467294" y="1514130"/>
            <a:ext cx="9426518" cy="4254492"/>
          </a:xfrm>
        </p:spPr>
        <p:txBody>
          <a:bodyPr>
            <a:noAutofit/>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Casgevy® (exagamglogene autotemcel)</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Autologous, ex vivo CRISPR/Cas9 gene-editing therapy that edits a patient’s own hematopoietic stem cells to induce expression of high levels of fetal hemoglobin (HbF) in red blood cells</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Initially approved for ages 12 and up but received expanded the approval in July 2026 to patients aged 2 years and older. </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Lyfgenia® (Lovotibeglogene autotemcel)</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Utilizes the BB305 lentiviral vector to encode a functional copy of the human </a:t>
            </a:r>
            <a:r>
              <a:rPr lang="el-GR" sz="2000" dirty="0">
                <a:latin typeface="Calibri" panose="020F0502020204030204" pitchFamily="34" charset="0"/>
                <a:cs typeface="Calibri" panose="020F0502020204030204" pitchFamily="34" charset="0"/>
              </a:rPr>
              <a:t>β</a:t>
            </a:r>
            <a:r>
              <a:rPr lang="en-US" sz="2000" dirty="0">
                <a:latin typeface="Calibri" panose="020F0502020204030204" pitchFamily="34" charset="0"/>
                <a:cs typeface="Calibri" panose="020F0502020204030204" pitchFamily="34" charset="0"/>
              </a:rPr>
              <a:t>A-T87Q-globin gene into autologous HSCs, which then produce anti-sickling hemoglobin, HbAT87Q, reducing the proportion of HbS in circulating hemoglobin</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Currently approved for patients aged 12 years and older</a:t>
            </a:r>
          </a:p>
        </p:txBody>
      </p:sp>
      <p:sp>
        <p:nvSpPr>
          <p:cNvPr id="2" name="TextBox 1">
            <a:extLst>
              <a:ext uri="{FF2B5EF4-FFF2-40B4-BE49-F238E27FC236}">
                <a16:creationId xmlns:a16="http://schemas.microsoft.com/office/drawing/2014/main" id="{CB81B08B-A461-62B7-66EC-27AFE371DB6F}"/>
              </a:ext>
            </a:extLst>
          </p:cNvPr>
          <p:cNvSpPr txBox="1"/>
          <p:nvPr/>
        </p:nvSpPr>
        <p:spPr>
          <a:xfrm>
            <a:off x="130330" y="5607726"/>
            <a:ext cx="5791200" cy="646331"/>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UpToDate. Curative therapies in sickle cell disease including hematopoietic stem cell transplantation and gene therapy.  Last updated 8/10/2025.  Accessed 8/26/2026.</a:t>
            </a:r>
          </a:p>
        </p:txBody>
      </p:sp>
    </p:spTree>
    <p:extLst>
      <p:ext uri="{BB962C8B-B14F-4D97-AF65-F5344CB8AC3E}">
        <p14:creationId xmlns:p14="http://schemas.microsoft.com/office/powerpoint/2010/main" val="157048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0E3CA-9CB7-F476-4B99-2572B59381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EBD2AC-0994-0201-E1C8-3866029DB7F1}"/>
              </a:ext>
            </a:extLst>
          </p:cNvPr>
          <p:cNvSpPr>
            <a:spLocks noGrp="1"/>
          </p:cNvSpPr>
          <p:nvPr>
            <p:ph type="title"/>
          </p:nvPr>
        </p:nvSpPr>
        <p:spPr>
          <a:xfrm>
            <a:off x="1467294" y="304801"/>
            <a:ext cx="9426518" cy="1047059"/>
          </a:xfrm>
        </p:spPr>
        <p:txBody>
          <a:bodyPr>
            <a:noAutofit/>
          </a:bodyPr>
          <a:lstStyle/>
          <a:p>
            <a:pPr algn="ctr"/>
            <a:r>
              <a:rPr lang="en-US" b="1" dirty="0">
                <a:solidFill>
                  <a:srgbClr val="002060"/>
                </a:solidFill>
              </a:rPr>
              <a:t>Clinical Selection: HSCT vs. Gene Therapy</a:t>
            </a:r>
            <a:br>
              <a:rPr lang="en-US" b="1" dirty="0">
                <a:solidFill>
                  <a:srgbClr val="002060"/>
                </a:solidFill>
              </a:rPr>
            </a:br>
            <a:endParaRPr lang="en-US" b="1" dirty="0">
              <a:solidFill>
                <a:srgbClr val="002060"/>
              </a:solidFill>
            </a:endParaRPr>
          </a:p>
        </p:txBody>
      </p:sp>
      <p:sp>
        <p:nvSpPr>
          <p:cNvPr id="7" name="Content Placeholder 6">
            <a:extLst>
              <a:ext uri="{FF2B5EF4-FFF2-40B4-BE49-F238E27FC236}">
                <a16:creationId xmlns:a16="http://schemas.microsoft.com/office/drawing/2014/main" id="{D43723EE-3823-98DC-E5AC-88A841585151}"/>
              </a:ext>
            </a:extLst>
          </p:cNvPr>
          <p:cNvSpPr>
            <a:spLocks noGrp="1"/>
          </p:cNvSpPr>
          <p:nvPr>
            <p:ph idx="1"/>
          </p:nvPr>
        </p:nvSpPr>
        <p:spPr>
          <a:xfrm>
            <a:off x="1467294" y="1006085"/>
            <a:ext cx="9426518" cy="4601641"/>
          </a:xfrm>
        </p:spPr>
        <p:txBody>
          <a:bodyPr>
            <a:noAutofit/>
          </a:bodyPr>
          <a:lstStyle/>
          <a:p>
            <a:pPr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Matched Sibling HSCT (allo-HSCT)</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Gold Standard</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Pros: Decades of safety data, cure rates &gt; 90%, highly cost-effective (~$1.15M lifetime cost)</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Cons: Requires healthy, HLA-matched sibling donor (only 15-20% of patients have one), chronic risk of GVHD</a:t>
            </a:r>
          </a:p>
          <a:p>
            <a:pPr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Autologous Gene Therapy (Casgevy/Lyfgenia)</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Pros: Patient is their own donor; 100% availability; Zero GVHD risk</a:t>
            </a:r>
          </a:p>
          <a:p>
            <a:pPr lvl="1"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Cons: Extremely high upfront cost ($2.2M - $3.1M); myeloablative busulfan conditioning risks (infertility) and incompletely understood risk of myeloid malignancy.</a:t>
            </a: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314E0A1C-4F2C-846B-9340-F5067848C0BA}"/>
              </a:ext>
            </a:extLst>
          </p:cNvPr>
          <p:cNvSpPr txBox="1"/>
          <p:nvPr/>
        </p:nvSpPr>
        <p:spPr>
          <a:xfrm>
            <a:off x="304800" y="5985844"/>
            <a:ext cx="5791200" cy="646331"/>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UpToDate. Curative therapies in sickle cell disease including hematopoietic stem cell transplantation and gene therapy.  Last updated 8/10/2025.  Accessed 8/26/2026.</a:t>
            </a:r>
          </a:p>
        </p:txBody>
      </p:sp>
    </p:spTree>
    <p:extLst>
      <p:ext uri="{BB962C8B-B14F-4D97-AF65-F5344CB8AC3E}">
        <p14:creationId xmlns:p14="http://schemas.microsoft.com/office/powerpoint/2010/main" val="9179981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fontScale="90000"/>
          </a:bodyPr>
          <a:lstStyle/>
          <a:p>
            <a:pPr algn="ctr"/>
            <a:r>
              <a:rPr lang="en-US" b="1" dirty="0">
                <a:solidFill>
                  <a:srgbClr val="002060"/>
                </a:solidFill>
              </a:rPr>
              <a:t>CMMI Cell and Gene Therapy Access Model</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981201" y="1351860"/>
            <a:ext cx="8398705" cy="3829740"/>
          </a:xfrm>
        </p:spPr>
        <p:txBody>
          <a:bodyPr>
            <a:normAutofit/>
          </a:bodyPr>
          <a:lstStyle/>
          <a:p>
            <a:pPr indent="-342900">
              <a:buClrTx/>
              <a:buSzPct val="9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Aims to improve the lives of people living with rare and severe diseases by increasing access to potentially transformative treatments</a:t>
            </a:r>
          </a:p>
          <a:p>
            <a:pPr indent="-342900">
              <a:buClrTx/>
              <a:buSzPct val="9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A multi-year, voluntary CMS initiative designed to help state Medicaid programs pay for high-cost, curative gene therapies while ensuring robust clinical outcomes.</a:t>
            </a:r>
          </a:p>
          <a:p>
            <a:pPr indent="-342900">
              <a:buClrTx/>
              <a:buSzPct val="90000"/>
              <a:buFont typeface="Arial" panose="020B0604020202020204" pitchFamily="34" charset="0"/>
              <a:buChar char="•"/>
            </a:pPr>
            <a:r>
              <a:rPr lang="en-US" dirty="0">
                <a:latin typeface="Calibri" panose="020F0502020204030204" pitchFamily="34" charset="0"/>
                <a:cs typeface="Calibri" panose="020F0502020204030204" pitchFamily="34" charset="0"/>
              </a:rPr>
              <a:t>Initial focus on Sickle Cell Disease</a:t>
            </a:r>
          </a:p>
          <a:p>
            <a:pPr indent="-342900">
              <a:buClrTx/>
              <a:buSzPct val="900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950717DF-E8BA-B9C0-53A6-36E725EE19CE}"/>
              </a:ext>
            </a:extLst>
          </p:cNvPr>
          <p:cNvSpPr txBox="1"/>
          <p:nvPr/>
        </p:nvSpPr>
        <p:spPr>
          <a:xfrm>
            <a:off x="215447" y="5814535"/>
            <a:ext cx="8398704"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CGT (Cell and Gene Therapy Access) Model.</a:t>
            </a: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hlinkClick r:id="rId3"/>
              </a:rPr>
              <a:t>CGT (Cell and Gene Therapy Access) Model | CMS</a:t>
            </a:r>
            <a:r>
              <a:rPr lang="en-US" sz="1200" dirty="0">
                <a:latin typeface="Calibri" panose="020F0502020204030204" pitchFamily="34" charset="0"/>
                <a:ea typeface="Calibri" panose="020F0502020204030204" pitchFamily="34" charset="0"/>
                <a:cs typeface="Calibri" panose="020F0502020204030204" pitchFamily="34" charset="0"/>
              </a:rPr>
              <a:t>.  Accessed 8</a:t>
            </a: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/26/2026. </a:t>
            </a:r>
          </a:p>
        </p:txBody>
      </p:sp>
    </p:spTree>
    <p:extLst>
      <p:ext uri="{BB962C8B-B14F-4D97-AF65-F5344CB8AC3E}">
        <p14:creationId xmlns:p14="http://schemas.microsoft.com/office/powerpoint/2010/main" val="3477149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dirty="0">
                <a:solidFill>
                  <a:srgbClr val="002060"/>
                </a:solidFill>
              </a:rPr>
              <a:t>CMMI CGT Potential Impact</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981201" y="1351860"/>
            <a:ext cx="8398705" cy="3829740"/>
          </a:xfrm>
        </p:spPr>
        <p:txBody>
          <a:bodyPr>
            <a:normAutofit/>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Medicaid participants have uniform access across States that have adopted the model</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Medicaid participants undergoing SCD CGT treatment can have fertility preservation paid for by the manufacturer</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States get valuable experience in operating outcomes/value-based contracts with the help of CMS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CMS and States get experience negotiating with manufacturers as a block, instead of 50+ individual negotiations, outcomes, and policies</a:t>
            </a:r>
          </a:p>
        </p:txBody>
      </p:sp>
      <p:sp>
        <p:nvSpPr>
          <p:cNvPr id="4" name="TextBox 3">
            <a:extLst>
              <a:ext uri="{FF2B5EF4-FFF2-40B4-BE49-F238E27FC236}">
                <a16:creationId xmlns:a16="http://schemas.microsoft.com/office/drawing/2014/main" id="{D7F3F927-75D8-7D8A-26E6-0F9C067C942B}"/>
              </a:ext>
            </a:extLst>
          </p:cNvPr>
          <p:cNvSpPr txBox="1"/>
          <p:nvPr/>
        </p:nvSpPr>
        <p:spPr>
          <a:xfrm>
            <a:off x="215447" y="5814535"/>
            <a:ext cx="8398704"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latin typeface="Calibri" panose="020F0502020204030204" pitchFamily="34" charset="0"/>
                <a:ea typeface="Calibri" panose="020F0502020204030204" pitchFamily="34" charset="0"/>
                <a:cs typeface="Calibri" panose="020F0502020204030204" pitchFamily="34" charset="0"/>
              </a:rPr>
              <a:t>CGT (Cell and Gene Therapy Access) Model.</a:t>
            </a: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 </a:t>
            </a:r>
            <a:r>
              <a:rPr lang="en-US" sz="1200" dirty="0">
                <a:latin typeface="Calibri" panose="020F0502020204030204" pitchFamily="34" charset="0"/>
                <a:ea typeface="Calibri" panose="020F0502020204030204" pitchFamily="34" charset="0"/>
                <a:cs typeface="Calibri" panose="020F0502020204030204" pitchFamily="34" charset="0"/>
                <a:hlinkClick r:id="rId3"/>
              </a:rPr>
              <a:t>CGT (Cell and Gene Therapy Access) Model | CMS</a:t>
            </a:r>
            <a:r>
              <a:rPr lang="en-US" sz="1200" dirty="0">
                <a:latin typeface="Calibri" panose="020F0502020204030204" pitchFamily="34" charset="0"/>
                <a:ea typeface="Calibri" panose="020F0502020204030204" pitchFamily="34" charset="0"/>
                <a:cs typeface="Calibri" panose="020F0502020204030204" pitchFamily="34" charset="0"/>
              </a:rPr>
              <a:t>.  Accessed 8</a:t>
            </a: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/26/2026. </a:t>
            </a:r>
          </a:p>
        </p:txBody>
      </p:sp>
    </p:spTree>
    <p:extLst>
      <p:ext uri="{BB962C8B-B14F-4D97-AF65-F5344CB8AC3E}">
        <p14:creationId xmlns:p14="http://schemas.microsoft.com/office/powerpoint/2010/main" val="2522947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dirty="0">
                <a:solidFill>
                  <a:srgbClr val="002060"/>
                </a:solidFill>
              </a:rPr>
              <a:t>CMMI CGT Important Dates</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253067" y="1255626"/>
            <a:ext cx="9505244" cy="4552229"/>
          </a:xfrm>
        </p:spPr>
        <p:txBody>
          <a:bodyPr>
            <a:normAutofit lnSpcReduction="10000"/>
          </a:bodyPr>
          <a:lstStyle/>
          <a:p>
            <a:pPr indent="-342900">
              <a:buClrTx/>
              <a:buSzPct val="90000"/>
              <a:buFont typeface="Arial" panose="020B0604020202020204" pitchFamily="34" charset="0"/>
              <a:buChar char="•"/>
            </a:pPr>
            <a:r>
              <a:rPr lang="en-US" sz="2600" dirty="0">
                <a:latin typeface="Calibri" panose="020F0502020204030204" pitchFamily="34" charset="0"/>
                <a:cs typeface="Calibri" panose="020F0502020204030204" pitchFamily="34" charset="0"/>
              </a:rPr>
              <a:t>Missouri was the first State Medicaid Program to join and start participating in the model!</a:t>
            </a:r>
          </a:p>
          <a:p>
            <a:pPr lvl="1" indent="-342900">
              <a:buClrTx/>
              <a:buSzPct val="90000"/>
              <a:buFont typeface="Arial" panose="020B0604020202020204" pitchFamily="34" charset="0"/>
              <a:buChar char="•"/>
            </a:pPr>
            <a:r>
              <a:rPr lang="en-US" sz="2200" dirty="0">
                <a:latin typeface="Calibri" panose="020F0502020204030204" pitchFamily="34" charset="0"/>
                <a:cs typeface="Calibri" panose="020F0502020204030204" pitchFamily="34" charset="0"/>
              </a:rPr>
              <a:t>Start Date 3/1/2025</a:t>
            </a:r>
          </a:p>
          <a:p>
            <a:pPr lvl="1" indent="-342900">
              <a:buClrTx/>
              <a:buSzPct val="90000"/>
              <a:buFont typeface="Arial" panose="020B0604020202020204" pitchFamily="34" charset="0"/>
              <a:buChar char="•"/>
            </a:pPr>
            <a:r>
              <a:rPr lang="en-US" sz="2200" dirty="0">
                <a:latin typeface="Calibri" panose="020F0502020204030204" pitchFamily="34" charset="0"/>
                <a:cs typeface="Calibri" panose="020F0502020204030204" pitchFamily="34" charset="0"/>
              </a:rPr>
              <a:t>First MO HealthNet participant dosed under the model in Spring 2025, with another participant in Spring 2026. </a:t>
            </a:r>
          </a:p>
          <a:p>
            <a:pPr lvl="1" indent="-342900">
              <a:buClrTx/>
              <a:buSzPct val="90000"/>
              <a:buFont typeface="Arial" panose="020B0604020202020204" pitchFamily="34" charset="0"/>
              <a:buChar char="•"/>
            </a:pPr>
            <a:r>
              <a:rPr lang="en-US" sz="2200" dirty="0">
                <a:latin typeface="Calibri" panose="020F0502020204030204" pitchFamily="34" charset="0"/>
                <a:cs typeface="Calibri" panose="020F0502020204030204" pitchFamily="34" charset="0"/>
              </a:rPr>
              <a:t>Currently, there are 3 active treatment centers in Missouri and at least 5 other active treatment centers across adjoining states that are qualified to administer one of these transformative therapies.</a:t>
            </a:r>
          </a:p>
          <a:p>
            <a:pPr indent="-342900">
              <a:buClrTx/>
              <a:buSzPct val="90000"/>
              <a:buFont typeface="Arial" panose="020B0604020202020204" pitchFamily="34" charset="0"/>
              <a:buChar char="•"/>
            </a:pPr>
            <a:r>
              <a:rPr lang="en-US" sz="2600" dirty="0">
                <a:latin typeface="Calibri" panose="020F0502020204030204" pitchFamily="34" charset="0"/>
                <a:cs typeface="Calibri" panose="020F0502020204030204" pitchFamily="34" charset="0"/>
              </a:rPr>
              <a:t>Currently, 34 state Medicaid programs (32 states, along with the District of Columbia and Puerto Rico), representing 84% of Medicaid beneficiaries with SCD, are participating in the model</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Model runs through doses administered through 12/31/2030</a:t>
            </a:r>
          </a:p>
        </p:txBody>
      </p:sp>
      <p:sp>
        <p:nvSpPr>
          <p:cNvPr id="6" name="TextBox 5">
            <a:extLst>
              <a:ext uri="{FF2B5EF4-FFF2-40B4-BE49-F238E27FC236}">
                <a16:creationId xmlns:a16="http://schemas.microsoft.com/office/drawing/2014/main" id="{1ED3AAAE-9359-A429-18FF-C5D01398C628}"/>
              </a:ext>
            </a:extLst>
          </p:cNvPr>
          <p:cNvSpPr txBox="1"/>
          <p:nvPr/>
        </p:nvSpPr>
        <p:spPr>
          <a:xfrm>
            <a:off x="249314" y="5807855"/>
            <a:ext cx="8398704"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CGT Access Model Frequently Asked Questions. </a:t>
            </a:r>
            <a:r>
              <a:rPr lang="en-US" sz="1200" dirty="0">
                <a:latin typeface="Calibri" panose="020F0502020204030204" pitchFamily="34" charset="0"/>
                <a:ea typeface="Calibri" panose="020F0502020204030204" pitchFamily="34" charset="0"/>
                <a:cs typeface="Calibri" panose="020F0502020204030204" pitchFamily="34" charset="0"/>
                <a:hlinkClick r:id="rId3"/>
              </a:rPr>
              <a:t>CGT Access Model Frequently Asked Questions | CMS</a:t>
            </a:r>
            <a:r>
              <a:rPr lang="en-US" sz="1200" dirty="0">
                <a:latin typeface="Calibri" panose="020F0502020204030204" pitchFamily="34" charset="0"/>
                <a:ea typeface="Calibri" panose="020F0502020204030204" pitchFamily="34" charset="0"/>
                <a:cs typeface="Calibri" panose="020F0502020204030204" pitchFamily="34" charset="0"/>
              </a:rPr>
              <a:t>.  Accessed 8</a:t>
            </a:r>
            <a:r>
              <a:rPr lang="en-US" sz="1200" dirty="0">
                <a:solidFill>
                  <a:schemeClr val="accent4">
                    <a:lumMod val="50000"/>
                  </a:schemeClr>
                </a:solidFill>
                <a:latin typeface="Calibri" panose="020F0502020204030204" pitchFamily="34" charset="0"/>
                <a:ea typeface="Calibri" panose="020F0502020204030204" pitchFamily="34" charset="0"/>
                <a:cs typeface="Calibri" panose="020F0502020204030204" pitchFamily="34" charset="0"/>
              </a:rPr>
              <a:t>/26/2026. </a:t>
            </a:r>
          </a:p>
        </p:txBody>
      </p:sp>
    </p:spTree>
    <p:extLst>
      <p:ext uri="{BB962C8B-B14F-4D97-AF65-F5344CB8AC3E}">
        <p14:creationId xmlns:p14="http://schemas.microsoft.com/office/powerpoint/2010/main" val="17910537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37410" y="304801"/>
            <a:ext cx="7886700" cy="880301"/>
          </a:xfrm>
        </p:spPr>
        <p:txBody>
          <a:bodyPr>
            <a:normAutofit/>
          </a:bodyPr>
          <a:lstStyle/>
          <a:p>
            <a:pPr algn="ctr"/>
            <a:r>
              <a:rPr lang="en-US" b="1" dirty="0">
                <a:solidFill>
                  <a:srgbClr val="002060"/>
                </a:solidFill>
              </a:rPr>
              <a:t>SCD Therapy Timeline</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1981201" y="1351859"/>
            <a:ext cx="8398705" cy="4405473"/>
          </a:xfrm>
        </p:spPr>
        <p:txBody>
          <a:bodyPr>
            <a:normAutofit lnSpcReduction="10000"/>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1910 – SCD first reported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1984 – First successful bone marrow transplant cure</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1998 – Hydroxyurea becomes first drug approved for SCD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2006 – Universal newborn screening in all 50 states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2017 – Endari approved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2019 – Adakveo and Oxbryta approved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2023 – Casgevy and Lyfgenia approved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2024 – Oxbryta voluntarily pulled from the market</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2025 – CMMI CGT Therapy Model begins targeting SCD</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2026 – Casgevy approval expanded to 2 years of age and older</a:t>
            </a:r>
          </a:p>
        </p:txBody>
      </p:sp>
    </p:spTree>
    <p:extLst>
      <p:ext uri="{BB962C8B-B14F-4D97-AF65-F5344CB8AC3E}">
        <p14:creationId xmlns:p14="http://schemas.microsoft.com/office/powerpoint/2010/main" val="39152515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52527" y="304800"/>
            <a:ext cx="9286946" cy="880301"/>
          </a:xfrm>
        </p:spPr>
        <p:txBody>
          <a:bodyPr>
            <a:normAutofit fontScale="90000"/>
          </a:bodyPr>
          <a:lstStyle/>
          <a:p>
            <a:pPr algn="ctr"/>
            <a:r>
              <a:rPr lang="en-US" b="1" dirty="0">
                <a:solidFill>
                  <a:srgbClr val="002060"/>
                </a:solidFill>
              </a:rPr>
              <a:t>Pipeline Therapies for SCD: Pyruvate Kinase Activators</a:t>
            </a:r>
          </a:p>
        </p:txBody>
      </p:sp>
      <p:sp>
        <p:nvSpPr>
          <p:cNvPr id="2" name="TextBox 1">
            <a:extLst>
              <a:ext uri="{FF2B5EF4-FFF2-40B4-BE49-F238E27FC236}">
                <a16:creationId xmlns:a16="http://schemas.microsoft.com/office/drawing/2014/main" id="{DFFBADEE-2266-9F31-F76E-75FBA8B80C54}"/>
              </a:ext>
            </a:extLst>
          </p:cNvPr>
          <p:cNvSpPr txBox="1"/>
          <p:nvPr/>
        </p:nvSpPr>
        <p:spPr>
          <a:xfrm>
            <a:off x="104468" y="6240255"/>
            <a:ext cx="6477000"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IPD Analytics.  Hematology: Sickle Cell Disease.  Accessed 8/27/2026.</a:t>
            </a:r>
          </a:p>
        </p:txBody>
      </p:sp>
      <p:sp>
        <p:nvSpPr>
          <p:cNvPr id="7" name="Content Placeholder 6">
            <a:extLst>
              <a:ext uri="{FF2B5EF4-FFF2-40B4-BE49-F238E27FC236}">
                <a16:creationId xmlns:a16="http://schemas.microsoft.com/office/drawing/2014/main" id="{C67C328C-D321-CAE5-BB82-329A80757889}"/>
              </a:ext>
            </a:extLst>
          </p:cNvPr>
          <p:cNvSpPr>
            <a:spLocks noGrp="1"/>
          </p:cNvSpPr>
          <p:nvPr>
            <p:ph idx="1"/>
          </p:nvPr>
        </p:nvSpPr>
        <p:spPr>
          <a:xfrm>
            <a:off x="914400" y="1312378"/>
            <a:ext cx="10363200" cy="4552244"/>
          </a:xfrm>
        </p:spPr>
        <p:txBody>
          <a:bodyPr>
            <a:normAutofit fontScale="92500" lnSpcReduction="10000"/>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Increase affinity of hemoglobin in sickled cells for oxygen</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Oral therapy - will be appealing to patients and easier to access than IV options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Mitapivat</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Anticipated FDA approval: 11/1/2026</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Already FDA approved in 2022 for pyruvate kinase deficiency (Pyrukynd®) and in 2025 for beta-thalassemia (Aqvesme™)</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Phase 3 results indicate that one primary endpoint was met (hemoglobin response) while the other was missed (pain crises)</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FT-4202 (Etavopivat)</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Anticipated filing with the FDA in 2H 2026, leading to a potential launch in 2027</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Phase 2/3 clinical trial results show both primary outcome measures, hemoglobin response rate at Week 24 (&gt;1 g/dL increase from baseline) and annualized VOC rate at 52 weeks, were met</a:t>
            </a:r>
          </a:p>
          <a:p>
            <a:pPr lvl="1" indent="-342900">
              <a:buClrTx/>
              <a:buSzPct val="90000"/>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Estimated primary completion date of Phase 3 trial is August 2027</a:t>
            </a: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2859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74E3-EAF9-D644-B7D6-6E50890B37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1CB425F-2E73-3C02-D7E6-E7434EF87B58}"/>
              </a:ext>
            </a:extLst>
          </p:cNvPr>
          <p:cNvSpPr>
            <a:spLocks noGrp="1"/>
          </p:cNvSpPr>
          <p:nvPr>
            <p:ph type="title"/>
          </p:nvPr>
        </p:nvSpPr>
        <p:spPr>
          <a:xfrm>
            <a:off x="1875860" y="304800"/>
            <a:ext cx="8440279" cy="880301"/>
          </a:xfrm>
        </p:spPr>
        <p:txBody>
          <a:bodyPr>
            <a:normAutofit fontScale="90000"/>
          </a:bodyPr>
          <a:lstStyle/>
          <a:p>
            <a:pPr algn="ctr"/>
            <a:r>
              <a:rPr lang="en-US" b="1" dirty="0">
                <a:solidFill>
                  <a:srgbClr val="002060"/>
                </a:solidFill>
              </a:rPr>
              <a:t>Pipeline Therapies for SCD: Other Mechanisms </a:t>
            </a:r>
          </a:p>
        </p:txBody>
      </p:sp>
      <p:sp>
        <p:nvSpPr>
          <p:cNvPr id="2" name="TextBox 1">
            <a:extLst>
              <a:ext uri="{FF2B5EF4-FFF2-40B4-BE49-F238E27FC236}">
                <a16:creationId xmlns:a16="http://schemas.microsoft.com/office/drawing/2014/main" id="{C62E17CA-C811-1FD3-71E3-7D47070CFA1D}"/>
              </a:ext>
            </a:extLst>
          </p:cNvPr>
          <p:cNvSpPr txBox="1"/>
          <p:nvPr/>
        </p:nvSpPr>
        <p:spPr>
          <a:xfrm>
            <a:off x="104468" y="6240255"/>
            <a:ext cx="6477000" cy="461665"/>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IPD Analytics.  Hematology: Sickle Cell Disease.  Accessed 8/27/2026.</a:t>
            </a:r>
          </a:p>
        </p:txBody>
      </p:sp>
      <p:sp>
        <p:nvSpPr>
          <p:cNvPr id="7" name="Content Placeholder 6">
            <a:extLst>
              <a:ext uri="{FF2B5EF4-FFF2-40B4-BE49-F238E27FC236}">
                <a16:creationId xmlns:a16="http://schemas.microsoft.com/office/drawing/2014/main" id="{94942B4E-6C29-6E14-E193-5337DF7402AE}"/>
              </a:ext>
            </a:extLst>
          </p:cNvPr>
          <p:cNvSpPr>
            <a:spLocks noGrp="1"/>
          </p:cNvSpPr>
          <p:nvPr>
            <p:ph idx="1"/>
          </p:nvPr>
        </p:nvSpPr>
        <p:spPr>
          <a:xfrm>
            <a:off x="914400" y="1436556"/>
            <a:ext cx="10363200" cy="4552244"/>
          </a:xfrm>
        </p:spPr>
        <p:txBody>
          <a:bodyPr>
            <a:normAutofit/>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Wayrilz™ (rilzabrutinib)</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Oral, reversible Bruton’s tyrosine kinase (BTK) inhibitor that works through multi-immune modulation to reduce VOCs associated with inflammation in SCD</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If approved, may be used in patients with SCD who experience severe pain from recurrent VOCs</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Based on clinical trial timeline, approval is unlikely before 2028</a:t>
            </a:r>
          </a:p>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CSL889 (hemopexin)</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Human plasma-derived hemopexin that may reduce heme toxicity and restore blood circulation, helping manage acute VOCs in SCD patients</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If approved, may be used as an adjunctive treatment alongside parenteral opioids during an acute VOC</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Based on the clinical trial timeline, approval is unlikely before 2028.</a:t>
            </a:r>
          </a:p>
          <a:p>
            <a:pPr lvl="1" indent="-342900">
              <a:buClrTx/>
              <a:buSzPct val="900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3174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3AC3A-EC2F-422A-79CC-61A531C55EF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F413E73-1A36-C203-C8AC-D26A0A4452E6}"/>
              </a:ext>
            </a:extLst>
          </p:cNvPr>
          <p:cNvSpPr>
            <a:spLocks noGrp="1"/>
          </p:cNvSpPr>
          <p:nvPr>
            <p:ph type="title"/>
          </p:nvPr>
        </p:nvSpPr>
        <p:spPr>
          <a:xfrm>
            <a:off x="1875860" y="304800"/>
            <a:ext cx="8440279" cy="880301"/>
          </a:xfrm>
        </p:spPr>
        <p:txBody>
          <a:bodyPr>
            <a:normAutofit/>
          </a:bodyPr>
          <a:lstStyle/>
          <a:p>
            <a:pPr algn="ctr"/>
            <a:r>
              <a:rPr lang="en-US" b="1" dirty="0">
                <a:solidFill>
                  <a:srgbClr val="002060"/>
                </a:solidFill>
              </a:rPr>
              <a:t>Pipeline Therapies for SCD: Gene Therapies</a:t>
            </a:r>
          </a:p>
        </p:txBody>
      </p:sp>
      <p:sp>
        <p:nvSpPr>
          <p:cNvPr id="2" name="TextBox 1">
            <a:extLst>
              <a:ext uri="{FF2B5EF4-FFF2-40B4-BE49-F238E27FC236}">
                <a16:creationId xmlns:a16="http://schemas.microsoft.com/office/drawing/2014/main" id="{72498F40-3D48-141F-DFC4-B5A4D35C801D}"/>
              </a:ext>
            </a:extLst>
          </p:cNvPr>
          <p:cNvSpPr txBox="1"/>
          <p:nvPr/>
        </p:nvSpPr>
        <p:spPr>
          <a:xfrm>
            <a:off x="115756" y="5732423"/>
            <a:ext cx="8339621" cy="1015663"/>
          </a:xfrm>
          <a:prstGeom prst="rect">
            <a:avLst/>
          </a:prstGeom>
          <a:noFill/>
        </p:spPr>
        <p:txBody>
          <a:bodyPr wrap="square" rtlCol="0">
            <a:spAutoFit/>
          </a:bodyPr>
          <a:lstStyle/>
          <a:p>
            <a:r>
              <a:rPr lang="en-US" sz="1200" dirty="0">
                <a:solidFill>
                  <a:schemeClr val="accent4">
                    <a:lumMod val="50000"/>
                  </a:schemeClr>
                </a:solidFill>
                <a:latin typeface="Calibri" panose="020F0502020204030204" pitchFamily="34" charset="0"/>
                <a:cs typeface="Calibri" panose="020F0502020204030204" pitchFamily="34" charset="0"/>
              </a:rPr>
              <a:t>References:</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IPD Analytics.  Hematology: Sickle Cell Disease.  Accessed 8/27/2026.</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Hanna et al., "Base Editing of HBG1 and HBG2 Promoters for Sickle Cell Disease," New England Journal of Medicine, April 2026 </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Beam Therapeutics, BEACON Phase 1/2 Trial Interim Analysis (NCT05456880) </a:t>
            </a:r>
          </a:p>
          <a:p>
            <a:pPr marL="171450" indent="-171450">
              <a:buFont typeface="Arial" panose="020B0604020202020204" pitchFamily="34" charset="0"/>
              <a:buChar char="•"/>
            </a:pPr>
            <a:r>
              <a:rPr lang="en-US" sz="1200" dirty="0">
                <a:solidFill>
                  <a:schemeClr val="accent4">
                    <a:lumMod val="50000"/>
                  </a:schemeClr>
                </a:solidFill>
                <a:latin typeface="Calibri" panose="020F0502020204030204" pitchFamily="34" charset="0"/>
                <a:cs typeface="Calibri" panose="020F0502020204030204" pitchFamily="34" charset="0"/>
              </a:rPr>
              <a:t>FDA RMAT and Orphan Drug Designation Files, 2025</a:t>
            </a:r>
          </a:p>
        </p:txBody>
      </p:sp>
      <p:sp>
        <p:nvSpPr>
          <p:cNvPr id="7" name="Content Placeholder 6">
            <a:extLst>
              <a:ext uri="{FF2B5EF4-FFF2-40B4-BE49-F238E27FC236}">
                <a16:creationId xmlns:a16="http://schemas.microsoft.com/office/drawing/2014/main" id="{B0719909-C60F-F1D0-BC32-B5A53190FFAC}"/>
              </a:ext>
            </a:extLst>
          </p:cNvPr>
          <p:cNvSpPr>
            <a:spLocks noGrp="1"/>
          </p:cNvSpPr>
          <p:nvPr>
            <p:ph idx="1"/>
          </p:nvPr>
        </p:nvSpPr>
        <p:spPr>
          <a:xfrm>
            <a:off x="914400" y="1436556"/>
            <a:ext cx="10363200" cy="4552244"/>
          </a:xfrm>
        </p:spPr>
        <p:txBody>
          <a:bodyPr>
            <a:normAutofit/>
          </a:bodyPr>
          <a:lstStyle/>
          <a:p>
            <a:pPr indent="-342900">
              <a:buClrTx/>
              <a:buSzPct val="90000"/>
              <a:buFont typeface="Arial" panose="020B0604020202020204" pitchFamily="34" charset="0"/>
              <a:buChar char="•"/>
            </a:pPr>
            <a:r>
              <a:rPr lang="en-US" sz="2400" dirty="0">
                <a:latin typeface="Calibri" panose="020F0502020204030204" pitchFamily="34" charset="0"/>
                <a:cs typeface="Calibri" panose="020F0502020204030204" pitchFamily="34" charset="0"/>
              </a:rPr>
              <a:t>Risto-cel (Ristoglogene Autogetemcel)</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Investigational (Phase 1/2 clinical development) </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While Casgevy utilizes standard CRISPR-Cas9 to induce double-strand DNA breaks that disrupt the erythroid enhancer of the BCL11A gene, risto-cel leverages a precise adenine base editor to perform a single A-to-G nucleotide transition directly in the proximal HBG1/HBG2 promoters. By mimicking protective, naturally occurring hereditary persistence of fetal hemoglobin (HPFH) mutations, risto-cel avoids double-strand cleavage and its associated genomic instability while clinically driving superior, more uniform fetal hemoglobin induction.</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Generates the highest mean HbF levels in clinical trials (~60%)</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Planned submission of BLA to the FDA as early as the end of 2026</a:t>
            </a:r>
          </a:p>
          <a:p>
            <a:pPr lvl="1" indent="-342900">
              <a:buClrTx/>
              <a:buSzPct val="90000"/>
              <a:buFont typeface="Arial" panose="020B0604020202020204" pitchFamily="34" charset="0"/>
              <a:buChar char="•"/>
            </a:pPr>
            <a:r>
              <a:rPr lang="en-US" sz="2000" dirty="0">
                <a:latin typeface="Calibri" panose="020F0502020204030204" pitchFamily="34" charset="0"/>
                <a:cs typeface="Calibri" panose="020F0502020204030204" pitchFamily="34" charset="0"/>
              </a:rPr>
              <a:t>Given standard review timelines, a potential FDA approval is not anticipated before 2028</a:t>
            </a:r>
          </a:p>
        </p:txBody>
      </p:sp>
    </p:spTree>
    <p:extLst>
      <p:ext uri="{BB962C8B-B14F-4D97-AF65-F5344CB8AC3E}">
        <p14:creationId xmlns:p14="http://schemas.microsoft.com/office/powerpoint/2010/main" val="2206322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74638"/>
            <a:ext cx="10363200" cy="1143000"/>
          </a:xfrm>
        </p:spPr>
        <p:txBody>
          <a:bodyPr anchor="ctr">
            <a:normAutofit/>
          </a:bodyPr>
          <a:lstStyle/>
          <a:p>
            <a:pPr algn="ctr"/>
            <a:r>
              <a:rPr lang="en-US" b="1" dirty="0"/>
              <a:t>Conclusion</a:t>
            </a:r>
          </a:p>
        </p:txBody>
      </p:sp>
      <p:sp>
        <p:nvSpPr>
          <p:cNvPr id="7" name="Content Placeholder 6">
            <a:extLst>
              <a:ext uri="{FF2B5EF4-FFF2-40B4-BE49-F238E27FC236}">
                <a16:creationId xmlns:a16="http://schemas.microsoft.com/office/drawing/2014/main" id="{1A932F41-498A-488E-A561-B91542A83BC5}"/>
              </a:ext>
            </a:extLst>
          </p:cNvPr>
          <p:cNvSpPr>
            <a:spLocks noGrp="1"/>
          </p:cNvSpPr>
          <p:nvPr>
            <p:ph idx="1"/>
          </p:nvPr>
        </p:nvSpPr>
        <p:spPr>
          <a:xfrm>
            <a:off x="914400" y="1600201"/>
            <a:ext cx="5086350" cy="3733800"/>
          </a:xfrm>
        </p:spPr>
        <p:txBody>
          <a:bodyPr>
            <a:normAutofit/>
          </a:bodyPr>
          <a:lstStyle/>
          <a:p>
            <a:pPr indent="-342900">
              <a:buClrTx/>
              <a:buSzPct val="900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The following are available for review and comment:</a:t>
            </a:r>
          </a:p>
          <a:p>
            <a:pPr lvl="1" indent="-342900">
              <a:buClrTx/>
              <a:buSzPct val="9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The Sickle Cell Disease Clinical Edit Proposal</a:t>
            </a:r>
          </a:p>
          <a:p>
            <a:pPr lvl="1" indent="-342900">
              <a:buClrTx/>
              <a:buSzPct val="90000"/>
              <a:buFont typeface="Arial" panose="020B0604020202020204" pitchFamily="34" charset="0"/>
              <a:buChar char="•"/>
            </a:pPr>
            <a:r>
              <a:rPr lang="en-US" dirty="0">
                <a:latin typeface="Calibri" panose="020F0502020204030204" pitchFamily="34" charset="0"/>
                <a:ea typeface="Calibri" panose="020F0502020204030204" pitchFamily="34" charset="0"/>
                <a:cs typeface="Calibri" panose="020F0502020204030204" pitchFamily="34" charset="0"/>
              </a:rPr>
              <a:t>Gene Therapies for Sickle Cell Disease and Thalassemia PDL Edit Proposal</a:t>
            </a:r>
          </a:p>
          <a:p>
            <a:pPr indent="-342900">
              <a:buClrTx/>
              <a:buSzPct val="90000"/>
              <a:buFont typeface="Arial" panose="020B0604020202020204" pitchFamily="34" charset="0"/>
              <a:buChar char="•"/>
            </a:pPr>
            <a:r>
              <a:rPr lang="en-US" sz="2400" dirty="0">
                <a:latin typeface="Calibri" panose="020F0502020204030204" pitchFamily="34" charset="0"/>
                <a:ea typeface="Calibri" panose="020F0502020204030204" pitchFamily="34" charset="0"/>
                <a:cs typeface="Calibri" panose="020F0502020204030204" pitchFamily="34" charset="0"/>
              </a:rPr>
              <a:t>Any questions?</a:t>
            </a:r>
          </a:p>
          <a:p>
            <a:pPr indent="-342900">
              <a:buClrTx/>
              <a:buSzPct val="90000"/>
              <a:buFont typeface="Arial" panose="020B0604020202020204" pitchFamily="34" charset="0"/>
              <a:buChar char="•"/>
            </a:pPr>
            <a:endParaRPr lang="en-US" dirty="0"/>
          </a:p>
        </p:txBody>
      </p:sp>
      <p:sp>
        <p:nvSpPr>
          <p:cNvPr id="12" name="Slide Number Placeholder 3">
            <a:extLst>
              <a:ext uri="{FF2B5EF4-FFF2-40B4-BE49-F238E27FC236}">
                <a16:creationId xmlns:a16="http://schemas.microsoft.com/office/drawing/2014/main" id="{D782BBDD-BD94-079C-D83D-AB08E857F4C9}"/>
              </a:ext>
            </a:extLst>
          </p:cNvPr>
          <p:cNvSpPr>
            <a:spLocks noGrp="1"/>
          </p:cNvSpPr>
          <p:nvPr>
            <p:ph type="sldNum" sz="quarter" idx="12"/>
          </p:nvPr>
        </p:nvSpPr>
        <p:spPr>
          <a:xfrm>
            <a:off x="11277600" y="6416676"/>
            <a:ext cx="609600" cy="365125"/>
          </a:xfrm>
        </p:spPr>
        <p:txBody>
          <a:bodyPr/>
          <a:lstStyle/>
          <a:p>
            <a:pPr>
              <a:spcAft>
                <a:spcPts val="600"/>
              </a:spcAft>
            </a:pPr>
            <a:fld id="{A001C670-DC88-4376-AA6B-FD9548DDC9F2}" type="slidenum">
              <a:rPr lang="en-US" smtClean="0"/>
              <a:pPr>
                <a:spcAft>
                  <a:spcPts val="600"/>
                </a:spcAft>
              </a:pPr>
              <a:t>21</a:t>
            </a:fld>
            <a:endParaRPr lang="en-US" dirty="0"/>
          </a:p>
        </p:txBody>
      </p:sp>
      <p:pic>
        <p:nvPicPr>
          <p:cNvPr id="4" name="Picture 3">
            <a:extLst>
              <a:ext uri="{FF2B5EF4-FFF2-40B4-BE49-F238E27FC236}">
                <a16:creationId xmlns:a16="http://schemas.microsoft.com/office/drawing/2014/main" id="{58FA05D2-FCB0-5B84-392A-B52807D07AA2}"/>
              </a:ext>
              <a:ext uri="{C183D7F6-B498-43B3-948B-1728B52AA6E4}">
                <adec:decorative xmlns:adec="http://schemas.microsoft.com/office/drawing/2017/decorative" val="1"/>
              </a:ext>
            </a:extLst>
          </p:cNvPr>
          <p:cNvPicPr>
            <a:picLocks noChangeAspect="1"/>
          </p:cNvPicPr>
          <p:nvPr/>
        </p:nvPicPr>
        <p:blipFill>
          <a:blip r:embed="rId3">
            <a:alphaModFix amt="85000"/>
          </a:blip>
          <a:stretch>
            <a:fillRect/>
          </a:stretch>
        </p:blipFill>
        <p:spPr>
          <a:xfrm>
            <a:off x="6096000" y="1600201"/>
            <a:ext cx="5791200" cy="3432661"/>
          </a:xfrm>
          <a:prstGeom prst="rect">
            <a:avLst/>
          </a:prstGeom>
        </p:spPr>
      </p:pic>
    </p:spTree>
    <p:extLst>
      <p:ext uri="{BB962C8B-B14F-4D97-AF65-F5344CB8AC3E}">
        <p14:creationId xmlns:p14="http://schemas.microsoft.com/office/powerpoint/2010/main" val="1406907748"/>
      </p:ext>
    </p:extLst>
  </p:cSld>
  <p:clrMapOvr>
    <a:masterClrMapping/>
  </p:clrMapOvr>
</p:sld>
</file>

<file path=ppt/theme/theme1.xml><?xml version="1.0" encoding="utf-8"?>
<a:theme xmlns:a="http://schemas.openxmlformats.org/drawingml/2006/main" name="Urban Pop">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95000"/>
                <a:shade val="100000"/>
                <a:alpha val="100000"/>
                <a:satMod val="100000"/>
                <a:lumMod val="100000"/>
              </a:schemeClr>
            </a:gs>
            <a:gs pos="9000">
              <a:schemeClr val="phClr">
                <a:tint val="90000"/>
                <a:shade val="100000"/>
                <a:alpha val="100000"/>
                <a:satMod val="100000"/>
                <a:lumMod val="100000"/>
              </a:schemeClr>
            </a:gs>
            <a:gs pos="34000">
              <a:schemeClr val="phClr">
                <a:tint val="83000"/>
                <a:shade val="100000"/>
                <a:alpha val="100000"/>
                <a:satMod val="100000"/>
                <a:lumMod val="100000"/>
              </a:schemeClr>
            </a:gs>
            <a:gs pos="62000">
              <a:schemeClr val="phClr">
                <a:tint val="85000"/>
                <a:shade val="100000"/>
                <a:alpha val="100000"/>
                <a:satMod val="100000"/>
                <a:lumMod val="100000"/>
              </a:schemeClr>
            </a:gs>
            <a:gs pos="90000">
              <a:schemeClr val="phClr">
                <a:tint val="92000"/>
                <a:shade val="100000"/>
                <a:alpha val="100000"/>
                <a:satMod val="100000"/>
                <a:lumMod val="90000"/>
              </a:schemeClr>
            </a:gs>
            <a:gs pos="100000">
              <a:schemeClr val="phClr">
                <a:tint val="85000"/>
                <a:shade val="100000"/>
                <a:alpha val="100000"/>
                <a:satMod val="100000"/>
                <a:lumMod val="100000"/>
              </a:schemeClr>
            </a:gs>
          </a:gsLst>
          <a:lin ang="5400000" scaled="1"/>
        </a:gradFill>
        <a:gradFill rotWithShape="1">
          <a:gsLst>
            <a:gs pos="0">
              <a:schemeClr val="phClr">
                <a:tint val="78000"/>
              </a:schemeClr>
            </a:gs>
            <a:gs pos="100000">
              <a:schemeClr val="phClr">
                <a:tint val="95000"/>
                <a:shade val="98000"/>
                <a:lumMod val="80000"/>
              </a:schemeClr>
            </a:gs>
          </a:gsLst>
          <a:path path="circle">
            <a:fillToRect l="50000" t="100000" r="10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1127</TotalTime>
  <Words>2318</Words>
  <Application>Microsoft Office PowerPoint</Application>
  <PresentationFormat>Widescreen</PresentationFormat>
  <Paragraphs>228</Paragraphs>
  <Slides>21</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Aptos</vt:lpstr>
      <vt:lpstr>Arial</vt:lpstr>
      <vt:lpstr>Calibri</vt:lpstr>
      <vt:lpstr>Century Gothic</vt:lpstr>
      <vt:lpstr>Palatino Linotype</vt:lpstr>
      <vt:lpstr>Wingdings</vt:lpstr>
      <vt:lpstr>Wingdings 3</vt:lpstr>
      <vt:lpstr>Urban Pop</vt:lpstr>
      <vt:lpstr>Sickle Cell Disease Annual Presentation   October 7, 2026  Jennifer Colozza, PharmD Clinical Pharmacist MO HealthNet</vt:lpstr>
      <vt:lpstr>RSMo 208.184</vt:lpstr>
      <vt:lpstr>Prevalence of Sickle Cell Disease</vt:lpstr>
      <vt:lpstr>MO HealthNet SCD Population</vt:lpstr>
      <vt:lpstr>Disease Modifying Drug Therapies  MO HealthNet Criteria</vt:lpstr>
      <vt:lpstr>Disease Modifying Drug Therapies</vt:lpstr>
      <vt:lpstr>Oxbryta® (voxelotor)</vt:lpstr>
      <vt:lpstr>Utilization of SCD Disease Modifying Therapies</vt:lpstr>
      <vt:lpstr>Utilization of SCD Disease Modifying Therapies by Agent</vt:lpstr>
      <vt:lpstr>Curative Therapies: Hematopoietic Stem Cell Transplantation (HSCT) </vt:lpstr>
      <vt:lpstr>Potentially Curative or Transformative Therapies:  Gene Therapy and Gene Editing MO HealthNet Criteria</vt:lpstr>
      <vt:lpstr>Potentially Curative or Transformative Therapies:  Gene Therapy and Gene Editing</vt:lpstr>
      <vt:lpstr>Clinical Selection: HSCT vs. Gene Therapy </vt:lpstr>
      <vt:lpstr>CMMI Cell and Gene Therapy Access Model</vt:lpstr>
      <vt:lpstr>CMMI CGT Potential Impact</vt:lpstr>
      <vt:lpstr>CMMI CGT Important Dates</vt:lpstr>
      <vt:lpstr>SCD Therapy Timeline</vt:lpstr>
      <vt:lpstr>Pipeline Therapies for SCD: Pyruvate Kinase Activators</vt:lpstr>
      <vt:lpstr>Pipeline Therapies for SCD: Other Mechanisms </vt:lpstr>
      <vt:lpstr>Pipeline Therapies for SCD: Gene Therapies</vt:lpstr>
      <vt:lpstr>Conclusion</vt:lpstr>
    </vt:vector>
  </TitlesOfParts>
  <Company>State of Missouri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Colozza, Jennifer</dc:creator>
  <cp:lastModifiedBy>Colozza, Jennifer</cp:lastModifiedBy>
  <cp:revision>7</cp:revision>
  <dcterms:created xsi:type="dcterms:W3CDTF">2025-08-13T19:43:22Z</dcterms:created>
  <dcterms:modified xsi:type="dcterms:W3CDTF">2026-09-23T18:33:20Z</dcterms:modified>
</cp:coreProperties>
</file>